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84" d="100"/>
          <a:sy n="84" d="100"/>
        </p:scale>
        <p:origin x="78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970006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2C35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C9872A"/>
          </a:solidFill>
          <a:ln w="12700">
            <a:solidFill>
              <a:srgbClr val="C9872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Shape 1"/>
          <p:cNvSpPr/>
          <p:nvPr/>
        </p:nvSpPr>
        <p:spPr>
          <a:xfrm>
            <a:off x="5943600" y="0"/>
            <a:ext cx="3200400" cy="5143500"/>
          </a:xfrm>
          <a:prstGeom prst="rect">
            <a:avLst/>
          </a:prstGeom>
          <a:solidFill>
            <a:srgbClr val="3D4B58"/>
          </a:solidFill>
          <a:ln w="12700">
            <a:solidFill>
              <a:srgbClr val="3D4B58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" name="Shape 2"/>
          <p:cNvSpPr/>
          <p:nvPr/>
        </p:nvSpPr>
        <p:spPr>
          <a:xfrm>
            <a:off x="7132320" y="1371600"/>
            <a:ext cx="1371600" cy="1371600"/>
          </a:xfrm>
          <a:prstGeom prst="ellipse">
            <a:avLst/>
          </a:prstGeom>
          <a:solidFill>
            <a:srgbClr val="C9872A"/>
          </a:solidFill>
          <a:ln w="12700">
            <a:solidFill>
              <a:srgbClr val="C9872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" name="Shape 3"/>
          <p:cNvSpPr/>
          <p:nvPr/>
        </p:nvSpPr>
        <p:spPr>
          <a:xfrm>
            <a:off x="7589520" y="502920"/>
            <a:ext cx="411480" cy="1097280"/>
          </a:xfrm>
          <a:prstGeom prst="rect">
            <a:avLst/>
          </a:prstGeom>
          <a:solidFill>
            <a:srgbClr val="C9872A"/>
          </a:solidFill>
          <a:ln w="12700">
            <a:solidFill>
              <a:srgbClr val="C9872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6" name="Text 4"/>
          <p:cNvSpPr/>
          <p:nvPr/>
        </p:nvSpPr>
        <p:spPr>
          <a:xfrm>
            <a:off x="6949440" y="1554480"/>
            <a:ext cx="1737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2200" dirty="0"/>
          </a:p>
        </p:txBody>
      </p:sp>
      <p:sp>
        <p:nvSpPr>
          <p:cNvPr id="7" name="Shape 5"/>
          <p:cNvSpPr/>
          <p:nvPr/>
        </p:nvSpPr>
        <p:spPr>
          <a:xfrm>
            <a:off x="457200" y="274320"/>
            <a:ext cx="3840480" cy="329184"/>
          </a:xfrm>
          <a:prstGeom prst="rect">
            <a:avLst/>
          </a:prstGeom>
          <a:solidFill>
            <a:srgbClr val="C9872A"/>
          </a:solidFill>
          <a:ln w="12700">
            <a:solidFill>
              <a:srgbClr val="C9872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8" name="Text 6"/>
          <p:cNvSpPr/>
          <p:nvPr/>
        </p:nvSpPr>
        <p:spPr>
          <a:xfrm>
            <a:off x="457200" y="274320"/>
            <a:ext cx="3840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CPD ARTICLE  |  PHCFM 2026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457200" y="914400"/>
            <a:ext cx="53035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dirty="0">
                <a:solidFill>
                  <a:srgbClr val="AABC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Health Effects of</a:t>
            </a:r>
            <a:endParaRPr lang="en-US" sz="3000" dirty="0"/>
          </a:p>
        </p:txBody>
      </p:sp>
      <p:sp>
        <p:nvSpPr>
          <p:cNvPr id="10" name="Text 8"/>
          <p:cNvSpPr/>
          <p:nvPr/>
        </p:nvSpPr>
        <p:spPr>
          <a:xfrm>
            <a:off x="457200" y="1463040"/>
            <a:ext cx="530352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5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Extreme Heat</a:t>
            </a:r>
            <a:endParaRPr lang="en-US" sz="5000" dirty="0"/>
          </a:p>
        </p:txBody>
      </p:sp>
      <p:sp>
        <p:nvSpPr>
          <p:cNvPr id="11" name="Text 9"/>
          <p:cNvSpPr/>
          <p:nvPr/>
        </p:nvSpPr>
        <p:spPr>
          <a:xfrm>
            <a:off x="457200" y="2542032"/>
            <a:ext cx="45720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C9872A"/>
                </a:solidFill>
              </a:rPr>
              <a:t>Sa'ad Lahri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457200" y="2944368"/>
            <a:ext cx="50292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AABCCC"/>
                </a:solidFill>
              </a:rPr>
              <a:t>Division of Emergency Medicine</a:t>
            </a:r>
            <a:endParaRPr lang="en-US" sz="130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AABCCC"/>
                </a:solidFill>
              </a:rPr>
              <a:t>Stellenbosch University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0" y="5056632"/>
            <a:ext cx="9144000" cy="86868"/>
          </a:xfrm>
          <a:prstGeom prst="rect">
            <a:avLst/>
          </a:prstGeom>
          <a:solidFill>
            <a:srgbClr val="C9872A"/>
          </a:solidFill>
          <a:ln w="12700">
            <a:solidFill>
              <a:srgbClr val="C9872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8016" cy="5143500"/>
          </a:xfrm>
          <a:prstGeom prst="rect">
            <a:avLst/>
          </a:prstGeom>
          <a:solidFill>
            <a:srgbClr val="C9872A"/>
          </a:solidFill>
          <a:ln w="12700">
            <a:solidFill>
              <a:srgbClr val="C9872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Shape 1"/>
          <p:cNvSpPr/>
          <p:nvPr/>
        </p:nvSpPr>
        <p:spPr>
          <a:xfrm>
            <a:off x="128016" y="0"/>
            <a:ext cx="9015984" cy="960120"/>
          </a:xfrm>
          <a:prstGeom prst="rect">
            <a:avLst/>
          </a:prstGeom>
          <a:solidFill>
            <a:srgbClr val="2C3540"/>
          </a:solidFill>
          <a:ln w="12700">
            <a:solidFill>
              <a:srgbClr val="2C354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" name="Text 2"/>
          <p:cNvSpPr/>
          <p:nvPr/>
        </p:nvSpPr>
        <p:spPr>
          <a:xfrm>
            <a:off x="347472" y="0"/>
            <a:ext cx="850392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Mechanisms of Heat Injury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347472" y="1024128"/>
            <a:ext cx="8503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7A8A98"/>
                </a:solidFill>
              </a:rPr>
              <a:t>Five interacting physiological pathways drive multi-organ dysfunction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201168" y="1389888"/>
            <a:ext cx="1627632" cy="1828800"/>
          </a:xfrm>
          <a:prstGeom prst="rect">
            <a:avLst/>
          </a:prstGeom>
          <a:solidFill>
            <a:srgbClr val="3D4B58"/>
          </a:solidFill>
          <a:ln w="12700">
            <a:solidFill>
              <a:srgbClr val="3D4B58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7" name="Text 5"/>
          <p:cNvSpPr/>
          <p:nvPr/>
        </p:nvSpPr>
        <p:spPr>
          <a:xfrm>
            <a:off x="201168" y="1417320"/>
            <a:ext cx="1627632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dirty="0">
                <a:solidFill>
                  <a:srgbClr val="000000"/>
                </a:solidFill>
              </a:rPr>
              <a:t>❤</a:t>
            </a:r>
            <a:endParaRPr lang="en-US" sz="3200" dirty="0"/>
          </a:p>
        </p:txBody>
      </p:sp>
      <p:sp>
        <p:nvSpPr>
          <p:cNvPr id="8" name="Text 6"/>
          <p:cNvSpPr/>
          <p:nvPr/>
        </p:nvSpPr>
        <p:spPr>
          <a:xfrm>
            <a:off x="201168" y="2084832"/>
            <a:ext cx="1627632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Ischaemia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201168" y="2724912"/>
            <a:ext cx="1627632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D8E4EE"/>
                </a:solidFill>
              </a:rPr>
              <a:t>Reduced blood</a:t>
            </a:r>
            <a:endParaRPr lang="en-US" sz="950" dirty="0"/>
          </a:p>
          <a:p>
            <a:pPr marL="0" indent="0" algn="ctr">
              <a:buNone/>
            </a:pPr>
            <a:r>
              <a:rPr lang="en-US" sz="950" dirty="0">
                <a:solidFill>
                  <a:srgbClr val="D8E4EE"/>
                </a:solidFill>
              </a:rPr>
              <a:t>flow to organs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1956816" y="1389888"/>
            <a:ext cx="1627632" cy="1828800"/>
          </a:xfrm>
          <a:prstGeom prst="rect">
            <a:avLst/>
          </a:prstGeom>
          <a:solidFill>
            <a:srgbClr val="4A5A6A"/>
          </a:solidFill>
          <a:ln w="12700">
            <a:solidFill>
              <a:srgbClr val="4A5A6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1" name="Text 9"/>
          <p:cNvSpPr/>
          <p:nvPr/>
        </p:nvSpPr>
        <p:spPr>
          <a:xfrm>
            <a:off x="1956816" y="1417320"/>
            <a:ext cx="1627632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dirty="0">
                <a:solidFill>
                  <a:srgbClr val="000000"/>
                </a:solidFill>
              </a:rPr>
              <a:t>🔥</a:t>
            </a:r>
            <a:endParaRPr lang="en-US" sz="3200" dirty="0"/>
          </a:p>
        </p:txBody>
      </p:sp>
      <p:sp>
        <p:nvSpPr>
          <p:cNvPr id="12" name="Text 10"/>
          <p:cNvSpPr/>
          <p:nvPr/>
        </p:nvSpPr>
        <p:spPr>
          <a:xfrm>
            <a:off x="1956816" y="2084832"/>
            <a:ext cx="1627632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Heat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Cytotoxicity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1956816" y="2724912"/>
            <a:ext cx="1627632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D8E4EE"/>
                </a:solidFill>
              </a:rPr>
              <a:t>Direct cell</a:t>
            </a:r>
            <a:endParaRPr lang="en-US" sz="950" dirty="0"/>
          </a:p>
          <a:p>
            <a:pPr marL="0" indent="0" algn="ctr">
              <a:buNone/>
            </a:pPr>
            <a:r>
              <a:rPr lang="en-US" sz="950" dirty="0">
                <a:solidFill>
                  <a:srgbClr val="D8E4EE"/>
                </a:solidFill>
              </a:rPr>
              <a:t>membrane damage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3712464" y="1389888"/>
            <a:ext cx="1627632" cy="1828800"/>
          </a:xfrm>
          <a:prstGeom prst="rect">
            <a:avLst/>
          </a:prstGeom>
          <a:solidFill>
            <a:srgbClr val="556678"/>
          </a:solidFill>
          <a:ln w="12700">
            <a:solidFill>
              <a:srgbClr val="556678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5" name="Text 13"/>
          <p:cNvSpPr/>
          <p:nvPr/>
        </p:nvSpPr>
        <p:spPr>
          <a:xfrm>
            <a:off x="3712464" y="1417320"/>
            <a:ext cx="1627632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dirty="0">
                <a:solidFill>
                  <a:srgbClr val="000000"/>
                </a:solidFill>
              </a:rPr>
              <a:t>⚠</a:t>
            </a:r>
            <a:endParaRPr lang="en-US" sz="3200" dirty="0"/>
          </a:p>
        </p:txBody>
      </p:sp>
      <p:sp>
        <p:nvSpPr>
          <p:cNvPr id="16" name="Text 14"/>
          <p:cNvSpPr/>
          <p:nvPr/>
        </p:nvSpPr>
        <p:spPr>
          <a:xfrm>
            <a:off x="3712464" y="2084832"/>
            <a:ext cx="1627632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Systemic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Inflammation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3712464" y="2724912"/>
            <a:ext cx="1627632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D8E4EE"/>
                </a:solidFill>
              </a:rPr>
              <a:t>Widespread</a:t>
            </a:r>
            <a:endParaRPr lang="en-US" sz="950" dirty="0"/>
          </a:p>
          <a:p>
            <a:pPr marL="0" indent="0" algn="ctr">
              <a:buNone/>
            </a:pPr>
            <a:r>
              <a:rPr lang="en-US" sz="950" dirty="0">
                <a:solidFill>
                  <a:srgbClr val="D8E4EE"/>
                </a:solidFill>
              </a:rPr>
              <a:t>immune activation</a:t>
            </a:r>
            <a:endParaRPr lang="en-US" sz="950" dirty="0"/>
          </a:p>
        </p:txBody>
      </p:sp>
      <p:sp>
        <p:nvSpPr>
          <p:cNvPr id="18" name="Shape 16"/>
          <p:cNvSpPr/>
          <p:nvPr/>
        </p:nvSpPr>
        <p:spPr>
          <a:xfrm>
            <a:off x="5468112" y="1389888"/>
            <a:ext cx="1627632" cy="1828800"/>
          </a:xfrm>
          <a:prstGeom prst="rect">
            <a:avLst/>
          </a:prstGeom>
          <a:solidFill>
            <a:srgbClr val="607080"/>
          </a:solidFill>
          <a:ln w="12700">
            <a:solidFill>
              <a:srgbClr val="60708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9" name="Text 17"/>
          <p:cNvSpPr/>
          <p:nvPr/>
        </p:nvSpPr>
        <p:spPr>
          <a:xfrm>
            <a:off x="5468112" y="1417320"/>
            <a:ext cx="1627632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dirty="0">
                <a:solidFill>
                  <a:srgbClr val="000000"/>
                </a:solidFill>
              </a:rPr>
              <a:t>🩸</a:t>
            </a:r>
            <a:endParaRPr lang="en-US" sz="3200" dirty="0"/>
          </a:p>
        </p:txBody>
      </p:sp>
      <p:sp>
        <p:nvSpPr>
          <p:cNvPr id="20" name="Text 18"/>
          <p:cNvSpPr/>
          <p:nvPr/>
        </p:nvSpPr>
        <p:spPr>
          <a:xfrm>
            <a:off x="5468112" y="2084832"/>
            <a:ext cx="1627632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DIC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68112" y="2724912"/>
            <a:ext cx="1627632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D8E4EE"/>
                </a:solidFill>
              </a:rPr>
              <a:t>Coagulation</a:t>
            </a:r>
            <a:endParaRPr lang="en-US" sz="950" dirty="0"/>
          </a:p>
          <a:p>
            <a:pPr marL="0" indent="0" algn="ctr">
              <a:buNone/>
            </a:pPr>
            <a:r>
              <a:rPr lang="en-US" sz="950" dirty="0">
                <a:solidFill>
                  <a:srgbClr val="D8E4EE"/>
                </a:solidFill>
              </a:rPr>
              <a:t>cascade failure</a:t>
            </a:r>
            <a:endParaRPr lang="en-US" sz="950" dirty="0"/>
          </a:p>
        </p:txBody>
      </p:sp>
      <p:sp>
        <p:nvSpPr>
          <p:cNvPr id="22" name="Shape 20"/>
          <p:cNvSpPr/>
          <p:nvPr/>
        </p:nvSpPr>
        <p:spPr>
          <a:xfrm>
            <a:off x="7223760" y="1389888"/>
            <a:ext cx="1627632" cy="1828800"/>
          </a:xfrm>
          <a:prstGeom prst="rect">
            <a:avLst/>
          </a:prstGeom>
          <a:solidFill>
            <a:srgbClr val="C9872A"/>
          </a:solidFill>
          <a:ln w="12700">
            <a:solidFill>
              <a:srgbClr val="C9872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3" name="Text 21"/>
          <p:cNvSpPr/>
          <p:nvPr/>
        </p:nvSpPr>
        <p:spPr>
          <a:xfrm>
            <a:off x="7223760" y="1417320"/>
            <a:ext cx="1627632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dirty="0">
                <a:solidFill>
                  <a:srgbClr val="000000"/>
                </a:solidFill>
              </a:rPr>
              <a:t>💪</a:t>
            </a:r>
            <a:endParaRPr lang="en-US" sz="3200" dirty="0"/>
          </a:p>
        </p:txBody>
      </p:sp>
      <p:sp>
        <p:nvSpPr>
          <p:cNvPr id="24" name="Text 22"/>
          <p:cNvSpPr/>
          <p:nvPr/>
        </p:nvSpPr>
        <p:spPr>
          <a:xfrm>
            <a:off x="7223760" y="2084832"/>
            <a:ext cx="1627632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Rhabdo-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myolysis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7223760" y="2724912"/>
            <a:ext cx="1627632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D8E4EE"/>
                </a:solidFill>
              </a:rPr>
              <a:t>Muscle breakdown</a:t>
            </a:r>
            <a:endParaRPr lang="en-US" sz="950" dirty="0"/>
          </a:p>
          <a:p>
            <a:pPr marL="0" indent="0" algn="ctr">
              <a:buNone/>
            </a:pPr>
            <a:r>
              <a:rPr lang="en-US" sz="950" dirty="0">
                <a:solidFill>
                  <a:srgbClr val="D8E4EE"/>
                </a:solidFill>
              </a:rPr>
              <a:t>&amp; renal toxicity</a:t>
            </a:r>
            <a:endParaRPr lang="en-US" sz="950" dirty="0"/>
          </a:p>
        </p:txBody>
      </p:sp>
      <p:sp>
        <p:nvSpPr>
          <p:cNvPr id="26" name="Text 24"/>
          <p:cNvSpPr/>
          <p:nvPr/>
        </p:nvSpPr>
        <p:spPr>
          <a:xfrm>
            <a:off x="228600" y="3337560"/>
            <a:ext cx="85039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2C3540"/>
                </a:solidFill>
              </a:rPr>
              <a:t>→  These pathways reinforce one another, producing a self-propagating cycle of cellular injury and circulatory collapse</a:t>
            </a:r>
            <a:endParaRPr lang="en-US" sz="1150" dirty="0"/>
          </a:p>
        </p:txBody>
      </p:sp>
      <p:sp>
        <p:nvSpPr>
          <p:cNvPr id="27" name="Shape 25"/>
          <p:cNvSpPr/>
          <p:nvPr/>
        </p:nvSpPr>
        <p:spPr>
          <a:xfrm>
            <a:off x="201168" y="3712464"/>
            <a:ext cx="4206240" cy="1298448"/>
          </a:xfrm>
          <a:prstGeom prst="rect">
            <a:avLst/>
          </a:prstGeom>
          <a:solidFill>
            <a:srgbClr val="EEF1F4"/>
          </a:solidFill>
          <a:ln w="12700">
            <a:solidFill>
              <a:srgbClr val="EEF1F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8" name="Shape 26"/>
          <p:cNvSpPr/>
          <p:nvPr/>
        </p:nvSpPr>
        <p:spPr>
          <a:xfrm>
            <a:off x="201168" y="3712464"/>
            <a:ext cx="91440" cy="1298448"/>
          </a:xfrm>
          <a:prstGeom prst="rect">
            <a:avLst/>
          </a:prstGeom>
          <a:solidFill>
            <a:srgbClr val="2C3540"/>
          </a:solidFill>
          <a:ln w="12700">
            <a:solidFill>
              <a:srgbClr val="2C354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9" name="Text 27"/>
          <p:cNvSpPr/>
          <p:nvPr/>
        </p:nvSpPr>
        <p:spPr>
          <a:xfrm>
            <a:off x="365760" y="3749040"/>
            <a:ext cx="38862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C3540"/>
                </a:solidFill>
              </a:rPr>
              <a:t>Thermoregulation Failure</a:t>
            </a:r>
            <a:endParaRPr lang="en-US" sz="1300" dirty="0"/>
          </a:p>
        </p:txBody>
      </p:sp>
      <p:sp>
        <p:nvSpPr>
          <p:cNvPr id="30" name="Text 28"/>
          <p:cNvSpPr/>
          <p:nvPr/>
        </p:nvSpPr>
        <p:spPr>
          <a:xfrm>
            <a:off x="365760" y="4059936"/>
            <a:ext cx="3886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100" dirty="0">
                <a:solidFill>
                  <a:srgbClr val="2C3540"/>
                </a:solidFill>
              </a:rPr>
              <a:t>Sweating fails when humidity exceeds ~75%</a:t>
            </a:r>
            <a:endParaRPr lang="en-US" sz="11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100" dirty="0">
                <a:solidFill>
                  <a:srgbClr val="2C3540"/>
                </a:solidFill>
              </a:rPr>
              <a:t>Skin blood flow reaches up to 6–8 L/min under heat stress</a:t>
            </a:r>
            <a:endParaRPr lang="en-US" sz="11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100" dirty="0">
                <a:solidFill>
                  <a:srgbClr val="2C3540"/>
                </a:solidFill>
              </a:rPr>
              <a:t>Core temperature rise → uncompensated hyperthermia</a:t>
            </a:r>
            <a:endParaRPr lang="en-US" sz="1100" dirty="0"/>
          </a:p>
        </p:txBody>
      </p:sp>
      <p:sp>
        <p:nvSpPr>
          <p:cNvPr id="31" name="Shape 29"/>
          <p:cNvSpPr/>
          <p:nvPr/>
        </p:nvSpPr>
        <p:spPr>
          <a:xfrm>
            <a:off x="4736592" y="3712464"/>
            <a:ext cx="4206240" cy="1298448"/>
          </a:xfrm>
          <a:prstGeom prst="rect">
            <a:avLst/>
          </a:prstGeom>
          <a:solidFill>
            <a:srgbClr val="FBF3E3"/>
          </a:solidFill>
          <a:ln w="12700">
            <a:solidFill>
              <a:srgbClr val="FBF3E3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2" name="Shape 30"/>
          <p:cNvSpPr/>
          <p:nvPr/>
        </p:nvSpPr>
        <p:spPr>
          <a:xfrm>
            <a:off x="4736592" y="3712464"/>
            <a:ext cx="91440" cy="1298448"/>
          </a:xfrm>
          <a:prstGeom prst="rect">
            <a:avLst/>
          </a:prstGeom>
          <a:solidFill>
            <a:srgbClr val="C9872A"/>
          </a:solidFill>
          <a:ln w="12700">
            <a:solidFill>
              <a:srgbClr val="C9872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3" name="Text 31"/>
          <p:cNvSpPr/>
          <p:nvPr/>
        </p:nvSpPr>
        <p:spPr>
          <a:xfrm>
            <a:off x="4901184" y="3749040"/>
            <a:ext cx="38862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C9872A"/>
                </a:solidFill>
              </a:rPr>
              <a:t>Who is Most at Risk?</a:t>
            </a:r>
            <a:endParaRPr lang="en-US" sz="1300" dirty="0"/>
          </a:p>
        </p:txBody>
      </p:sp>
      <p:sp>
        <p:nvSpPr>
          <p:cNvPr id="34" name="Text 32"/>
          <p:cNvSpPr/>
          <p:nvPr/>
        </p:nvSpPr>
        <p:spPr>
          <a:xfrm>
            <a:off x="4901184" y="4059936"/>
            <a:ext cx="3886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100" dirty="0">
                <a:solidFill>
                  <a:srgbClr val="2C3540"/>
                </a:solidFill>
              </a:rPr>
              <a:t>Older adults: reduced sweat gland function and thirst perception</a:t>
            </a:r>
            <a:endParaRPr lang="en-US" sz="11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100" dirty="0">
                <a:solidFill>
                  <a:srgbClr val="2C3540"/>
                </a:solidFill>
              </a:rPr>
              <a:t>Chronic disease patients on diuretics, beta blockers, antipsychotics</a:t>
            </a:r>
            <a:endParaRPr lang="en-US" sz="11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100" dirty="0">
                <a:solidFill>
                  <a:srgbClr val="2C3540"/>
                </a:solidFill>
              </a:rPr>
              <a:t>Outdoor workers, infants, pregnant women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8016" cy="5143500"/>
          </a:xfrm>
          <a:prstGeom prst="rect">
            <a:avLst/>
          </a:prstGeom>
          <a:solidFill>
            <a:srgbClr val="C9872A"/>
          </a:solidFill>
          <a:ln w="12700">
            <a:solidFill>
              <a:srgbClr val="C9872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Shape 1"/>
          <p:cNvSpPr/>
          <p:nvPr/>
        </p:nvSpPr>
        <p:spPr>
          <a:xfrm>
            <a:off x="128016" y="0"/>
            <a:ext cx="9015984" cy="960120"/>
          </a:xfrm>
          <a:prstGeom prst="rect">
            <a:avLst/>
          </a:prstGeom>
          <a:solidFill>
            <a:srgbClr val="2C3540"/>
          </a:solidFill>
          <a:ln w="12700">
            <a:solidFill>
              <a:srgbClr val="2C354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" name="Text 2"/>
          <p:cNvSpPr/>
          <p:nvPr/>
        </p:nvSpPr>
        <p:spPr>
          <a:xfrm>
            <a:off x="347472" y="0"/>
            <a:ext cx="850392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Types of Heat Injury</a:t>
            </a:r>
            <a:endParaRPr lang="en-US" sz="3000" dirty="0"/>
          </a:p>
        </p:txBody>
      </p:sp>
      <p:sp>
        <p:nvSpPr>
          <p:cNvPr id="5" name="Shape 3"/>
          <p:cNvSpPr/>
          <p:nvPr/>
        </p:nvSpPr>
        <p:spPr>
          <a:xfrm>
            <a:off x="201168" y="1024128"/>
            <a:ext cx="8741664" cy="256032"/>
          </a:xfrm>
          <a:prstGeom prst="rect">
            <a:avLst/>
          </a:prstGeom>
          <a:solidFill>
            <a:srgbClr val="E4E8EC"/>
          </a:solidFill>
          <a:ln w="12700">
            <a:solidFill>
              <a:srgbClr val="E4E8E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6" name="Text 4"/>
          <p:cNvSpPr/>
          <p:nvPr/>
        </p:nvSpPr>
        <p:spPr>
          <a:xfrm>
            <a:off x="274320" y="1005840"/>
            <a:ext cx="8503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7A8A98"/>
                </a:solidFill>
              </a:rPr>
              <a:t>◀  Mild                                                      Moderate                                                      Severe  ▶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182880" y="1353312"/>
            <a:ext cx="2834640" cy="3520440"/>
          </a:xfrm>
          <a:prstGeom prst="rect">
            <a:avLst/>
          </a:prstGeom>
          <a:solidFill>
            <a:srgbClr val="E6F3EB"/>
          </a:solidFill>
          <a:ln w="12700">
            <a:solidFill>
              <a:srgbClr val="E6F3E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8" name="Shape 6"/>
          <p:cNvSpPr/>
          <p:nvPr/>
        </p:nvSpPr>
        <p:spPr>
          <a:xfrm>
            <a:off x="182880" y="1353312"/>
            <a:ext cx="2834640" cy="493776"/>
          </a:xfrm>
          <a:prstGeom prst="rect">
            <a:avLst/>
          </a:prstGeom>
          <a:solidFill>
            <a:srgbClr val="1E5C32"/>
          </a:solidFill>
          <a:ln w="12700">
            <a:solidFill>
              <a:srgbClr val="1E5C32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9" name="Text 7"/>
          <p:cNvSpPr/>
          <p:nvPr/>
        </p:nvSpPr>
        <p:spPr>
          <a:xfrm>
            <a:off x="182880" y="1353312"/>
            <a:ext cx="2834640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FFFFFF"/>
                </a:solidFill>
              </a:rPr>
              <a:t>Mild Illnesses</a:t>
            </a:r>
            <a:endParaRPr lang="en-US" sz="1350" dirty="0"/>
          </a:p>
        </p:txBody>
      </p:sp>
      <p:sp>
        <p:nvSpPr>
          <p:cNvPr id="10" name="Text 8"/>
          <p:cNvSpPr/>
          <p:nvPr/>
        </p:nvSpPr>
        <p:spPr>
          <a:xfrm>
            <a:off x="320040" y="1920240"/>
            <a:ext cx="2578608" cy="2057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2C3540"/>
                </a:solidFill>
              </a:rPr>
              <a:t>Heat rash (pruritic vesicles)</a:t>
            </a:r>
            <a:endParaRPr lang="en-US" sz="1100" dirty="0"/>
          </a:p>
          <a:p>
            <a:pPr marL="0" indent="0">
              <a:lnSpc>
                <a:spcPct val="125000"/>
              </a:lnSpc>
              <a:buNone/>
            </a:pPr>
            <a:endParaRPr lang="en-US" sz="110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2C3540"/>
                </a:solidFill>
              </a:rPr>
              <a:t>Heat oedema (dependent swelling)</a:t>
            </a:r>
            <a:endParaRPr lang="en-US" sz="1100" dirty="0"/>
          </a:p>
          <a:p>
            <a:pPr marL="0" indent="0">
              <a:lnSpc>
                <a:spcPct val="125000"/>
              </a:lnSpc>
              <a:buNone/>
            </a:pPr>
            <a:endParaRPr lang="en-US" sz="110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2C3540"/>
                </a:solidFill>
              </a:rPr>
              <a:t>Heat cramps (salt loss)</a:t>
            </a:r>
            <a:endParaRPr lang="en-US" sz="1100" dirty="0"/>
          </a:p>
          <a:p>
            <a:pPr marL="0" indent="0">
              <a:lnSpc>
                <a:spcPct val="125000"/>
              </a:lnSpc>
              <a:buNone/>
            </a:pPr>
            <a:endParaRPr lang="en-US" sz="110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2C3540"/>
                </a:solidFill>
              </a:rPr>
              <a:t>Heat syncope (brief loss of consciousness)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182880" y="4434840"/>
            <a:ext cx="2834640" cy="438912"/>
          </a:xfrm>
          <a:prstGeom prst="rect">
            <a:avLst/>
          </a:prstGeom>
          <a:solidFill>
            <a:srgbClr val="1E5C32"/>
          </a:solidFill>
          <a:ln w="12700">
            <a:solidFill>
              <a:srgbClr val="1E5C32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2" name="Text 10"/>
          <p:cNvSpPr/>
          <p:nvPr/>
        </p:nvSpPr>
        <p:spPr>
          <a:xfrm>
            <a:off x="274320" y="4434840"/>
            <a:ext cx="2670048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FFFFFF"/>
                </a:solidFill>
              </a:rPr>
              <a:t>Rx: Rest, cool environment, oral rehydration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3172968" y="1353312"/>
            <a:ext cx="2834640" cy="3520440"/>
          </a:xfrm>
          <a:prstGeom prst="rect">
            <a:avLst/>
          </a:prstGeom>
          <a:solidFill>
            <a:srgbClr val="EEF1F4"/>
          </a:solidFill>
          <a:ln w="12700">
            <a:solidFill>
              <a:srgbClr val="EEF1F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4" name="Shape 12"/>
          <p:cNvSpPr/>
          <p:nvPr/>
        </p:nvSpPr>
        <p:spPr>
          <a:xfrm>
            <a:off x="3172968" y="1353312"/>
            <a:ext cx="2834640" cy="493776"/>
          </a:xfrm>
          <a:prstGeom prst="rect">
            <a:avLst/>
          </a:prstGeom>
          <a:solidFill>
            <a:srgbClr val="3D4B58"/>
          </a:solidFill>
          <a:ln w="12700">
            <a:solidFill>
              <a:srgbClr val="3D4B58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5" name="Text 13"/>
          <p:cNvSpPr/>
          <p:nvPr/>
        </p:nvSpPr>
        <p:spPr>
          <a:xfrm>
            <a:off x="3172968" y="1353312"/>
            <a:ext cx="2834640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FFFFFF"/>
                </a:solidFill>
              </a:rPr>
              <a:t>Heat Exhaustion</a:t>
            </a:r>
            <a:endParaRPr lang="en-US" sz="1350" dirty="0"/>
          </a:p>
        </p:txBody>
      </p:sp>
      <p:sp>
        <p:nvSpPr>
          <p:cNvPr id="16" name="Text 14"/>
          <p:cNvSpPr/>
          <p:nvPr/>
        </p:nvSpPr>
        <p:spPr>
          <a:xfrm>
            <a:off x="3310128" y="1920240"/>
            <a:ext cx="2578608" cy="2057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2C3540"/>
                </a:solidFill>
              </a:rPr>
              <a:t>Fatigue, weakness, headache</a:t>
            </a:r>
            <a:endParaRPr lang="en-US" sz="1100" dirty="0"/>
          </a:p>
          <a:p>
            <a:pPr marL="0" indent="0">
              <a:lnSpc>
                <a:spcPct val="125000"/>
              </a:lnSpc>
              <a:buNone/>
            </a:pPr>
            <a:endParaRPr lang="en-US" sz="110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2C3540"/>
                </a:solidFill>
              </a:rPr>
              <a:t>Dizziness, nausea, tachycardia</a:t>
            </a:r>
            <a:endParaRPr lang="en-US" sz="1100" dirty="0"/>
          </a:p>
          <a:p>
            <a:pPr marL="0" indent="0">
              <a:lnSpc>
                <a:spcPct val="125000"/>
              </a:lnSpc>
              <a:buNone/>
            </a:pPr>
            <a:endParaRPr lang="en-US" sz="110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2C3540"/>
                </a:solidFill>
              </a:rPr>
              <a:t>Core temp: normal or mildly elevated</a:t>
            </a:r>
            <a:endParaRPr lang="en-US" sz="1100" dirty="0"/>
          </a:p>
          <a:p>
            <a:pPr marL="0" indent="0">
              <a:lnSpc>
                <a:spcPct val="125000"/>
              </a:lnSpc>
              <a:buNone/>
            </a:pPr>
            <a:endParaRPr lang="en-US" sz="110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2C3540"/>
                </a:solidFill>
              </a:rPr>
              <a:t>Can progress to heat stroke if untreated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3172968" y="4434840"/>
            <a:ext cx="2834640" cy="438912"/>
          </a:xfrm>
          <a:prstGeom prst="rect">
            <a:avLst/>
          </a:prstGeom>
          <a:solidFill>
            <a:srgbClr val="3D4B58"/>
          </a:solidFill>
          <a:ln w="12700">
            <a:solidFill>
              <a:srgbClr val="3D4B58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8" name="Text 16"/>
          <p:cNvSpPr/>
          <p:nvPr/>
        </p:nvSpPr>
        <p:spPr>
          <a:xfrm>
            <a:off x="3264408" y="4434840"/>
            <a:ext cx="2670048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FFFFFF"/>
                </a:solidFill>
              </a:rPr>
              <a:t>Rx: Remove from heat; cool; IV fluids if needed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6163056" y="1353312"/>
            <a:ext cx="2834640" cy="3520440"/>
          </a:xfrm>
          <a:prstGeom prst="rect">
            <a:avLst/>
          </a:prstGeom>
          <a:solidFill>
            <a:srgbClr val="F8EDED"/>
          </a:solidFill>
          <a:ln w="12700">
            <a:solidFill>
              <a:srgbClr val="F8EDE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0" name="Shape 18"/>
          <p:cNvSpPr/>
          <p:nvPr/>
        </p:nvSpPr>
        <p:spPr>
          <a:xfrm>
            <a:off x="6163056" y="1353312"/>
            <a:ext cx="2834640" cy="493776"/>
          </a:xfrm>
          <a:prstGeom prst="rect">
            <a:avLst/>
          </a:prstGeom>
          <a:solidFill>
            <a:srgbClr val="9B2C2C"/>
          </a:solidFill>
          <a:ln w="12700">
            <a:solidFill>
              <a:srgbClr val="9B2C2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1" name="Text 19"/>
          <p:cNvSpPr/>
          <p:nvPr/>
        </p:nvSpPr>
        <p:spPr>
          <a:xfrm>
            <a:off x="6163056" y="1353312"/>
            <a:ext cx="2834640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FFFFFF"/>
                </a:solidFill>
              </a:rPr>
              <a:t>Heat Stroke ⚠</a:t>
            </a:r>
            <a:endParaRPr lang="en-US" sz="1350" dirty="0"/>
          </a:p>
        </p:txBody>
      </p:sp>
      <p:sp>
        <p:nvSpPr>
          <p:cNvPr id="22" name="Text 20"/>
          <p:cNvSpPr/>
          <p:nvPr/>
        </p:nvSpPr>
        <p:spPr>
          <a:xfrm>
            <a:off x="6300216" y="1920240"/>
            <a:ext cx="2578608" cy="2057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100" b="1" dirty="0">
                <a:solidFill>
                  <a:srgbClr val="2C3540"/>
                </a:solidFill>
              </a:rPr>
              <a:t>Core temp &gt; 40°C</a:t>
            </a:r>
            <a:endParaRPr lang="en-US" sz="1100" b="1" dirty="0"/>
          </a:p>
          <a:p>
            <a:pPr marL="0" indent="0">
              <a:lnSpc>
                <a:spcPct val="125000"/>
              </a:lnSpc>
              <a:buNone/>
            </a:pPr>
            <a:endParaRPr lang="en-US" sz="110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2C3540"/>
                </a:solidFill>
              </a:rPr>
              <a:t>CNS dysfunction: confusion,</a:t>
            </a:r>
            <a:endParaRPr lang="en-US" sz="110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2C3540"/>
                </a:solidFill>
              </a:rPr>
              <a:t>seizures or coma</a:t>
            </a:r>
            <a:endParaRPr lang="en-US" sz="1100" dirty="0"/>
          </a:p>
          <a:p>
            <a:pPr marL="0" indent="0">
              <a:lnSpc>
                <a:spcPct val="125000"/>
              </a:lnSpc>
              <a:buNone/>
            </a:pPr>
            <a:endParaRPr lang="en-US" sz="110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2C3540"/>
                </a:solidFill>
              </a:rPr>
              <a:t>Mortality ~10% (higher with hypotension)</a:t>
            </a:r>
            <a:endParaRPr lang="en-US" sz="1100" dirty="0"/>
          </a:p>
          <a:p>
            <a:pPr marL="0" indent="0">
              <a:lnSpc>
                <a:spcPct val="125000"/>
              </a:lnSpc>
              <a:buNone/>
            </a:pPr>
            <a:endParaRPr lang="en-US" sz="110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2C3540"/>
                </a:solidFill>
              </a:rPr>
              <a:t>Exertional vs Classic forms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6163056" y="4434840"/>
            <a:ext cx="2834640" cy="438912"/>
          </a:xfrm>
          <a:prstGeom prst="rect">
            <a:avLst/>
          </a:prstGeom>
          <a:solidFill>
            <a:srgbClr val="9B2C2C"/>
          </a:solidFill>
          <a:ln w="12700">
            <a:solidFill>
              <a:srgbClr val="9B2C2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4" name="Text 22"/>
          <p:cNvSpPr/>
          <p:nvPr/>
        </p:nvSpPr>
        <p:spPr>
          <a:xfrm>
            <a:off x="6254496" y="4434840"/>
            <a:ext cx="2670048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FFFFFF"/>
                </a:solidFill>
              </a:rPr>
              <a:t>Rx: EMERGENCY: Aggressive cooling + hospital transfer .</a:t>
            </a:r>
            <a:r>
              <a:rPr lang="en-ZA" sz="950" i="1" dirty="0">
                <a:solidFill>
                  <a:srgbClr val="FFFFFF"/>
                </a:solidFill>
              </a:rPr>
              <a:t>Antipyretics and dantrolene are NOT effective for heat stroke.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201168" y="4919472"/>
            <a:ext cx="8741664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7A8A98"/>
                </a:solidFill>
              </a:rPr>
              <a:t>Accurate core temperature measurement — ideally rectal — is essential. Peripheral readings underestimate severity.</a:t>
            </a:r>
            <a:endParaRPr lang="en-US" sz="9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8016" cy="5143500"/>
          </a:xfrm>
          <a:prstGeom prst="rect">
            <a:avLst/>
          </a:prstGeom>
          <a:solidFill>
            <a:srgbClr val="C9872A"/>
          </a:solidFill>
          <a:ln w="12700">
            <a:solidFill>
              <a:srgbClr val="C9872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Shape 1"/>
          <p:cNvSpPr/>
          <p:nvPr/>
        </p:nvSpPr>
        <p:spPr>
          <a:xfrm>
            <a:off x="128016" y="0"/>
            <a:ext cx="9015984" cy="960120"/>
          </a:xfrm>
          <a:prstGeom prst="rect">
            <a:avLst/>
          </a:prstGeom>
          <a:solidFill>
            <a:srgbClr val="2C3540"/>
          </a:solidFill>
          <a:ln w="12700">
            <a:solidFill>
              <a:srgbClr val="2C354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" name="Text 2"/>
          <p:cNvSpPr/>
          <p:nvPr/>
        </p:nvSpPr>
        <p:spPr>
          <a:xfrm>
            <a:off x="347472" y="0"/>
            <a:ext cx="850392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Clinical Effects of Extreme Heat</a:t>
            </a:r>
            <a:endParaRPr lang="en-US" sz="3000" dirty="0"/>
          </a:p>
        </p:txBody>
      </p:sp>
      <p:sp>
        <p:nvSpPr>
          <p:cNvPr id="5" name="Shape 3"/>
          <p:cNvSpPr/>
          <p:nvPr/>
        </p:nvSpPr>
        <p:spPr>
          <a:xfrm>
            <a:off x="201168" y="1024128"/>
            <a:ext cx="8741664" cy="475488"/>
          </a:xfrm>
          <a:prstGeom prst="rect">
            <a:avLst/>
          </a:prstGeom>
          <a:solidFill>
            <a:srgbClr val="3D4B58"/>
          </a:solidFill>
          <a:ln w="12700">
            <a:solidFill>
              <a:srgbClr val="3D4B58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6" name="Text 4"/>
          <p:cNvSpPr/>
          <p:nvPr/>
        </p:nvSpPr>
        <p:spPr>
          <a:xfrm>
            <a:off x="347472" y="1024128"/>
            <a:ext cx="843076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AABCCC"/>
                </a:solidFill>
              </a:rPr>
              <a:t>Key insight: In African settings, mortality and morbidity often peak 6–12 days after heat exposure — follow-up and monitoring are essential.</a:t>
            </a:r>
            <a:endParaRPr lang="en-US" sz="1150" dirty="0"/>
          </a:p>
        </p:txBody>
      </p:sp>
      <p:sp>
        <p:nvSpPr>
          <p:cNvPr id="7" name="Shape 5"/>
          <p:cNvSpPr/>
          <p:nvPr/>
        </p:nvSpPr>
        <p:spPr>
          <a:xfrm>
            <a:off x="182880" y="1572768"/>
            <a:ext cx="2852928" cy="1627632"/>
          </a:xfrm>
          <a:prstGeom prst="rect">
            <a:avLst/>
          </a:prstGeom>
          <a:solidFill>
            <a:srgbClr val="EEF1F4"/>
          </a:solidFill>
          <a:ln w="12700">
            <a:solidFill>
              <a:srgbClr val="D8DDE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8" name="Shape 6"/>
          <p:cNvSpPr/>
          <p:nvPr/>
        </p:nvSpPr>
        <p:spPr>
          <a:xfrm>
            <a:off x="182880" y="1572768"/>
            <a:ext cx="530352" cy="1627632"/>
          </a:xfrm>
          <a:prstGeom prst="rect">
            <a:avLst/>
          </a:prstGeom>
          <a:solidFill>
            <a:srgbClr val="2C3540"/>
          </a:solidFill>
          <a:ln w="12700">
            <a:solidFill>
              <a:srgbClr val="2C354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9" name="Text 7"/>
          <p:cNvSpPr/>
          <p:nvPr/>
        </p:nvSpPr>
        <p:spPr>
          <a:xfrm>
            <a:off x="182880" y="1572768"/>
            <a:ext cx="530352" cy="16276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000000"/>
                </a:solidFill>
              </a:rPr>
              <a:t>❤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777240" y="1627632"/>
            <a:ext cx="2176272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C3540"/>
                </a:solidFill>
              </a:rPr>
              <a:t>Cardiovascular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777240" y="1956816"/>
            <a:ext cx="2176272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2C3540"/>
                </a:solidFill>
              </a:rPr>
              <a:t>+2.1% CV mortality per 1°C rise</a:t>
            </a:r>
            <a:endParaRPr lang="en-US" sz="100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2C3540"/>
                </a:solidFill>
              </a:rPr>
              <a:t>Heatwaves → +12% CV mortality</a:t>
            </a:r>
            <a:endParaRPr lang="en-US" sz="100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2C3540"/>
                </a:solidFill>
              </a:rPr>
              <a:t>Arrhythmia, heart failure, cardiac arrest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3172968" y="1572768"/>
            <a:ext cx="2852928" cy="1627632"/>
          </a:xfrm>
          <a:prstGeom prst="rect">
            <a:avLst/>
          </a:prstGeom>
          <a:solidFill>
            <a:srgbClr val="E6EEF6"/>
          </a:solidFill>
          <a:ln w="12700">
            <a:solidFill>
              <a:srgbClr val="D8DDE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3" name="Shape 11"/>
          <p:cNvSpPr/>
          <p:nvPr/>
        </p:nvSpPr>
        <p:spPr>
          <a:xfrm>
            <a:off x="3172968" y="1572768"/>
            <a:ext cx="530352" cy="1627632"/>
          </a:xfrm>
          <a:prstGeom prst="rect">
            <a:avLst/>
          </a:prstGeom>
          <a:solidFill>
            <a:srgbClr val="2C4A6A"/>
          </a:solidFill>
          <a:ln w="12700">
            <a:solidFill>
              <a:srgbClr val="2C4A6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4" name="Text 12"/>
          <p:cNvSpPr/>
          <p:nvPr/>
        </p:nvSpPr>
        <p:spPr>
          <a:xfrm>
            <a:off x="3172968" y="1572768"/>
            <a:ext cx="530352" cy="16276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000000"/>
                </a:solidFill>
              </a:rPr>
              <a:t>🫁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3767328" y="1627632"/>
            <a:ext cx="2176272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C4A6A"/>
                </a:solidFill>
              </a:rPr>
              <a:t>Respiratory &amp; Renal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3767328" y="1956816"/>
            <a:ext cx="2176272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2C3540"/>
                </a:solidFill>
              </a:rPr>
              <a:t>Exacerbates asthma &amp; COPD</a:t>
            </a:r>
            <a:endParaRPr lang="en-US" sz="100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2C3540"/>
                </a:solidFill>
              </a:rPr>
              <a:t>Prerenal azotaemia and AKI</a:t>
            </a:r>
            <a:endParaRPr lang="en-US" sz="100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2C3540"/>
                </a:solidFill>
              </a:rPr>
              <a:t>Heat-related kidney injury common in outdoor workers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6163056" y="1572768"/>
            <a:ext cx="2852928" cy="1627632"/>
          </a:xfrm>
          <a:prstGeom prst="rect">
            <a:avLst/>
          </a:prstGeom>
          <a:solidFill>
            <a:srgbClr val="E0EEEE"/>
          </a:solidFill>
          <a:ln w="12700">
            <a:solidFill>
              <a:srgbClr val="D8DDE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8" name="Shape 16"/>
          <p:cNvSpPr/>
          <p:nvPr/>
        </p:nvSpPr>
        <p:spPr>
          <a:xfrm>
            <a:off x="6163056" y="1572768"/>
            <a:ext cx="530352" cy="1627632"/>
          </a:xfrm>
          <a:prstGeom prst="rect">
            <a:avLst/>
          </a:prstGeom>
          <a:solidFill>
            <a:srgbClr val="1A5858"/>
          </a:solidFill>
          <a:ln w="12700">
            <a:solidFill>
              <a:srgbClr val="1A5858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9" name="Text 17"/>
          <p:cNvSpPr/>
          <p:nvPr/>
        </p:nvSpPr>
        <p:spPr>
          <a:xfrm>
            <a:off x="6163056" y="1572768"/>
            <a:ext cx="530352" cy="16276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000000"/>
                </a:solidFill>
              </a:rPr>
              <a:t>🤰</a:t>
            </a:r>
            <a:endParaRPr lang="en-US" sz="2000" dirty="0"/>
          </a:p>
        </p:txBody>
      </p:sp>
      <p:sp>
        <p:nvSpPr>
          <p:cNvPr id="20" name="Text 18"/>
          <p:cNvSpPr/>
          <p:nvPr/>
        </p:nvSpPr>
        <p:spPr>
          <a:xfrm>
            <a:off x="6757416" y="1627632"/>
            <a:ext cx="2176272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5858"/>
                </a:solidFill>
              </a:rPr>
              <a:t>Maternal &amp; Neonatal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6757416" y="1956816"/>
            <a:ext cx="2176272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2C3540"/>
                </a:solidFill>
              </a:rPr>
              <a:t>Preterm birth, stillbirth</a:t>
            </a:r>
            <a:endParaRPr lang="en-US" sz="100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2C3540"/>
                </a:solidFill>
              </a:rPr>
              <a:t>Congenital anomalies, gestational diabetes</a:t>
            </a:r>
            <a:endParaRPr lang="en-US" sz="100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2C3540"/>
                </a:solidFill>
              </a:rPr>
              <a:t>Hypertensive disorders of pregnancy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182880" y="3291840"/>
            <a:ext cx="2852928" cy="1627632"/>
          </a:xfrm>
          <a:prstGeom prst="rect">
            <a:avLst/>
          </a:prstGeom>
          <a:solidFill>
            <a:srgbClr val="EEF1F4"/>
          </a:solidFill>
          <a:ln w="12700">
            <a:solidFill>
              <a:srgbClr val="D8DDE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3" name="Shape 21"/>
          <p:cNvSpPr/>
          <p:nvPr/>
        </p:nvSpPr>
        <p:spPr>
          <a:xfrm>
            <a:off x="182880" y="3291840"/>
            <a:ext cx="530352" cy="1627632"/>
          </a:xfrm>
          <a:prstGeom prst="rect">
            <a:avLst/>
          </a:prstGeom>
          <a:solidFill>
            <a:srgbClr val="3D4B58"/>
          </a:solidFill>
          <a:ln w="12700">
            <a:solidFill>
              <a:srgbClr val="3D4B58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4" name="Text 22"/>
          <p:cNvSpPr/>
          <p:nvPr/>
        </p:nvSpPr>
        <p:spPr>
          <a:xfrm>
            <a:off x="182880" y="3291840"/>
            <a:ext cx="530352" cy="16276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000000"/>
                </a:solidFill>
              </a:rPr>
              <a:t>🦠</a:t>
            </a:r>
            <a:endParaRPr lang="en-US" sz="2000" dirty="0"/>
          </a:p>
        </p:txBody>
      </p:sp>
      <p:sp>
        <p:nvSpPr>
          <p:cNvPr id="25" name="Text 23"/>
          <p:cNvSpPr/>
          <p:nvPr/>
        </p:nvSpPr>
        <p:spPr>
          <a:xfrm>
            <a:off x="777240" y="3346704"/>
            <a:ext cx="2176272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3D4B58"/>
                </a:solidFill>
              </a:rPr>
              <a:t>Infectious Disease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777240" y="3675888"/>
            <a:ext cx="2176272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2C3540"/>
                </a:solidFill>
              </a:rPr>
              <a:t>↑ Diarrhoea, malaria, meningitis, cholera</a:t>
            </a:r>
            <a:endParaRPr lang="en-US" sz="100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2C3540"/>
                </a:solidFill>
              </a:rPr>
              <a:t>Heat degrades water quality; alters vectors</a:t>
            </a:r>
            <a:endParaRPr lang="en-US" sz="100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2C3540"/>
                </a:solidFill>
              </a:rPr>
              <a:t>Higher primary care caseloads during heatwaves</a:t>
            </a:r>
            <a:endParaRPr lang="en-US" sz="1000" dirty="0"/>
          </a:p>
        </p:txBody>
      </p:sp>
      <p:sp>
        <p:nvSpPr>
          <p:cNvPr id="27" name="Shape 25"/>
          <p:cNvSpPr/>
          <p:nvPr/>
        </p:nvSpPr>
        <p:spPr>
          <a:xfrm>
            <a:off x="3172968" y="3291840"/>
            <a:ext cx="2852928" cy="1627632"/>
          </a:xfrm>
          <a:prstGeom prst="rect">
            <a:avLst/>
          </a:prstGeom>
          <a:solidFill>
            <a:srgbClr val="E6EEF6"/>
          </a:solidFill>
          <a:ln w="12700">
            <a:solidFill>
              <a:srgbClr val="D8DDE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8" name="Shape 26"/>
          <p:cNvSpPr/>
          <p:nvPr/>
        </p:nvSpPr>
        <p:spPr>
          <a:xfrm>
            <a:off x="3172968" y="3291840"/>
            <a:ext cx="530352" cy="1627632"/>
          </a:xfrm>
          <a:prstGeom prst="rect">
            <a:avLst/>
          </a:prstGeom>
          <a:solidFill>
            <a:srgbClr val="2C4A6A"/>
          </a:solidFill>
          <a:ln w="12700">
            <a:solidFill>
              <a:srgbClr val="2C4A6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9" name="Text 27"/>
          <p:cNvSpPr/>
          <p:nvPr/>
        </p:nvSpPr>
        <p:spPr>
          <a:xfrm>
            <a:off x="3172968" y="3291840"/>
            <a:ext cx="530352" cy="16276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000000"/>
                </a:solidFill>
              </a:rPr>
              <a:t>🧠</a:t>
            </a:r>
            <a:endParaRPr lang="en-US" sz="2000" dirty="0"/>
          </a:p>
        </p:txBody>
      </p:sp>
      <p:sp>
        <p:nvSpPr>
          <p:cNvPr id="30" name="Text 28"/>
          <p:cNvSpPr/>
          <p:nvPr/>
        </p:nvSpPr>
        <p:spPr>
          <a:xfrm>
            <a:off x="3767328" y="3346704"/>
            <a:ext cx="2176272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C4A6A"/>
                </a:solidFill>
              </a:rPr>
              <a:t>Mental Health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3767328" y="3675888"/>
            <a:ext cx="2176272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2C3540"/>
                </a:solidFill>
              </a:rPr>
              <a:t>Irritability, aggression, ↑ suicide risk</a:t>
            </a:r>
            <a:endParaRPr lang="en-US" sz="100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2C3540"/>
                </a:solidFill>
              </a:rPr>
              <a:t>Impaired concentration and sleep disruption</a:t>
            </a:r>
            <a:endParaRPr lang="en-US" sz="100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2C3540"/>
                </a:solidFill>
              </a:rPr>
              <a:t>Antipsychotics/antidepressants ↑ heat risk</a:t>
            </a:r>
            <a:endParaRPr lang="en-US" sz="1000" dirty="0"/>
          </a:p>
        </p:txBody>
      </p:sp>
      <p:sp>
        <p:nvSpPr>
          <p:cNvPr id="32" name="Shape 30"/>
          <p:cNvSpPr/>
          <p:nvPr/>
        </p:nvSpPr>
        <p:spPr>
          <a:xfrm>
            <a:off x="6163056" y="3291840"/>
            <a:ext cx="2852928" cy="1627632"/>
          </a:xfrm>
          <a:prstGeom prst="rect">
            <a:avLst/>
          </a:prstGeom>
          <a:solidFill>
            <a:srgbClr val="E0EEEE"/>
          </a:solidFill>
          <a:ln w="12700">
            <a:solidFill>
              <a:srgbClr val="D8DDE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3" name="Shape 31"/>
          <p:cNvSpPr/>
          <p:nvPr/>
        </p:nvSpPr>
        <p:spPr>
          <a:xfrm>
            <a:off x="6163056" y="3291840"/>
            <a:ext cx="530352" cy="1627632"/>
          </a:xfrm>
          <a:prstGeom prst="rect">
            <a:avLst/>
          </a:prstGeom>
          <a:solidFill>
            <a:srgbClr val="1A5858"/>
          </a:solidFill>
          <a:ln w="12700">
            <a:solidFill>
              <a:srgbClr val="1A5858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4" name="Text 32"/>
          <p:cNvSpPr/>
          <p:nvPr/>
        </p:nvSpPr>
        <p:spPr>
          <a:xfrm>
            <a:off x="6163056" y="3291840"/>
            <a:ext cx="530352" cy="16276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000000"/>
                </a:solidFill>
              </a:rPr>
              <a:t>🏘</a:t>
            </a:r>
            <a:endParaRPr lang="en-US" sz="2000" dirty="0"/>
          </a:p>
        </p:txBody>
      </p:sp>
      <p:sp>
        <p:nvSpPr>
          <p:cNvPr id="35" name="Text 33"/>
          <p:cNvSpPr/>
          <p:nvPr/>
        </p:nvSpPr>
        <p:spPr>
          <a:xfrm>
            <a:off x="6757416" y="3346704"/>
            <a:ext cx="2176272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5858"/>
                </a:solidFill>
              </a:rPr>
              <a:t>Community Impact</a:t>
            </a:r>
            <a:endParaRPr lang="en-US" sz="1200" dirty="0"/>
          </a:p>
        </p:txBody>
      </p:sp>
      <p:sp>
        <p:nvSpPr>
          <p:cNvPr id="36" name="Text 34"/>
          <p:cNvSpPr/>
          <p:nvPr/>
        </p:nvSpPr>
        <p:spPr>
          <a:xfrm>
            <a:off x="6757416" y="3675888"/>
            <a:ext cx="2176272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2C3540"/>
                </a:solidFill>
              </a:rPr>
              <a:t>Headaches, dizziness, reduced productivity</a:t>
            </a:r>
            <a:endParaRPr lang="en-US" sz="100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2C3540"/>
                </a:solidFill>
              </a:rPr>
              <a:t>Worsening chronic conditions (hypertension, asthma)</a:t>
            </a:r>
            <a:endParaRPr lang="en-US" sz="100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2C3540"/>
                </a:solidFill>
              </a:rPr>
              <a:t>Socio-economic vulnerabilities amplify all effects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8016" cy="5143500"/>
          </a:xfrm>
          <a:prstGeom prst="rect">
            <a:avLst/>
          </a:prstGeom>
          <a:solidFill>
            <a:srgbClr val="C9872A"/>
          </a:solidFill>
          <a:ln w="12700">
            <a:solidFill>
              <a:srgbClr val="C9872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Shape 1"/>
          <p:cNvSpPr/>
          <p:nvPr/>
        </p:nvSpPr>
        <p:spPr>
          <a:xfrm>
            <a:off x="128016" y="0"/>
            <a:ext cx="9015984" cy="960120"/>
          </a:xfrm>
          <a:prstGeom prst="rect">
            <a:avLst/>
          </a:prstGeom>
          <a:solidFill>
            <a:srgbClr val="2C3540"/>
          </a:solidFill>
          <a:ln w="12700">
            <a:solidFill>
              <a:srgbClr val="2C354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" name="Text 2"/>
          <p:cNvSpPr/>
          <p:nvPr/>
        </p:nvSpPr>
        <p:spPr>
          <a:xfrm>
            <a:off x="347472" y="0"/>
            <a:ext cx="850392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Clinical Management in Primary Care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201168" y="1024128"/>
            <a:ext cx="4206240" cy="384048"/>
          </a:xfrm>
          <a:prstGeom prst="rect">
            <a:avLst/>
          </a:prstGeom>
          <a:solidFill>
            <a:srgbClr val="2C3540"/>
          </a:solidFill>
          <a:ln w="12700">
            <a:solidFill>
              <a:srgbClr val="2C354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6" name="Text 4"/>
          <p:cNvSpPr/>
          <p:nvPr/>
        </p:nvSpPr>
        <p:spPr>
          <a:xfrm>
            <a:off x="201168" y="1024128"/>
            <a:ext cx="4206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RECOGNITION &amp; ASSESSMENT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201168" y="1408176"/>
            <a:ext cx="4206240" cy="2148840"/>
          </a:xfrm>
          <a:prstGeom prst="rect">
            <a:avLst/>
          </a:prstGeom>
          <a:solidFill>
            <a:srgbClr val="EEF1F4"/>
          </a:solidFill>
          <a:ln w="12700">
            <a:solidFill>
              <a:srgbClr val="EEF1F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8" name="Text 6"/>
          <p:cNvSpPr/>
          <p:nvPr/>
        </p:nvSpPr>
        <p:spPr>
          <a:xfrm>
            <a:off x="320040" y="1444752"/>
            <a:ext cx="3977640" cy="20848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2C3540"/>
                </a:solidFill>
              </a:rPr>
              <a:t>Suspect heat illness: dizziness, confusion, syncope, tachycardia, dehydration during hot periods</a:t>
            </a:r>
            <a:endParaRPr lang="en-US" sz="11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2C3540"/>
                </a:solidFill>
              </a:rPr>
              <a:t>Measure core temperature — ideally rectal (peripheral readings underestimate severity)</a:t>
            </a:r>
            <a:endParaRPr lang="en-US" sz="11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2C3540"/>
                </a:solidFill>
              </a:rPr>
              <a:t>Prioritise high-risk groups: older adults, infants, outdoor workers, chronic disease, thermoregulation-impairing medications</a:t>
            </a:r>
            <a:endParaRPr lang="en-US" sz="11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2C3540"/>
                </a:solidFill>
              </a:rPr>
              <a:t>Assess electrolytes and hydration status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4736592" y="1024128"/>
            <a:ext cx="4206240" cy="384048"/>
          </a:xfrm>
          <a:prstGeom prst="rect">
            <a:avLst/>
          </a:prstGeom>
          <a:solidFill>
            <a:srgbClr val="C9872A"/>
          </a:solidFill>
          <a:ln w="12700">
            <a:solidFill>
              <a:srgbClr val="C9872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0" name="Text 8"/>
          <p:cNvSpPr/>
          <p:nvPr/>
        </p:nvSpPr>
        <p:spPr>
          <a:xfrm>
            <a:off x="4736592" y="1024128"/>
            <a:ext cx="4206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COOLING &amp; HYDRATION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4736592" y="1408176"/>
            <a:ext cx="4206240" cy="2148840"/>
          </a:xfrm>
          <a:prstGeom prst="rect">
            <a:avLst/>
          </a:prstGeom>
          <a:solidFill>
            <a:srgbClr val="FBF3E3"/>
          </a:solidFill>
          <a:ln w="12700">
            <a:solidFill>
              <a:srgbClr val="FBF3E3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2" name="Text 10"/>
          <p:cNvSpPr/>
          <p:nvPr/>
        </p:nvSpPr>
        <p:spPr>
          <a:xfrm>
            <a:off x="4864608" y="1444752"/>
            <a:ext cx="3977640" cy="20848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2C3540"/>
                </a:solidFill>
              </a:rPr>
              <a:t>Remove excess clothing; move to shade; use fans and spray water on skin</a:t>
            </a:r>
            <a:endParaRPr lang="en-US" sz="11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2C3540"/>
                </a:solidFill>
              </a:rPr>
              <a:t>Oral rehydration for mild–moderate dehydration; IV fluids for severe or heat stroke (balance against cardiac/renal status)</a:t>
            </a:r>
            <a:endParaRPr lang="en-US" sz="11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2C3540"/>
                </a:solidFill>
              </a:rPr>
              <a:t>Heat stroke: cold water immersion or ice bath reduces core temp 0.15–0.20°C/min</a:t>
            </a:r>
            <a:endParaRPr lang="en-US" sz="11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2C3540"/>
                </a:solidFill>
              </a:rPr>
              <a:t>If immersion not possible: ice packs to axillae, groin and neck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201168" y="3639312"/>
            <a:ext cx="8741664" cy="1444752"/>
          </a:xfrm>
          <a:prstGeom prst="rect">
            <a:avLst/>
          </a:prstGeom>
          <a:solidFill>
            <a:srgbClr val="3D4B58"/>
          </a:solidFill>
          <a:ln w="12700">
            <a:solidFill>
              <a:srgbClr val="3D4B58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4" name="Text 12"/>
          <p:cNvSpPr/>
          <p:nvPr/>
        </p:nvSpPr>
        <p:spPr>
          <a:xfrm>
            <a:off x="347472" y="3675888"/>
            <a:ext cx="841248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C9872A"/>
                </a:solidFill>
              </a:rPr>
              <a:t>MEDICATION REVIEW — Drugs impairing thermoregulation that require review during heatwaves: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320040" y="4041648"/>
            <a:ext cx="1572768" cy="347472"/>
          </a:xfrm>
          <a:prstGeom prst="rect">
            <a:avLst/>
          </a:prstGeom>
          <a:solidFill>
            <a:srgbClr val="2C3540"/>
          </a:solidFill>
          <a:ln w="12700">
            <a:solidFill>
              <a:srgbClr val="2C354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6" name="Text 14"/>
          <p:cNvSpPr/>
          <p:nvPr/>
        </p:nvSpPr>
        <p:spPr>
          <a:xfrm>
            <a:off x="320040" y="4041648"/>
            <a:ext cx="157276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Diuretics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2039112" y="4041648"/>
            <a:ext cx="1572768" cy="347472"/>
          </a:xfrm>
          <a:prstGeom prst="rect">
            <a:avLst/>
          </a:prstGeom>
          <a:solidFill>
            <a:srgbClr val="2C3540"/>
          </a:solidFill>
          <a:ln w="12700">
            <a:solidFill>
              <a:srgbClr val="2C354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8" name="Text 16"/>
          <p:cNvSpPr/>
          <p:nvPr/>
        </p:nvSpPr>
        <p:spPr>
          <a:xfrm>
            <a:off x="2039112" y="4041648"/>
            <a:ext cx="157276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Beta blockers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3758184" y="4041648"/>
            <a:ext cx="1572768" cy="347472"/>
          </a:xfrm>
          <a:prstGeom prst="rect">
            <a:avLst/>
          </a:prstGeom>
          <a:solidFill>
            <a:srgbClr val="2C3540"/>
          </a:solidFill>
          <a:ln w="12700">
            <a:solidFill>
              <a:srgbClr val="2C354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0" name="Text 18"/>
          <p:cNvSpPr/>
          <p:nvPr/>
        </p:nvSpPr>
        <p:spPr>
          <a:xfrm>
            <a:off x="3758184" y="4041648"/>
            <a:ext cx="157276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Anticholinergics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5477256" y="4041648"/>
            <a:ext cx="1572768" cy="347472"/>
          </a:xfrm>
          <a:prstGeom prst="rect">
            <a:avLst/>
          </a:prstGeom>
          <a:solidFill>
            <a:srgbClr val="2C3540"/>
          </a:solidFill>
          <a:ln w="12700">
            <a:solidFill>
              <a:srgbClr val="2C354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2" name="Text 20"/>
          <p:cNvSpPr/>
          <p:nvPr/>
        </p:nvSpPr>
        <p:spPr>
          <a:xfrm>
            <a:off x="5477256" y="4041648"/>
            <a:ext cx="157276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Antipsychotics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7196328" y="4041648"/>
            <a:ext cx="1572768" cy="347472"/>
          </a:xfrm>
          <a:prstGeom prst="rect">
            <a:avLst/>
          </a:prstGeom>
          <a:solidFill>
            <a:srgbClr val="2C3540"/>
          </a:solidFill>
          <a:ln w="12700">
            <a:solidFill>
              <a:srgbClr val="2C354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4" name="Text 22"/>
          <p:cNvSpPr/>
          <p:nvPr/>
        </p:nvSpPr>
        <p:spPr>
          <a:xfrm>
            <a:off x="7196328" y="4041648"/>
            <a:ext cx="157276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Antidepressants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0" y="5056632"/>
            <a:ext cx="9144000" cy="86868"/>
          </a:xfrm>
          <a:prstGeom prst="rect">
            <a:avLst/>
          </a:prstGeom>
          <a:solidFill>
            <a:srgbClr val="C9872A"/>
          </a:solidFill>
          <a:ln w="12700">
            <a:solidFill>
              <a:srgbClr val="C9872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8016" cy="5143500"/>
          </a:xfrm>
          <a:prstGeom prst="rect">
            <a:avLst/>
          </a:prstGeom>
          <a:solidFill>
            <a:srgbClr val="C9872A"/>
          </a:solidFill>
          <a:ln w="12700">
            <a:solidFill>
              <a:srgbClr val="C9872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Shape 1"/>
          <p:cNvSpPr/>
          <p:nvPr/>
        </p:nvSpPr>
        <p:spPr>
          <a:xfrm>
            <a:off x="128016" y="0"/>
            <a:ext cx="9015984" cy="960120"/>
          </a:xfrm>
          <a:prstGeom prst="rect">
            <a:avLst/>
          </a:prstGeom>
          <a:solidFill>
            <a:srgbClr val="2C3540"/>
          </a:solidFill>
          <a:ln w="12700">
            <a:solidFill>
              <a:srgbClr val="2C354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" name="Text 2"/>
          <p:cNvSpPr/>
          <p:nvPr/>
        </p:nvSpPr>
        <p:spPr>
          <a:xfrm>
            <a:off x="347472" y="0"/>
            <a:ext cx="850392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Community &amp; Facility Readiness</a:t>
            </a:r>
            <a:endParaRPr lang="en-US" sz="3000" dirty="0"/>
          </a:p>
        </p:txBody>
      </p:sp>
      <p:sp>
        <p:nvSpPr>
          <p:cNvPr id="5" name="Shape 3"/>
          <p:cNvSpPr/>
          <p:nvPr/>
        </p:nvSpPr>
        <p:spPr>
          <a:xfrm>
            <a:off x="201168" y="1024128"/>
            <a:ext cx="4206240" cy="384048"/>
          </a:xfrm>
          <a:prstGeom prst="rect">
            <a:avLst/>
          </a:prstGeom>
          <a:solidFill>
            <a:srgbClr val="1A5858"/>
          </a:solidFill>
          <a:ln w="12700">
            <a:solidFill>
              <a:srgbClr val="1A5858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6" name="Text 4"/>
          <p:cNvSpPr/>
          <p:nvPr/>
        </p:nvSpPr>
        <p:spPr>
          <a:xfrm>
            <a:off x="201168" y="1024128"/>
            <a:ext cx="4206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🏘  COMMUNITY ENGAGEMENT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201168" y="1408176"/>
            <a:ext cx="4206240" cy="3547872"/>
          </a:xfrm>
          <a:prstGeom prst="rect">
            <a:avLst/>
          </a:prstGeom>
          <a:solidFill>
            <a:srgbClr val="E0EEEE"/>
          </a:solidFill>
          <a:ln w="12700">
            <a:solidFill>
              <a:srgbClr val="E0EEEE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8" name="Text 6"/>
          <p:cNvSpPr/>
          <p:nvPr/>
        </p:nvSpPr>
        <p:spPr>
          <a:xfrm>
            <a:off x="347472" y="1463040"/>
            <a:ext cx="3931920" cy="3429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2C3540"/>
                </a:solidFill>
              </a:rPr>
              <a:t>Disseminate heat alerts; educate households on cooling strategies</a:t>
            </a:r>
            <a:endParaRPr lang="en-US" sz="11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2C3540"/>
                </a:solidFill>
              </a:rPr>
              <a:t>Encourage neighbour checks for older adults and people with disabilities</a:t>
            </a:r>
            <a:endParaRPr lang="en-US" sz="11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2C3540"/>
                </a:solidFill>
              </a:rPr>
              <a:t>Prioritise outreach to informal settlements, rural areas and populations with limited water or electricity</a:t>
            </a:r>
            <a:endParaRPr lang="en-US" sz="11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2C3540"/>
                </a:solidFill>
              </a:rPr>
              <a:t>Community health workers need protective clothing and flexible hours to avoid heat injury themselves</a:t>
            </a:r>
            <a:endParaRPr lang="en-US" sz="11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2C3540"/>
                </a:solidFill>
              </a:rPr>
              <a:t>Address occupational heat risk on farms and in manual labour settings</a:t>
            </a:r>
            <a:endParaRPr lang="en-US" sz="11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2C3540"/>
                </a:solidFill>
              </a:rPr>
              <a:t>Advocate for heat refuges and urban tree planting to reduce ambient temperatures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4736592" y="1024128"/>
            <a:ext cx="4206240" cy="384048"/>
          </a:xfrm>
          <a:prstGeom prst="rect">
            <a:avLst/>
          </a:prstGeom>
          <a:solidFill>
            <a:srgbClr val="2C4A6A"/>
          </a:solidFill>
          <a:ln w="12700">
            <a:solidFill>
              <a:srgbClr val="2C4A6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0" name="Text 8"/>
          <p:cNvSpPr/>
          <p:nvPr/>
        </p:nvSpPr>
        <p:spPr>
          <a:xfrm>
            <a:off x="4736592" y="1024128"/>
            <a:ext cx="4206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🏥  FACILITY READINESS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4736592" y="1408176"/>
            <a:ext cx="4206240" cy="3547872"/>
          </a:xfrm>
          <a:prstGeom prst="rect">
            <a:avLst/>
          </a:prstGeom>
          <a:solidFill>
            <a:srgbClr val="E6EEF6"/>
          </a:solidFill>
          <a:ln w="12700">
            <a:solidFill>
              <a:srgbClr val="E6EEF6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2" name="Text 10"/>
          <p:cNvSpPr/>
          <p:nvPr/>
        </p:nvSpPr>
        <p:spPr>
          <a:xfrm>
            <a:off x="4864608" y="1463040"/>
            <a:ext cx="3931920" cy="3429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2C3540"/>
                </a:solidFill>
              </a:rPr>
              <a:t>Develop heat action plans: cooling in waiting areas, reliable water supply, backup energy for fans and refrigeration</a:t>
            </a:r>
            <a:endParaRPr lang="en-US" sz="11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2C3540"/>
                </a:solidFill>
              </a:rPr>
              <a:t>Train all staff on heat-related illness recognition and management</a:t>
            </a:r>
            <a:endParaRPr lang="en-US" sz="11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2C3540"/>
                </a:solidFill>
              </a:rPr>
              <a:t>Infrastructure: reflective white roof paint, ceiling insulation, natural ventilation, shade areas</a:t>
            </a:r>
            <a:endParaRPr lang="en-US" sz="11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2C3540"/>
                </a:solidFill>
              </a:rPr>
              <a:t>Monitor local temperature forecasts; align staffing to heatwave periods</a:t>
            </a:r>
            <a:endParaRPr lang="en-US" sz="11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2C3540"/>
                </a:solidFill>
              </a:rPr>
              <a:t>Incorporate extreme heat into major incident planning with clear escalation triggers and rapid triage protocols</a:t>
            </a:r>
            <a:endParaRPr lang="en-US" sz="11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2C3540"/>
                </a:solidFill>
              </a:rPr>
              <a:t>Appointment systems or flexible opening hours to reduce outdoor waiting in high temperatures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2C35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C9872A"/>
          </a:solidFill>
          <a:ln w="12700">
            <a:solidFill>
              <a:srgbClr val="C9872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Shape 1"/>
          <p:cNvSpPr/>
          <p:nvPr/>
        </p:nvSpPr>
        <p:spPr>
          <a:xfrm>
            <a:off x="6675120" y="0"/>
            <a:ext cx="2468880" cy="5143500"/>
          </a:xfrm>
          <a:prstGeom prst="rect">
            <a:avLst/>
          </a:prstGeom>
          <a:solidFill>
            <a:srgbClr val="3D4B58"/>
          </a:solidFill>
          <a:ln w="12700">
            <a:solidFill>
              <a:srgbClr val="3D4B58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" name="Text 2"/>
          <p:cNvSpPr/>
          <p:nvPr/>
        </p:nvSpPr>
        <p:spPr>
          <a:xfrm>
            <a:off x="6720840" y="640080"/>
            <a:ext cx="237744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200" dirty="0">
                <a:solidFill>
                  <a:srgbClr val="000000"/>
                </a:solidFill>
              </a:rPr>
              <a:t>🌡</a:t>
            </a:r>
            <a:endParaRPr lang="en-US" sz="8200" dirty="0"/>
          </a:p>
        </p:txBody>
      </p:sp>
      <p:sp>
        <p:nvSpPr>
          <p:cNvPr id="5" name="Text 3"/>
          <p:cNvSpPr/>
          <p:nvPr/>
        </p:nvSpPr>
        <p:spPr>
          <a:xfrm>
            <a:off x="6720840" y="4297680"/>
            <a:ext cx="23774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347472" y="109728"/>
            <a:ext cx="61264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Take-Home Points</a:t>
            </a:r>
            <a:endParaRPr lang="en-US" sz="2800" dirty="0"/>
          </a:p>
        </p:txBody>
      </p:sp>
      <p:sp>
        <p:nvSpPr>
          <p:cNvPr id="7" name="Shape 5"/>
          <p:cNvSpPr/>
          <p:nvPr/>
        </p:nvSpPr>
        <p:spPr>
          <a:xfrm>
            <a:off x="228600" y="914400"/>
            <a:ext cx="502920" cy="621792"/>
          </a:xfrm>
          <a:prstGeom prst="rect">
            <a:avLst/>
          </a:prstGeom>
          <a:solidFill>
            <a:srgbClr val="C9872A"/>
          </a:solidFill>
          <a:ln w="12700">
            <a:solidFill>
              <a:srgbClr val="C9872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8" name="Text 6"/>
          <p:cNvSpPr/>
          <p:nvPr/>
        </p:nvSpPr>
        <p:spPr>
          <a:xfrm>
            <a:off x="228600" y="914400"/>
            <a:ext cx="50292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</a:rPr>
              <a:t>01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758952" y="914400"/>
            <a:ext cx="5715000" cy="621792"/>
          </a:xfrm>
          <a:prstGeom prst="rect">
            <a:avLst/>
          </a:prstGeom>
          <a:solidFill>
            <a:srgbClr val="3D4B58"/>
          </a:solidFill>
          <a:ln w="12700">
            <a:solidFill>
              <a:srgbClr val="3D4B58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0" name="Text 8"/>
          <p:cNvSpPr/>
          <p:nvPr/>
        </p:nvSpPr>
        <p:spPr>
          <a:xfrm>
            <a:off x="877824" y="932688"/>
            <a:ext cx="548640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FFFFFF"/>
                </a:solidFill>
              </a:rPr>
              <a:t>Extreme heat causes exertional and classic heat injuries, affecting both healthy active individuals and vulnerable groups.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228600" y="1728216"/>
            <a:ext cx="502920" cy="621792"/>
          </a:xfrm>
          <a:prstGeom prst="rect">
            <a:avLst/>
          </a:prstGeom>
          <a:solidFill>
            <a:srgbClr val="C9872A"/>
          </a:solidFill>
          <a:ln w="12700">
            <a:solidFill>
              <a:srgbClr val="C9872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2" name="Text 10"/>
          <p:cNvSpPr/>
          <p:nvPr/>
        </p:nvSpPr>
        <p:spPr>
          <a:xfrm>
            <a:off x="228600" y="1728216"/>
            <a:ext cx="50292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</a:rPr>
              <a:t>02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758952" y="1728216"/>
            <a:ext cx="5715000" cy="621792"/>
          </a:xfrm>
          <a:prstGeom prst="rect">
            <a:avLst/>
          </a:prstGeom>
          <a:solidFill>
            <a:srgbClr val="3D4B58"/>
          </a:solidFill>
          <a:ln w="12700">
            <a:solidFill>
              <a:srgbClr val="3D4B58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4" name="Text 12"/>
          <p:cNvSpPr/>
          <p:nvPr/>
        </p:nvSpPr>
        <p:spPr>
          <a:xfrm>
            <a:off x="877824" y="1746504"/>
            <a:ext cx="548640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FFFFFF"/>
                </a:solidFill>
              </a:rPr>
              <a:t>Heat stroke is defined by core temperature &gt;40°C with CNS dysfunction — it is a medical emergency requiring urgent hospital transfer.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228600" y="2542032"/>
            <a:ext cx="502920" cy="621792"/>
          </a:xfrm>
          <a:prstGeom prst="rect">
            <a:avLst/>
          </a:prstGeom>
          <a:solidFill>
            <a:srgbClr val="C9872A"/>
          </a:solidFill>
          <a:ln w="12700">
            <a:solidFill>
              <a:srgbClr val="C9872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6" name="Text 14"/>
          <p:cNvSpPr/>
          <p:nvPr/>
        </p:nvSpPr>
        <p:spPr>
          <a:xfrm>
            <a:off x="228600" y="2542032"/>
            <a:ext cx="50292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</a:rPr>
              <a:t>03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758952" y="2542032"/>
            <a:ext cx="5715000" cy="621792"/>
          </a:xfrm>
          <a:prstGeom prst="rect">
            <a:avLst/>
          </a:prstGeom>
          <a:solidFill>
            <a:srgbClr val="3D4B58"/>
          </a:solidFill>
          <a:ln w="12700">
            <a:solidFill>
              <a:srgbClr val="3D4B58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8" name="Text 16"/>
          <p:cNvSpPr/>
          <p:nvPr/>
        </p:nvSpPr>
        <p:spPr>
          <a:xfrm>
            <a:off x="877824" y="2560320"/>
            <a:ext cx="548640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FFFFFF"/>
                </a:solidFill>
              </a:rPr>
              <a:t>Rapid cooling is the only life-saving treatment. Antipyretics and dantrolene are NOT effective for heat stroke.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228600" y="3355848"/>
            <a:ext cx="502920" cy="621792"/>
          </a:xfrm>
          <a:prstGeom prst="rect">
            <a:avLst/>
          </a:prstGeom>
          <a:solidFill>
            <a:srgbClr val="C9872A"/>
          </a:solidFill>
          <a:ln w="12700">
            <a:solidFill>
              <a:srgbClr val="C9872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0" name="Text 18"/>
          <p:cNvSpPr/>
          <p:nvPr/>
        </p:nvSpPr>
        <p:spPr>
          <a:xfrm>
            <a:off x="228600" y="3355848"/>
            <a:ext cx="50292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</a:rPr>
              <a:t>04</a:t>
            </a:r>
            <a:endParaRPr lang="en-US" sz="1500" dirty="0"/>
          </a:p>
        </p:txBody>
      </p:sp>
      <p:sp>
        <p:nvSpPr>
          <p:cNvPr id="21" name="Shape 19"/>
          <p:cNvSpPr/>
          <p:nvPr/>
        </p:nvSpPr>
        <p:spPr>
          <a:xfrm>
            <a:off x="758952" y="3355848"/>
            <a:ext cx="5715000" cy="621792"/>
          </a:xfrm>
          <a:prstGeom prst="rect">
            <a:avLst/>
          </a:prstGeom>
          <a:solidFill>
            <a:srgbClr val="3D4B58"/>
          </a:solidFill>
          <a:ln w="12700">
            <a:solidFill>
              <a:srgbClr val="3D4B58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2" name="Text 20"/>
          <p:cNvSpPr/>
          <p:nvPr/>
        </p:nvSpPr>
        <p:spPr>
          <a:xfrm>
            <a:off x="877824" y="3374136"/>
            <a:ext cx="548640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FFFFFF"/>
                </a:solidFill>
              </a:rPr>
              <a:t>Most heat-related deaths arise from worsening of pre-existing chronic conditions, not heat stroke itself.</a:t>
            </a:r>
            <a:endParaRPr lang="en-US" sz="1150" dirty="0"/>
          </a:p>
        </p:txBody>
      </p:sp>
      <p:sp>
        <p:nvSpPr>
          <p:cNvPr id="23" name="Shape 21"/>
          <p:cNvSpPr/>
          <p:nvPr/>
        </p:nvSpPr>
        <p:spPr>
          <a:xfrm>
            <a:off x="228600" y="4169664"/>
            <a:ext cx="502920" cy="621792"/>
          </a:xfrm>
          <a:prstGeom prst="rect">
            <a:avLst/>
          </a:prstGeom>
          <a:solidFill>
            <a:srgbClr val="C9872A"/>
          </a:solidFill>
          <a:ln w="12700">
            <a:solidFill>
              <a:srgbClr val="C9872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4" name="Text 22"/>
          <p:cNvSpPr/>
          <p:nvPr/>
        </p:nvSpPr>
        <p:spPr>
          <a:xfrm>
            <a:off x="228600" y="4169664"/>
            <a:ext cx="50292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</a:rPr>
              <a:t>05</a:t>
            </a:r>
            <a:endParaRPr lang="en-US" sz="1500" dirty="0"/>
          </a:p>
        </p:txBody>
      </p:sp>
      <p:sp>
        <p:nvSpPr>
          <p:cNvPr id="25" name="Shape 23"/>
          <p:cNvSpPr/>
          <p:nvPr/>
        </p:nvSpPr>
        <p:spPr>
          <a:xfrm>
            <a:off x="758952" y="4169664"/>
            <a:ext cx="5715000" cy="621792"/>
          </a:xfrm>
          <a:prstGeom prst="rect">
            <a:avLst/>
          </a:prstGeom>
          <a:solidFill>
            <a:srgbClr val="3D4B58"/>
          </a:solidFill>
          <a:ln w="12700">
            <a:solidFill>
              <a:srgbClr val="3D4B58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6" name="Text 24"/>
          <p:cNvSpPr/>
          <p:nvPr/>
        </p:nvSpPr>
        <p:spPr>
          <a:xfrm>
            <a:off x="877824" y="4187952"/>
            <a:ext cx="548640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FFFFFF"/>
                </a:solidFill>
              </a:rPr>
              <a:t>Primary care is central to prevention: medication review, hydration counselling, community outreach and heat action plans.</a:t>
            </a:r>
            <a:endParaRPr lang="en-US" sz="1150" dirty="0"/>
          </a:p>
        </p:txBody>
      </p:sp>
      <p:sp>
        <p:nvSpPr>
          <p:cNvPr id="27" name="Shape 25"/>
          <p:cNvSpPr/>
          <p:nvPr/>
        </p:nvSpPr>
        <p:spPr>
          <a:xfrm>
            <a:off x="0" y="5056632"/>
            <a:ext cx="9144000" cy="86868"/>
          </a:xfrm>
          <a:prstGeom prst="rect">
            <a:avLst/>
          </a:prstGeom>
          <a:solidFill>
            <a:srgbClr val="C9872A"/>
          </a:solidFill>
          <a:ln w="12700">
            <a:solidFill>
              <a:srgbClr val="C9872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873</Words>
  <Application>Microsoft Office PowerPoint</Application>
  <PresentationFormat>On-screen Show (16:9)</PresentationFormat>
  <Paragraphs>154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Health Effects of Extreme Heat</dc:title>
  <dc:subject>PptxGenJS Presentation</dc:subject>
  <dc:creator>Sa'ad Lahri</dc:creator>
  <cp:lastModifiedBy>Lahri, S, Prof [slahri@sun.ac.za]</cp:lastModifiedBy>
  <cp:revision>2</cp:revision>
  <dcterms:created xsi:type="dcterms:W3CDTF">2026-04-10T17:57:05Z</dcterms:created>
  <dcterms:modified xsi:type="dcterms:W3CDTF">2026-04-10T18:16:39Z</dcterms:modified>
</cp:coreProperties>
</file>