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2"/>
  </p:notesMasterIdLst>
  <p:sldIdLst>
    <p:sldId id="256" r:id="rId5"/>
    <p:sldId id="332" r:id="rId6"/>
    <p:sldId id="333" r:id="rId7"/>
    <p:sldId id="295" r:id="rId8"/>
    <p:sldId id="257" r:id="rId9"/>
    <p:sldId id="264" r:id="rId10"/>
    <p:sldId id="263" r:id="rId11"/>
    <p:sldId id="258" r:id="rId12"/>
    <p:sldId id="259" r:id="rId13"/>
    <p:sldId id="260" r:id="rId14"/>
    <p:sldId id="262" r:id="rId15"/>
    <p:sldId id="322" r:id="rId16"/>
    <p:sldId id="319" r:id="rId17"/>
    <p:sldId id="324" r:id="rId18"/>
    <p:sldId id="323" r:id="rId19"/>
    <p:sldId id="320" r:id="rId20"/>
    <p:sldId id="279" r:id="rId21"/>
    <p:sldId id="271" r:id="rId22"/>
    <p:sldId id="274" r:id="rId23"/>
    <p:sldId id="276" r:id="rId24"/>
    <p:sldId id="282" r:id="rId25"/>
    <p:sldId id="327" r:id="rId26"/>
    <p:sldId id="278" r:id="rId27"/>
    <p:sldId id="325" r:id="rId28"/>
    <p:sldId id="334" r:id="rId29"/>
    <p:sldId id="285" r:id="rId30"/>
    <p:sldId id="289" r:id="rId31"/>
    <p:sldId id="290" r:id="rId32"/>
    <p:sldId id="280" r:id="rId33"/>
    <p:sldId id="292" r:id="rId34"/>
    <p:sldId id="293" r:id="rId35"/>
    <p:sldId id="328" r:id="rId36"/>
    <p:sldId id="309" r:id="rId37"/>
    <p:sldId id="329" r:id="rId38"/>
    <p:sldId id="300" r:id="rId39"/>
    <p:sldId id="305" r:id="rId40"/>
    <p:sldId id="303" r:id="rId41"/>
    <p:sldId id="304" r:id="rId42"/>
    <p:sldId id="308" r:id="rId43"/>
    <p:sldId id="311" r:id="rId44"/>
    <p:sldId id="312" r:id="rId45"/>
    <p:sldId id="313" r:id="rId46"/>
    <p:sldId id="314" r:id="rId47"/>
    <p:sldId id="310" r:id="rId48"/>
    <p:sldId id="315" r:id="rId49"/>
    <p:sldId id="330" r:id="rId50"/>
    <p:sldId id="318"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21FDD1-874C-477D-B6C4-255937D5C914}" v="1" dt="2026-08-19T12:05:34.8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118" autoAdjust="0"/>
  </p:normalViewPr>
  <p:slideViewPr>
    <p:cSldViewPr snapToGrid="0">
      <p:cViewPr varScale="1">
        <p:scale>
          <a:sx n="61" d="100"/>
          <a:sy n="61" d="100"/>
        </p:scale>
        <p:origin x="1522"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h, R, Prof [rm@sun.ac.za]" userId="a2b7db96-ba39-4b83-b756-5413940b22f7" providerId="ADAL" clId="{0DA387B5-9BE9-48E5-B850-B3C742AD5A75}"/>
    <pc:docChg chg="custSel addSld delSld modSld">
      <pc:chgData name="Mash, R, Prof [rm@sun.ac.za]" userId="a2b7db96-ba39-4b83-b756-5413940b22f7" providerId="ADAL" clId="{0DA387B5-9BE9-48E5-B850-B3C742AD5A75}" dt="2026-08-19T12:16:35.366" v="7028" actId="20577"/>
      <pc:docMkLst>
        <pc:docMk/>
      </pc:docMkLst>
      <pc:sldChg chg="modNotesTx">
        <pc:chgData name="Mash, R, Prof [rm@sun.ac.za]" userId="a2b7db96-ba39-4b83-b756-5413940b22f7" providerId="ADAL" clId="{0DA387B5-9BE9-48E5-B850-B3C742AD5A75}" dt="2026-08-19T11:42:10.309" v="522" actId="20577"/>
        <pc:sldMkLst>
          <pc:docMk/>
          <pc:sldMk cId="539837674" sldId="257"/>
        </pc:sldMkLst>
      </pc:sldChg>
      <pc:sldChg chg="modNotesTx">
        <pc:chgData name="Mash, R, Prof [rm@sun.ac.za]" userId="a2b7db96-ba39-4b83-b756-5413940b22f7" providerId="ADAL" clId="{0DA387B5-9BE9-48E5-B850-B3C742AD5A75}" dt="2026-08-19T11:48:06.749" v="1641" actId="20577"/>
        <pc:sldMkLst>
          <pc:docMk/>
          <pc:sldMk cId="2269410377" sldId="258"/>
        </pc:sldMkLst>
      </pc:sldChg>
      <pc:sldChg chg="modNotesTx">
        <pc:chgData name="Mash, R, Prof [rm@sun.ac.za]" userId="a2b7db96-ba39-4b83-b756-5413940b22f7" providerId="ADAL" clId="{0DA387B5-9BE9-48E5-B850-B3C742AD5A75}" dt="2026-08-19T11:49:32.089" v="2002" actId="20577"/>
        <pc:sldMkLst>
          <pc:docMk/>
          <pc:sldMk cId="3098765537" sldId="259"/>
        </pc:sldMkLst>
      </pc:sldChg>
      <pc:sldChg chg="modNotesTx">
        <pc:chgData name="Mash, R, Prof [rm@sun.ac.za]" userId="a2b7db96-ba39-4b83-b756-5413940b22f7" providerId="ADAL" clId="{0DA387B5-9BE9-48E5-B850-B3C742AD5A75}" dt="2026-08-19T11:50:56.194" v="2300" actId="20577"/>
        <pc:sldMkLst>
          <pc:docMk/>
          <pc:sldMk cId="3872003967" sldId="260"/>
        </pc:sldMkLst>
      </pc:sldChg>
      <pc:sldChg chg="modNotesTx">
        <pc:chgData name="Mash, R, Prof [rm@sun.ac.za]" userId="a2b7db96-ba39-4b83-b756-5413940b22f7" providerId="ADAL" clId="{0DA387B5-9BE9-48E5-B850-B3C742AD5A75}" dt="2026-08-19T11:52:26.177" v="2676" actId="20577"/>
        <pc:sldMkLst>
          <pc:docMk/>
          <pc:sldMk cId="729556943" sldId="262"/>
        </pc:sldMkLst>
      </pc:sldChg>
      <pc:sldChg chg="modNotesTx">
        <pc:chgData name="Mash, R, Prof [rm@sun.ac.za]" userId="a2b7db96-ba39-4b83-b756-5413940b22f7" providerId="ADAL" clId="{0DA387B5-9BE9-48E5-B850-B3C742AD5A75}" dt="2026-08-19T11:46:33.747" v="1398" actId="20577"/>
        <pc:sldMkLst>
          <pc:docMk/>
          <pc:sldMk cId="548768414" sldId="263"/>
        </pc:sldMkLst>
      </pc:sldChg>
      <pc:sldChg chg="modNotesTx">
        <pc:chgData name="Mash, R, Prof [rm@sun.ac.za]" userId="a2b7db96-ba39-4b83-b756-5413940b22f7" providerId="ADAL" clId="{0DA387B5-9BE9-48E5-B850-B3C742AD5A75}" dt="2026-08-19T11:42:33.627" v="585" actId="20577"/>
        <pc:sldMkLst>
          <pc:docMk/>
          <pc:sldMk cId="3530892236" sldId="264"/>
        </pc:sldMkLst>
      </pc:sldChg>
      <pc:sldChg chg="modNotesTx">
        <pc:chgData name="Mash, R, Prof [rm@sun.ac.za]" userId="a2b7db96-ba39-4b83-b756-5413940b22f7" providerId="ADAL" clId="{0DA387B5-9BE9-48E5-B850-B3C742AD5A75}" dt="2026-08-19T11:57:46.524" v="3902" actId="20577"/>
        <pc:sldMkLst>
          <pc:docMk/>
          <pc:sldMk cId="3589311595" sldId="271"/>
        </pc:sldMkLst>
      </pc:sldChg>
      <pc:sldChg chg="modNotesTx">
        <pc:chgData name="Mash, R, Prof [rm@sun.ac.za]" userId="a2b7db96-ba39-4b83-b756-5413940b22f7" providerId="ADAL" clId="{0DA387B5-9BE9-48E5-B850-B3C742AD5A75}" dt="2026-08-19T11:58:08.386" v="3982" actId="20577"/>
        <pc:sldMkLst>
          <pc:docMk/>
          <pc:sldMk cId="352585181" sldId="274"/>
        </pc:sldMkLst>
      </pc:sldChg>
      <pc:sldChg chg="modNotesTx">
        <pc:chgData name="Mash, R, Prof [rm@sun.ac.za]" userId="a2b7db96-ba39-4b83-b756-5413940b22f7" providerId="ADAL" clId="{0DA387B5-9BE9-48E5-B850-B3C742AD5A75}" dt="2026-08-19T11:58:39.699" v="4083" actId="20577"/>
        <pc:sldMkLst>
          <pc:docMk/>
          <pc:sldMk cId="2833089200" sldId="276"/>
        </pc:sldMkLst>
      </pc:sldChg>
      <pc:sldChg chg="modNotesTx">
        <pc:chgData name="Mash, R, Prof [rm@sun.ac.za]" userId="a2b7db96-ba39-4b83-b756-5413940b22f7" providerId="ADAL" clId="{0DA387B5-9BE9-48E5-B850-B3C742AD5A75}" dt="2026-08-19T12:00:54.253" v="4532" actId="20577"/>
        <pc:sldMkLst>
          <pc:docMk/>
          <pc:sldMk cId="1305266406" sldId="278"/>
        </pc:sldMkLst>
      </pc:sldChg>
      <pc:sldChg chg="modNotesTx">
        <pc:chgData name="Mash, R, Prof [rm@sun.ac.za]" userId="a2b7db96-ba39-4b83-b756-5413940b22f7" providerId="ADAL" clId="{0DA387B5-9BE9-48E5-B850-B3C742AD5A75}" dt="2026-08-19T11:57:13.409" v="3769" actId="20577"/>
        <pc:sldMkLst>
          <pc:docMk/>
          <pc:sldMk cId="1059149204" sldId="279"/>
        </pc:sldMkLst>
      </pc:sldChg>
      <pc:sldChg chg="modNotesTx">
        <pc:chgData name="Mash, R, Prof [rm@sun.ac.za]" userId="a2b7db96-ba39-4b83-b756-5413940b22f7" providerId="ADAL" clId="{0DA387B5-9BE9-48E5-B850-B3C742AD5A75}" dt="2026-08-19T12:10:17.485" v="5810" actId="20577"/>
        <pc:sldMkLst>
          <pc:docMk/>
          <pc:sldMk cId="3904051203" sldId="280"/>
        </pc:sldMkLst>
      </pc:sldChg>
      <pc:sldChg chg="modNotesTx">
        <pc:chgData name="Mash, R, Prof [rm@sun.ac.za]" userId="a2b7db96-ba39-4b83-b756-5413940b22f7" providerId="ADAL" clId="{0DA387B5-9BE9-48E5-B850-B3C742AD5A75}" dt="2026-08-19T11:59:35.761" v="4308" actId="20577"/>
        <pc:sldMkLst>
          <pc:docMk/>
          <pc:sldMk cId="244688215" sldId="282"/>
        </pc:sldMkLst>
      </pc:sldChg>
      <pc:sldChg chg="modNotesTx">
        <pc:chgData name="Mash, R, Prof [rm@sun.ac.za]" userId="a2b7db96-ba39-4b83-b756-5413940b22f7" providerId="ADAL" clId="{0DA387B5-9BE9-48E5-B850-B3C742AD5A75}" dt="2026-08-19T12:06:51.108" v="5054" actId="20577"/>
        <pc:sldMkLst>
          <pc:docMk/>
          <pc:sldMk cId="2000259998" sldId="285"/>
        </pc:sldMkLst>
      </pc:sldChg>
      <pc:sldChg chg="modNotesTx">
        <pc:chgData name="Mash, R, Prof [rm@sun.ac.za]" userId="a2b7db96-ba39-4b83-b756-5413940b22f7" providerId="ADAL" clId="{0DA387B5-9BE9-48E5-B850-B3C742AD5A75}" dt="2026-08-19T12:08:05.188" v="5279" actId="20577"/>
        <pc:sldMkLst>
          <pc:docMk/>
          <pc:sldMk cId="1436425638" sldId="289"/>
        </pc:sldMkLst>
      </pc:sldChg>
      <pc:sldChg chg="modNotesTx">
        <pc:chgData name="Mash, R, Prof [rm@sun.ac.za]" userId="a2b7db96-ba39-4b83-b756-5413940b22f7" providerId="ADAL" clId="{0DA387B5-9BE9-48E5-B850-B3C742AD5A75}" dt="2026-08-19T12:09:13.869" v="5571" actId="20577"/>
        <pc:sldMkLst>
          <pc:docMk/>
          <pc:sldMk cId="930573473" sldId="290"/>
        </pc:sldMkLst>
      </pc:sldChg>
      <pc:sldChg chg="modNotesTx">
        <pc:chgData name="Mash, R, Prof [rm@sun.ac.za]" userId="a2b7db96-ba39-4b83-b756-5413940b22f7" providerId="ADAL" clId="{0DA387B5-9BE9-48E5-B850-B3C742AD5A75}" dt="2026-08-19T12:10:45.910" v="5916" actId="20577"/>
        <pc:sldMkLst>
          <pc:docMk/>
          <pc:sldMk cId="4021152115" sldId="292"/>
        </pc:sldMkLst>
      </pc:sldChg>
      <pc:sldChg chg="modNotesTx">
        <pc:chgData name="Mash, R, Prof [rm@sun.ac.za]" userId="a2b7db96-ba39-4b83-b756-5413940b22f7" providerId="ADAL" clId="{0DA387B5-9BE9-48E5-B850-B3C742AD5A75}" dt="2026-08-19T12:11:25.525" v="6078" actId="20577"/>
        <pc:sldMkLst>
          <pc:docMk/>
          <pc:sldMk cId="2066993620" sldId="293"/>
        </pc:sldMkLst>
      </pc:sldChg>
      <pc:sldChg chg="modNotesTx">
        <pc:chgData name="Mash, R, Prof [rm@sun.ac.za]" userId="a2b7db96-ba39-4b83-b756-5413940b22f7" providerId="ADAL" clId="{0DA387B5-9BE9-48E5-B850-B3C742AD5A75}" dt="2026-08-19T11:40:51.981" v="181" actId="20577"/>
        <pc:sldMkLst>
          <pc:docMk/>
          <pc:sldMk cId="1505758410" sldId="295"/>
        </pc:sldMkLst>
      </pc:sldChg>
      <pc:sldChg chg="modNotesTx">
        <pc:chgData name="Mash, R, Prof [rm@sun.ac.za]" userId="a2b7db96-ba39-4b83-b756-5413940b22f7" providerId="ADAL" clId="{0DA387B5-9BE9-48E5-B850-B3C742AD5A75}" dt="2026-08-19T12:12:18.856" v="6231" actId="20577"/>
        <pc:sldMkLst>
          <pc:docMk/>
          <pc:sldMk cId="383412639" sldId="300"/>
        </pc:sldMkLst>
      </pc:sldChg>
      <pc:sldChg chg="modNotesTx">
        <pc:chgData name="Mash, R, Prof [rm@sun.ac.za]" userId="a2b7db96-ba39-4b83-b756-5413940b22f7" providerId="ADAL" clId="{0DA387B5-9BE9-48E5-B850-B3C742AD5A75}" dt="2026-08-19T12:12:59.508" v="6385" actId="20577"/>
        <pc:sldMkLst>
          <pc:docMk/>
          <pc:sldMk cId="3920975127" sldId="303"/>
        </pc:sldMkLst>
      </pc:sldChg>
      <pc:sldChg chg="modNotesTx">
        <pc:chgData name="Mash, R, Prof [rm@sun.ac.za]" userId="a2b7db96-ba39-4b83-b756-5413940b22f7" providerId="ADAL" clId="{0DA387B5-9BE9-48E5-B850-B3C742AD5A75}" dt="2026-08-19T12:13:57.632" v="6562" actId="20577"/>
        <pc:sldMkLst>
          <pc:docMk/>
          <pc:sldMk cId="2970018014" sldId="304"/>
        </pc:sldMkLst>
      </pc:sldChg>
      <pc:sldChg chg="modNotesTx">
        <pc:chgData name="Mash, R, Prof [rm@sun.ac.za]" userId="a2b7db96-ba39-4b83-b756-5413940b22f7" providerId="ADAL" clId="{0DA387B5-9BE9-48E5-B850-B3C742AD5A75}" dt="2026-08-19T12:12:35.298" v="6289" actId="20577"/>
        <pc:sldMkLst>
          <pc:docMk/>
          <pc:sldMk cId="4136900232" sldId="305"/>
        </pc:sldMkLst>
      </pc:sldChg>
      <pc:sldChg chg="modNotesTx">
        <pc:chgData name="Mash, R, Prof [rm@sun.ac.za]" userId="a2b7db96-ba39-4b83-b756-5413940b22f7" providerId="ADAL" clId="{0DA387B5-9BE9-48E5-B850-B3C742AD5A75}" dt="2026-08-19T12:14:42.896" v="6659" actId="20577"/>
        <pc:sldMkLst>
          <pc:docMk/>
          <pc:sldMk cId="250659751" sldId="308"/>
        </pc:sldMkLst>
      </pc:sldChg>
      <pc:sldChg chg="modNotesTx">
        <pc:chgData name="Mash, R, Prof [rm@sun.ac.za]" userId="a2b7db96-ba39-4b83-b756-5413940b22f7" providerId="ADAL" clId="{0DA387B5-9BE9-48E5-B850-B3C742AD5A75}" dt="2026-08-19T12:14:20.885" v="6592" actId="20577"/>
        <pc:sldMkLst>
          <pc:docMk/>
          <pc:sldMk cId="1712508107" sldId="309"/>
        </pc:sldMkLst>
      </pc:sldChg>
      <pc:sldChg chg="modNotesTx">
        <pc:chgData name="Mash, R, Prof [rm@sun.ac.za]" userId="a2b7db96-ba39-4b83-b756-5413940b22f7" providerId="ADAL" clId="{0DA387B5-9BE9-48E5-B850-B3C742AD5A75}" dt="2026-08-19T12:15:08.570" v="6714" actId="20577"/>
        <pc:sldMkLst>
          <pc:docMk/>
          <pc:sldMk cId="1157583328" sldId="310"/>
        </pc:sldMkLst>
      </pc:sldChg>
      <pc:sldChg chg="modNotesTx">
        <pc:chgData name="Mash, R, Prof [rm@sun.ac.za]" userId="a2b7db96-ba39-4b83-b756-5413940b22f7" providerId="ADAL" clId="{0DA387B5-9BE9-48E5-B850-B3C742AD5A75}" dt="2026-08-19T12:14:48.909" v="6670" actId="20577"/>
        <pc:sldMkLst>
          <pc:docMk/>
          <pc:sldMk cId="3369059497" sldId="311"/>
        </pc:sldMkLst>
      </pc:sldChg>
      <pc:sldChg chg="modNotesTx">
        <pc:chgData name="Mash, R, Prof [rm@sun.ac.za]" userId="a2b7db96-ba39-4b83-b756-5413940b22f7" providerId="ADAL" clId="{0DA387B5-9BE9-48E5-B850-B3C742AD5A75}" dt="2026-08-19T12:14:54.281" v="6681" actId="20577"/>
        <pc:sldMkLst>
          <pc:docMk/>
          <pc:sldMk cId="2378574102" sldId="312"/>
        </pc:sldMkLst>
      </pc:sldChg>
      <pc:sldChg chg="modNotesTx">
        <pc:chgData name="Mash, R, Prof [rm@sun.ac.za]" userId="a2b7db96-ba39-4b83-b756-5413940b22f7" providerId="ADAL" clId="{0DA387B5-9BE9-48E5-B850-B3C742AD5A75}" dt="2026-08-19T12:14:59.438" v="6692" actId="20577"/>
        <pc:sldMkLst>
          <pc:docMk/>
          <pc:sldMk cId="864548019" sldId="313"/>
        </pc:sldMkLst>
      </pc:sldChg>
      <pc:sldChg chg="modNotesTx">
        <pc:chgData name="Mash, R, Prof [rm@sun.ac.za]" userId="a2b7db96-ba39-4b83-b756-5413940b22f7" providerId="ADAL" clId="{0DA387B5-9BE9-48E5-B850-B3C742AD5A75}" dt="2026-08-19T12:15:03.359" v="6703" actId="20577"/>
        <pc:sldMkLst>
          <pc:docMk/>
          <pc:sldMk cId="783839347" sldId="314"/>
        </pc:sldMkLst>
      </pc:sldChg>
      <pc:sldChg chg="modNotesTx">
        <pc:chgData name="Mash, R, Prof [rm@sun.ac.za]" userId="a2b7db96-ba39-4b83-b756-5413940b22f7" providerId="ADAL" clId="{0DA387B5-9BE9-48E5-B850-B3C742AD5A75}" dt="2026-08-19T12:16:35.366" v="7028" actId="20577"/>
        <pc:sldMkLst>
          <pc:docMk/>
          <pc:sldMk cId="371078760" sldId="315"/>
        </pc:sldMkLst>
      </pc:sldChg>
      <pc:sldChg chg="modNotesTx">
        <pc:chgData name="Mash, R, Prof [rm@sun.ac.za]" userId="a2b7db96-ba39-4b83-b756-5413940b22f7" providerId="ADAL" clId="{0DA387B5-9BE9-48E5-B850-B3C742AD5A75}" dt="2026-08-19T11:53:04.391" v="2803" actId="20577"/>
        <pc:sldMkLst>
          <pc:docMk/>
          <pc:sldMk cId="3605104742" sldId="319"/>
        </pc:sldMkLst>
      </pc:sldChg>
      <pc:sldChg chg="modNotesTx">
        <pc:chgData name="Mash, R, Prof [rm@sun.ac.za]" userId="a2b7db96-ba39-4b83-b756-5413940b22f7" providerId="ADAL" clId="{0DA387B5-9BE9-48E5-B850-B3C742AD5A75}" dt="2026-08-19T11:56:30.140" v="3641" actId="20577"/>
        <pc:sldMkLst>
          <pc:docMk/>
          <pc:sldMk cId="622102556" sldId="320"/>
        </pc:sldMkLst>
      </pc:sldChg>
      <pc:sldChg chg="modNotesTx">
        <pc:chgData name="Mash, R, Prof [rm@sun.ac.za]" userId="a2b7db96-ba39-4b83-b756-5413940b22f7" providerId="ADAL" clId="{0DA387B5-9BE9-48E5-B850-B3C742AD5A75}" dt="2026-08-19T11:52:40.852" v="2718" actId="20577"/>
        <pc:sldMkLst>
          <pc:docMk/>
          <pc:sldMk cId="1628780644" sldId="322"/>
        </pc:sldMkLst>
      </pc:sldChg>
      <pc:sldChg chg="modNotesTx">
        <pc:chgData name="Mash, R, Prof [rm@sun.ac.za]" userId="a2b7db96-ba39-4b83-b756-5413940b22f7" providerId="ADAL" clId="{0DA387B5-9BE9-48E5-B850-B3C742AD5A75}" dt="2026-08-19T11:55:32.378" v="3408" actId="20577"/>
        <pc:sldMkLst>
          <pc:docMk/>
          <pc:sldMk cId="1032406889" sldId="323"/>
        </pc:sldMkLst>
      </pc:sldChg>
      <pc:sldChg chg="modNotesTx">
        <pc:chgData name="Mash, R, Prof [rm@sun.ac.za]" userId="a2b7db96-ba39-4b83-b756-5413940b22f7" providerId="ADAL" clId="{0DA387B5-9BE9-48E5-B850-B3C742AD5A75}" dt="2026-08-19T11:54:48.334" v="3250" actId="20577"/>
        <pc:sldMkLst>
          <pc:docMk/>
          <pc:sldMk cId="3003227555" sldId="324"/>
        </pc:sldMkLst>
      </pc:sldChg>
      <pc:sldChg chg="modNotesTx">
        <pc:chgData name="Mash, R, Prof [rm@sun.ac.za]" userId="a2b7db96-ba39-4b83-b756-5413940b22f7" providerId="ADAL" clId="{0DA387B5-9BE9-48E5-B850-B3C742AD5A75}" dt="2026-08-19T12:02:11.418" v="4788" actId="20577"/>
        <pc:sldMkLst>
          <pc:docMk/>
          <pc:sldMk cId="1931293944" sldId="325"/>
        </pc:sldMkLst>
      </pc:sldChg>
      <pc:sldChg chg="del">
        <pc:chgData name="Mash, R, Prof [rm@sun.ac.za]" userId="a2b7db96-ba39-4b83-b756-5413940b22f7" providerId="ADAL" clId="{0DA387B5-9BE9-48E5-B850-B3C742AD5A75}" dt="2026-08-19T12:05:38.006" v="4790" actId="47"/>
        <pc:sldMkLst>
          <pc:docMk/>
          <pc:sldMk cId="2088566505" sldId="326"/>
        </pc:sldMkLst>
      </pc:sldChg>
      <pc:sldChg chg="modNotesTx">
        <pc:chgData name="Mash, R, Prof [rm@sun.ac.za]" userId="a2b7db96-ba39-4b83-b756-5413940b22f7" providerId="ADAL" clId="{0DA387B5-9BE9-48E5-B850-B3C742AD5A75}" dt="2026-08-19T12:00:25.115" v="4430" actId="20577"/>
        <pc:sldMkLst>
          <pc:docMk/>
          <pc:sldMk cId="1309128824" sldId="327"/>
        </pc:sldMkLst>
      </pc:sldChg>
      <pc:sldChg chg="modNotesTx">
        <pc:chgData name="Mash, R, Prof [rm@sun.ac.za]" userId="a2b7db96-ba39-4b83-b756-5413940b22f7" providerId="ADAL" clId="{0DA387B5-9BE9-48E5-B850-B3C742AD5A75}" dt="2026-08-19T12:11:39.263" v="6125" actId="20577"/>
        <pc:sldMkLst>
          <pc:docMk/>
          <pc:sldMk cId="3878937478" sldId="328"/>
        </pc:sldMkLst>
      </pc:sldChg>
      <pc:sldChg chg="modNotesTx">
        <pc:chgData name="Mash, R, Prof [rm@sun.ac.za]" userId="a2b7db96-ba39-4b83-b756-5413940b22f7" providerId="ADAL" clId="{0DA387B5-9BE9-48E5-B850-B3C742AD5A75}" dt="2026-08-19T12:12:05.459" v="6199" actId="20577"/>
        <pc:sldMkLst>
          <pc:docMk/>
          <pc:sldMk cId="2158310157" sldId="329"/>
        </pc:sldMkLst>
      </pc:sldChg>
      <pc:sldChg chg="modNotesTx">
        <pc:chgData name="Mash, R, Prof [rm@sun.ac.za]" userId="a2b7db96-ba39-4b83-b756-5413940b22f7" providerId="ADAL" clId="{0DA387B5-9BE9-48E5-B850-B3C742AD5A75}" dt="2026-08-19T12:15:48.383" v="6848" actId="20577"/>
        <pc:sldMkLst>
          <pc:docMk/>
          <pc:sldMk cId="3519062847" sldId="330"/>
        </pc:sldMkLst>
      </pc:sldChg>
      <pc:sldChg chg="modNotesTx">
        <pc:chgData name="Mash, R, Prof [rm@sun.ac.za]" userId="a2b7db96-ba39-4b83-b756-5413940b22f7" providerId="ADAL" clId="{0DA387B5-9BE9-48E5-B850-B3C742AD5A75}" dt="2026-08-19T11:40:05.274" v="63" actId="20577"/>
        <pc:sldMkLst>
          <pc:docMk/>
          <pc:sldMk cId="4207518374" sldId="332"/>
        </pc:sldMkLst>
      </pc:sldChg>
      <pc:sldChg chg="modNotesTx">
        <pc:chgData name="Mash, R, Prof [rm@sun.ac.za]" userId="a2b7db96-ba39-4b83-b756-5413940b22f7" providerId="ADAL" clId="{0DA387B5-9BE9-48E5-B850-B3C742AD5A75}" dt="2026-08-19T11:40:18.146" v="87" actId="20577"/>
        <pc:sldMkLst>
          <pc:docMk/>
          <pc:sldMk cId="1604351602" sldId="333"/>
        </pc:sldMkLst>
      </pc:sldChg>
      <pc:sldChg chg="add modNotesTx">
        <pc:chgData name="Mash, R, Prof [rm@sun.ac.za]" userId="a2b7db96-ba39-4b83-b756-5413940b22f7" providerId="ADAL" clId="{0DA387B5-9BE9-48E5-B850-B3C742AD5A75}" dt="2026-08-19T12:05:57.301" v="4844" actId="20577"/>
        <pc:sldMkLst>
          <pc:docMk/>
          <pc:sldMk cId="3245335597" sldId="33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623ADB-EACF-4EB3-9841-FBD4CC5D2B50}"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ZA"/>
        </a:p>
      </dgm:t>
    </dgm:pt>
    <dgm:pt modelId="{E9219781-A507-4D06-919A-1DC7079EA4D3}">
      <dgm:prSet phldrT="[Text]"/>
      <dgm:spPr/>
      <dgm:t>
        <a:bodyPr/>
        <a:lstStyle/>
        <a:p>
          <a:r>
            <a:rPr lang="en-US" dirty="0"/>
            <a:t>National adaptation plans and health systems</a:t>
          </a:r>
          <a:endParaRPr lang="en-ZA" dirty="0"/>
        </a:p>
      </dgm:t>
    </dgm:pt>
    <dgm:pt modelId="{84926891-B901-41A7-A6E5-4CBBBD2F7DD4}" type="parTrans" cxnId="{841627A7-8BC4-4A54-BFF9-A2B9F4C33D44}">
      <dgm:prSet/>
      <dgm:spPr/>
      <dgm:t>
        <a:bodyPr/>
        <a:lstStyle/>
        <a:p>
          <a:endParaRPr lang="en-ZA"/>
        </a:p>
      </dgm:t>
    </dgm:pt>
    <dgm:pt modelId="{824B1E67-DD71-4439-9309-D0270F0B4DA0}" type="sibTrans" cxnId="{841627A7-8BC4-4A54-BFF9-A2B9F4C33D44}">
      <dgm:prSet/>
      <dgm:spPr/>
      <dgm:t>
        <a:bodyPr/>
        <a:lstStyle/>
        <a:p>
          <a:endParaRPr lang="en-ZA"/>
        </a:p>
      </dgm:t>
    </dgm:pt>
    <dgm:pt modelId="{81BB5238-6B52-403E-B48F-0D1E371371F6}">
      <dgm:prSet phldrT="[Text]"/>
      <dgm:spPr/>
      <dgm:t>
        <a:bodyPr/>
        <a:lstStyle/>
        <a:p>
          <a:r>
            <a:rPr lang="en-US" dirty="0"/>
            <a:t>Local assessment and plans for health facilities</a:t>
          </a:r>
          <a:endParaRPr lang="en-ZA" dirty="0"/>
        </a:p>
      </dgm:t>
    </dgm:pt>
    <dgm:pt modelId="{D205845E-FD67-4E0E-A1D9-984215F43F42}" type="parTrans" cxnId="{30164B73-37B1-464C-A37C-08F1E1901BAA}">
      <dgm:prSet/>
      <dgm:spPr/>
      <dgm:t>
        <a:bodyPr/>
        <a:lstStyle/>
        <a:p>
          <a:endParaRPr lang="en-ZA"/>
        </a:p>
      </dgm:t>
    </dgm:pt>
    <dgm:pt modelId="{CD875C6E-70AB-43D6-A86A-7D0588C27F10}" type="sibTrans" cxnId="{30164B73-37B1-464C-A37C-08F1E1901BAA}">
      <dgm:prSet/>
      <dgm:spPr/>
      <dgm:t>
        <a:bodyPr/>
        <a:lstStyle/>
        <a:p>
          <a:endParaRPr lang="en-ZA"/>
        </a:p>
      </dgm:t>
    </dgm:pt>
    <dgm:pt modelId="{1121ABA5-9C57-4318-BF4C-C91D98C66302}" type="pres">
      <dgm:prSet presAssocID="{1D623ADB-EACF-4EB3-9841-FBD4CC5D2B50}" presName="compositeShape" presStyleCnt="0">
        <dgm:presLayoutVars>
          <dgm:chMax val="2"/>
          <dgm:dir/>
          <dgm:resizeHandles val="exact"/>
        </dgm:presLayoutVars>
      </dgm:prSet>
      <dgm:spPr/>
    </dgm:pt>
    <dgm:pt modelId="{5A91AEB8-3E13-4257-8046-11E50AF81E05}" type="pres">
      <dgm:prSet presAssocID="{1D623ADB-EACF-4EB3-9841-FBD4CC5D2B50}" presName="divider" presStyleLbl="fgShp" presStyleIdx="0" presStyleCnt="1"/>
      <dgm:spPr/>
    </dgm:pt>
    <dgm:pt modelId="{34549955-36D0-46A3-9C82-B2ABD80B595A}" type="pres">
      <dgm:prSet presAssocID="{E9219781-A507-4D06-919A-1DC7079EA4D3}" presName="downArrow" presStyleLbl="node1" presStyleIdx="0" presStyleCnt="2"/>
      <dgm:spPr/>
    </dgm:pt>
    <dgm:pt modelId="{D73E803E-71E4-4F4C-B472-C0DF3A54FBD3}" type="pres">
      <dgm:prSet presAssocID="{E9219781-A507-4D06-919A-1DC7079EA4D3}" presName="downArrowText" presStyleLbl="revTx" presStyleIdx="0" presStyleCnt="2">
        <dgm:presLayoutVars>
          <dgm:bulletEnabled val="1"/>
        </dgm:presLayoutVars>
      </dgm:prSet>
      <dgm:spPr/>
    </dgm:pt>
    <dgm:pt modelId="{62F53DAA-7464-4A17-A217-6DB0923B1E19}" type="pres">
      <dgm:prSet presAssocID="{81BB5238-6B52-403E-B48F-0D1E371371F6}" presName="upArrow" presStyleLbl="node1" presStyleIdx="1" presStyleCnt="2"/>
      <dgm:spPr/>
    </dgm:pt>
    <dgm:pt modelId="{5BA3A935-B244-4701-8D08-7D83C751E930}" type="pres">
      <dgm:prSet presAssocID="{81BB5238-6B52-403E-B48F-0D1E371371F6}" presName="upArrowText" presStyleLbl="revTx" presStyleIdx="1" presStyleCnt="2">
        <dgm:presLayoutVars>
          <dgm:bulletEnabled val="1"/>
        </dgm:presLayoutVars>
      </dgm:prSet>
      <dgm:spPr/>
    </dgm:pt>
  </dgm:ptLst>
  <dgm:cxnLst>
    <dgm:cxn modelId="{2A1D5114-B8BD-4A90-859C-51A99B0D71F2}" type="presOf" srcId="{E9219781-A507-4D06-919A-1DC7079EA4D3}" destId="{D73E803E-71E4-4F4C-B472-C0DF3A54FBD3}" srcOrd="0" destOrd="0" presId="urn:microsoft.com/office/officeart/2005/8/layout/arrow3"/>
    <dgm:cxn modelId="{30164B73-37B1-464C-A37C-08F1E1901BAA}" srcId="{1D623ADB-EACF-4EB3-9841-FBD4CC5D2B50}" destId="{81BB5238-6B52-403E-B48F-0D1E371371F6}" srcOrd="1" destOrd="0" parTransId="{D205845E-FD67-4E0E-A1D9-984215F43F42}" sibTransId="{CD875C6E-70AB-43D6-A86A-7D0588C27F10}"/>
    <dgm:cxn modelId="{7B145D7F-DBCA-42B2-8033-E9DABB50D702}" type="presOf" srcId="{81BB5238-6B52-403E-B48F-0D1E371371F6}" destId="{5BA3A935-B244-4701-8D08-7D83C751E930}" srcOrd="0" destOrd="0" presId="urn:microsoft.com/office/officeart/2005/8/layout/arrow3"/>
    <dgm:cxn modelId="{841627A7-8BC4-4A54-BFF9-A2B9F4C33D44}" srcId="{1D623ADB-EACF-4EB3-9841-FBD4CC5D2B50}" destId="{E9219781-A507-4D06-919A-1DC7079EA4D3}" srcOrd="0" destOrd="0" parTransId="{84926891-B901-41A7-A6E5-4CBBBD2F7DD4}" sibTransId="{824B1E67-DD71-4439-9309-D0270F0B4DA0}"/>
    <dgm:cxn modelId="{4855BBBD-2CC4-47A2-9665-4EA8D0AE9CDF}" type="presOf" srcId="{1D623ADB-EACF-4EB3-9841-FBD4CC5D2B50}" destId="{1121ABA5-9C57-4318-BF4C-C91D98C66302}" srcOrd="0" destOrd="0" presId="urn:microsoft.com/office/officeart/2005/8/layout/arrow3"/>
    <dgm:cxn modelId="{9FDA2449-3F0D-4BF5-A69A-1B6957CC579B}" type="presParOf" srcId="{1121ABA5-9C57-4318-BF4C-C91D98C66302}" destId="{5A91AEB8-3E13-4257-8046-11E50AF81E05}" srcOrd="0" destOrd="0" presId="urn:microsoft.com/office/officeart/2005/8/layout/arrow3"/>
    <dgm:cxn modelId="{3706D191-9C3A-496E-9053-C1F0C89045D7}" type="presParOf" srcId="{1121ABA5-9C57-4318-BF4C-C91D98C66302}" destId="{34549955-36D0-46A3-9C82-B2ABD80B595A}" srcOrd="1" destOrd="0" presId="urn:microsoft.com/office/officeart/2005/8/layout/arrow3"/>
    <dgm:cxn modelId="{D67C6436-C4E9-42C5-997E-90CEFDBE507D}" type="presParOf" srcId="{1121ABA5-9C57-4318-BF4C-C91D98C66302}" destId="{D73E803E-71E4-4F4C-B472-C0DF3A54FBD3}" srcOrd="2" destOrd="0" presId="urn:microsoft.com/office/officeart/2005/8/layout/arrow3"/>
    <dgm:cxn modelId="{F952BF22-E90F-4FA2-A1CA-2A56E95656EB}" type="presParOf" srcId="{1121ABA5-9C57-4318-BF4C-C91D98C66302}" destId="{62F53DAA-7464-4A17-A217-6DB0923B1E19}" srcOrd="3" destOrd="0" presId="urn:microsoft.com/office/officeart/2005/8/layout/arrow3"/>
    <dgm:cxn modelId="{B813428B-414E-42D5-9113-0CC813A77EB3}" type="presParOf" srcId="{1121ABA5-9C57-4318-BF4C-C91D98C66302}" destId="{5BA3A935-B244-4701-8D08-7D83C751E930}"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EC9F1D-DADB-47B2-A5A2-E161D9CF1678}"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ZA"/>
        </a:p>
      </dgm:t>
    </dgm:pt>
    <dgm:pt modelId="{5369DA02-B148-471E-BA01-6E3FE110E327}">
      <dgm:prSet phldrT="[Text]" phldr="0"/>
      <dgm:spPr/>
      <dgm:t>
        <a:bodyPr/>
        <a:lstStyle/>
        <a:p>
          <a:r>
            <a:rPr lang="en-US" dirty="0"/>
            <a:t>Leadership</a:t>
          </a:r>
          <a:endParaRPr lang="en-ZA" dirty="0"/>
        </a:p>
      </dgm:t>
    </dgm:pt>
    <dgm:pt modelId="{C9913DE0-41F1-4A7F-A227-71FAFB92111B}" type="parTrans" cxnId="{40060C29-39F8-48ED-B712-8ED416277A95}">
      <dgm:prSet/>
      <dgm:spPr/>
      <dgm:t>
        <a:bodyPr/>
        <a:lstStyle/>
        <a:p>
          <a:endParaRPr lang="en-ZA"/>
        </a:p>
      </dgm:t>
    </dgm:pt>
    <dgm:pt modelId="{033F262F-2878-42B9-B0F0-D86EE55F4C79}" type="sibTrans" cxnId="{40060C29-39F8-48ED-B712-8ED416277A95}">
      <dgm:prSet/>
      <dgm:spPr/>
      <dgm:t>
        <a:bodyPr/>
        <a:lstStyle/>
        <a:p>
          <a:endParaRPr lang="en-ZA"/>
        </a:p>
      </dgm:t>
    </dgm:pt>
    <dgm:pt modelId="{3D17DD12-8410-4D59-9C39-FAAF0731D6A3}">
      <dgm:prSet phldrT="[Text]" phldr="0"/>
      <dgm:spPr/>
      <dgm:t>
        <a:bodyPr/>
        <a:lstStyle/>
        <a:p>
          <a:r>
            <a:rPr lang="en-US" dirty="0"/>
            <a:t>Water</a:t>
          </a:r>
          <a:endParaRPr lang="en-ZA" dirty="0"/>
        </a:p>
      </dgm:t>
    </dgm:pt>
    <dgm:pt modelId="{A6F8E100-7A2C-49EF-9F5B-E16A3F75EAC4}" type="parTrans" cxnId="{18063100-1855-4B34-A4EE-BE95604909CC}">
      <dgm:prSet/>
      <dgm:spPr/>
      <dgm:t>
        <a:bodyPr/>
        <a:lstStyle/>
        <a:p>
          <a:endParaRPr lang="en-ZA"/>
        </a:p>
      </dgm:t>
    </dgm:pt>
    <dgm:pt modelId="{8FB7336A-A5B0-4540-9BEA-2FEF814E9C48}" type="sibTrans" cxnId="{18063100-1855-4B34-A4EE-BE95604909CC}">
      <dgm:prSet/>
      <dgm:spPr/>
      <dgm:t>
        <a:bodyPr/>
        <a:lstStyle/>
        <a:p>
          <a:endParaRPr lang="en-ZA"/>
        </a:p>
      </dgm:t>
    </dgm:pt>
    <dgm:pt modelId="{AD3FB09C-F8BB-4410-9A1F-7FFD6FD3FE95}">
      <dgm:prSet phldrT="[Text]" phldr="0"/>
      <dgm:spPr/>
      <dgm:t>
        <a:bodyPr/>
        <a:lstStyle/>
        <a:p>
          <a:r>
            <a:rPr lang="en-US" dirty="0"/>
            <a:t>Buildings</a:t>
          </a:r>
          <a:endParaRPr lang="en-ZA" dirty="0"/>
        </a:p>
      </dgm:t>
    </dgm:pt>
    <dgm:pt modelId="{BD818AFB-7D8C-4B0F-A087-1E0B7902E631}" type="parTrans" cxnId="{B6DC29E4-3DA5-470A-B326-B3E2CAD71460}">
      <dgm:prSet/>
      <dgm:spPr/>
      <dgm:t>
        <a:bodyPr/>
        <a:lstStyle/>
        <a:p>
          <a:endParaRPr lang="en-ZA"/>
        </a:p>
      </dgm:t>
    </dgm:pt>
    <dgm:pt modelId="{37B1174E-E460-4291-9500-4FEA0B3CF235}" type="sibTrans" cxnId="{B6DC29E4-3DA5-470A-B326-B3E2CAD71460}">
      <dgm:prSet/>
      <dgm:spPr/>
      <dgm:t>
        <a:bodyPr/>
        <a:lstStyle/>
        <a:p>
          <a:endParaRPr lang="en-ZA"/>
        </a:p>
      </dgm:t>
    </dgm:pt>
    <dgm:pt modelId="{8EE95B93-30B5-4A83-AA30-58BD8A1291C7}">
      <dgm:prSet phldrT="[Text]" phldr="0"/>
      <dgm:spPr/>
      <dgm:t>
        <a:bodyPr/>
        <a:lstStyle/>
        <a:p>
          <a:r>
            <a:rPr lang="en-US" dirty="0"/>
            <a:t>Procurement</a:t>
          </a:r>
          <a:endParaRPr lang="en-ZA" dirty="0"/>
        </a:p>
      </dgm:t>
    </dgm:pt>
    <dgm:pt modelId="{8A254594-ADE8-4862-AD1F-62DF0D652A9F}" type="parTrans" cxnId="{8317CAC8-57C7-4D7F-B715-3EDC4B5B5B72}">
      <dgm:prSet/>
      <dgm:spPr/>
      <dgm:t>
        <a:bodyPr/>
        <a:lstStyle/>
        <a:p>
          <a:endParaRPr lang="en-ZA"/>
        </a:p>
      </dgm:t>
    </dgm:pt>
    <dgm:pt modelId="{86E3ADF5-FCA8-441E-BB56-A43F82758DD7}" type="sibTrans" cxnId="{8317CAC8-57C7-4D7F-B715-3EDC4B5B5B72}">
      <dgm:prSet/>
      <dgm:spPr/>
      <dgm:t>
        <a:bodyPr/>
        <a:lstStyle/>
        <a:p>
          <a:endParaRPr lang="en-ZA"/>
        </a:p>
      </dgm:t>
    </dgm:pt>
    <dgm:pt modelId="{1DEDD71B-DD11-4C71-8D23-0EB06059A92A}">
      <dgm:prSet phldrT="[Text]" phldr="0"/>
      <dgm:spPr/>
      <dgm:t>
        <a:bodyPr/>
        <a:lstStyle/>
        <a:p>
          <a:r>
            <a:rPr lang="en-US" dirty="0"/>
            <a:t>Travel</a:t>
          </a:r>
          <a:endParaRPr lang="en-ZA" dirty="0"/>
        </a:p>
      </dgm:t>
    </dgm:pt>
    <dgm:pt modelId="{4A28F685-FAD8-405D-B5A5-24CEFA872600}" type="parTrans" cxnId="{AE77C296-C1E7-4869-ADCF-5451540B521F}">
      <dgm:prSet/>
      <dgm:spPr/>
      <dgm:t>
        <a:bodyPr/>
        <a:lstStyle/>
        <a:p>
          <a:endParaRPr lang="en-ZA"/>
        </a:p>
      </dgm:t>
    </dgm:pt>
    <dgm:pt modelId="{D9884588-B33E-4172-A355-DE6A9AFB29FD}" type="sibTrans" cxnId="{AE77C296-C1E7-4869-ADCF-5451540B521F}">
      <dgm:prSet/>
      <dgm:spPr/>
      <dgm:t>
        <a:bodyPr/>
        <a:lstStyle/>
        <a:p>
          <a:endParaRPr lang="en-ZA"/>
        </a:p>
      </dgm:t>
    </dgm:pt>
    <dgm:pt modelId="{532F20D1-30E6-4CAD-9DDA-763038FCDC1A}">
      <dgm:prSet/>
      <dgm:spPr/>
      <dgm:t>
        <a:bodyPr/>
        <a:lstStyle/>
        <a:p>
          <a:r>
            <a:rPr lang="en-US" dirty="0"/>
            <a:t>Medication</a:t>
          </a:r>
          <a:endParaRPr lang="en-ZA" dirty="0"/>
        </a:p>
      </dgm:t>
    </dgm:pt>
    <dgm:pt modelId="{6165E017-5217-4AF2-B467-A257EA2D8591}" type="parTrans" cxnId="{44B48C8D-C77D-43D4-A75F-F3973B4D62E7}">
      <dgm:prSet/>
      <dgm:spPr/>
      <dgm:t>
        <a:bodyPr/>
        <a:lstStyle/>
        <a:p>
          <a:endParaRPr lang="en-ZA"/>
        </a:p>
      </dgm:t>
    </dgm:pt>
    <dgm:pt modelId="{F16BC63D-5AD3-42CC-9BBD-6FF7AC4B5E78}" type="sibTrans" cxnId="{44B48C8D-C77D-43D4-A75F-F3973B4D62E7}">
      <dgm:prSet/>
      <dgm:spPr/>
      <dgm:t>
        <a:bodyPr/>
        <a:lstStyle/>
        <a:p>
          <a:endParaRPr lang="en-ZA"/>
        </a:p>
      </dgm:t>
    </dgm:pt>
    <dgm:pt modelId="{B2F59EDA-C915-47B5-A0DA-81583A1BFCEB}">
      <dgm:prSet/>
      <dgm:spPr/>
      <dgm:t>
        <a:bodyPr/>
        <a:lstStyle/>
        <a:p>
          <a:r>
            <a:rPr lang="en-US" dirty="0"/>
            <a:t>Waste</a:t>
          </a:r>
          <a:endParaRPr lang="en-ZA" dirty="0"/>
        </a:p>
      </dgm:t>
    </dgm:pt>
    <dgm:pt modelId="{8EB48ADC-538B-4812-B543-BB9FDE186D9B}" type="parTrans" cxnId="{CAC3DF1D-9EC0-4B5F-845A-200D2F79134E}">
      <dgm:prSet/>
      <dgm:spPr/>
      <dgm:t>
        <a:bodyPr/>
        <a:lstStyle/>
        <a:p>
          <a:endParaRPr lang="en-ZA"/>
        </a:p>
      </dgm:t>
    </dgm:pt>
    <dgm:pt modelId="{85E5245B-C06B-440E-95B8-4BC582A72DEF}" type="sibTrans" cxnId="{CAC3DF1D-9EC0-4B5F-845A-200D2F79134E}">
      <dgm:prSet/>
      <dgm:spPr/>
      <dgm:t>
        <a:bodyPr/>
        <a:lstStyle/>
        <a:p>
          <a:endParaRPr lang="en-ZA"/>
        </a:p>
      </dgm:t>
    </dgm:pt>
    <dgm:pt modelId="{E7D22DE4-65E8-4474-BB6B-ECE54A291BC2}">
      <dgm:prSet/>
      <dgm:spPr/>
      <dgm:t>
        <a:bodyPr/>
        <a:lstStyle/>
        <a:p>
          <a:r>
            <a:rPr lang="en-US" dirty="0"/>
            <a:t>Food</a:t>
          </a:r>
          <a:endParaRPr lang="en-ZA" dirty="0"/>
        </a:p>
      </dgm:t>
    </dgm:pt>
    <dgm:pt modelId="{48E21F30-F555-49F8-A4EA-B848BA40DA4D}" type="parTrans" cxnId="{B1BFFB08-0AAF-4B39-BF0F-81589158F2BD}">
      <dgm:prSet/>
      <dgm:spPr/>
      <dgm:t>
        <a:bodyPr/>
        <a:lstStyle/>
        <a:p>
          <a:endParaRPr lang="en-ZA"/>
        </a:p>
      </dgm:t>
    </dgm:pt>
    <dgm:pt modelId="{7D6ECBD1-3EDE-4695-AF48-ED7313E0B542}" type="sibTrans" cxnId="{B1BFFB08-0AAF-4B39-BF0F-81589158F2BD}">
      <dgm:prSet/>
      <dgm:spPr/>
      <dgm:t>
        <a:bodyPr/>
        <a:lstStyle/>
        <a:p>
          <a:endParaRPr lang="en-ZA"/>
        </a:p>
      </dgm:t>
    </dgm:pt>
    <dgm:pt modelId="{C58FC151-16B4-45AF-A3B6-754A28B47016}">
      <dgm:prSet/>
      <dgm:spPr/>
      <dgm:t>
        <a:bodyPr/>
        <a:lstStyle/>
        <a:p>
          <a:r>
            <a:rPr lang="en-US" dirty="0"/>
            <a:t>Chemicals</a:t>
          </a:r>
          <a:endParaRPr lang="en-ZA" dirty="0"/>
        </a:p>
      </dgm:t>
    </dgm:pt>
    <dgm:pt modelId="{FEC498A1-947C-49D8-BAFB-AB4D440865E7}" type="parTrans" cxnId="{3BB08996-1CAF-49F0-8363-C8B57863B08D}">
      <dgm:prSet/>
      <dgm:spPr/>
      <dgm:t>
        <a:bodyPr/>
        <a:lstStyle/>
        <a:p>
          <a:endParaRPr lang="en-ZA"/>
        </a:p>
      </dgm:t>
    </dgm:pt>
    <dgm:pt modelId="{9F35EA81-74EC-40EE-B053-C0F851938A28}" type="sibTrans" cxnId="{3BB08996-1CAF-49F0-8363-C8B57863B08D}">
      <dgm:prSet/>
      <dgm:spPr/>
      <dgm:t>
        <a:bodyPr/>
        <a:lstStyle/>
        <a:p>
          <a:endParaRPr lang="en-ZA"/>
        </a:p>
      </dgm:t>
    </dgm:pt>
    <dgm:pt modelId="{C18A988D-B927-4C1C-B8A8-BD221D9CF4F3}">
      <dgm:prSet/>
      <dgm:spPr/>
      <dgm:t>
        <a:bodyPr/>
        <a:lstStyle/>
        <a:p>
          <a:r>
            <a:rPr lang="en-US" dirty="0"/>
            <a:t>Energy</a:t>
          </a:r>
          <a:endParaRPr lang="en-ZA" dirty="0"/>
        </a:p>
      </dgm:t>
    </dgm:pt>
    <dgm:pt modelId="{5ABC6900-B5C9-43EC-B724-B811AD6D8A4D}" type="parTrans" cxnId="{C22615E5-2EDC-43B7-B61A-291ECA76DA94}">
      <dgm:prSet/>
      <dgm:spPr/>
      <dgm:t>
        <a:bodyPr/>
        <a:lstStyle/>
        <a:p>
          <a:endParaRPr lang="en-ZA"/>
        </a:p>
      </dgm:t>
    </dgm:pt>
    <dgm:pt modelId="{DA5C8127-F445-4F73-B1BA-998A502184D0}" type="sibTrans" cxnId="{C22615E5-2EDC-43B7-B61A-291ECA76DA94}">
      <dgm:prSet/>
      <dgm:spPr/>
      <dgm:t>
        <a:bodyPr/>
        <a:lstStyle/>
        <a:p>
          <a:endParaRPr lang="en-ZA"/>
        </a:p>
      </dgm:t>
    </dgm:pt>
    <dgm:pt modelId="{461EB3F4-6360-4F98-8A61-6F89DA59667B}" type="pres">
      <dgm:prSet presAssocID="{45EC9F1D-DADB-47B2-A5A2-E161D9CF1678}" presName="diagram" presStyleCnt="0">
        <dgm:presLayoutVars>
          <dgm:dir/>
          <dgm:resizeHandles val="exact"/>
        </dgm:presLayoutVars>
      </dgm:prSet>
      <dgm:spPr/>
    </dgm:pt>
    <dgm:pt modelId="{1042013F-F10D-4B5D-9187-9D626F568C7C}" type="pres">
      <dgm:prSet presAssocID="{5369DA02-B148-471E-BA01-6E3FE110E327}" presName="node" presStyleLbl="node1" presStyleIdx="0" presStyleCnt="10">
        <dgm:presLayoutVars>
          <dgm:bulletEnabled val="1"/>
        </dgm:presLayoutVars>
      </dgm:prSet>
      <dgm:spPr/>
    </dgm:pt>
    <dgm:pt modelId="{D4C6EE10-5FBB-4583-868C-3FA188268721}" type="pres">
      <dgm:prSet presAssocID="{033F262F-2878-42B9-B0F0-D86EE55F4C79}" presName="sibTrans" presStyleCnt="0"/>
      <dgm:spPr/>
    </dgm:pt>
    <dgm:pt modelId="{04357C8F-FD67-400F-97D5-2EBF74BC537E}" type="pres">
      <dgm:prSet presAssocID="{3D17DD12-8410-4D59-9C39-FAAF0731D6A3}" presName="node" presStyleLbl="node1" presStyleIdx="1" presStyleCnt="10">
        <dgm:presLayoutVars>
          <dgm:bulletEnabled val="1"/>
        </dgm:presLayoutVars>
      </dgm:prSet>
      <dgm:spPr/>
    </dgm:pt>
    <dgm:pt modelId="{5181CE0E-C782-437A-9A80-1F9FB2CB31A5}" type="pres">
      <dgm:prSet presAssocID="{8FB7336A-A5B0-4540-9BEA-2FEF814E9C48}" presName="sibTrans" presStyleCnt="0"/>
      <dgm:spPr/>
    </dgm:pt>
    <dgm:pt modelId="{17825FE0-16FD-42ED-9F4A-B9D2DC156D74}" type="pres">
      <dgm:prSet presAssocID="{B2F59EDA-C915-47B5-A0DA-81583A1BFCEB}" presName="node" presStyleLbl="node1" presStyleIdx="2" presStyleCnt="10">
        <dgm:presLayoutVars>
          <dgm:bulletEnabled val="1"/>
        </dgm:presLayoutVars>
      </dgm:prSet>
      <dgm:spPr/>
    </dgm:pt>
    <dgm:pt modelId="{4EEE85EE-0E6E-48E1-8851-DBDC1AE0E6D7}" type="pres">
      <dgm:prSet presAssocID="{85E5245B-C06B-440E-95B8-4BC582A72DEF}" presName="sibTrans" presStyleCnt="0"/>
      <dgm:spPr/>
    </dgm:pt>
    <dgm:pt modelId="{43F7C24B-C067-408D-BD8A-7EC22A22659D}" type="pres">
      <dgm:prSet presAssocID="{C18A988D-B927-4C1C-B8A8-BD221D9CF4F3}" presName="node" presStyleLbl="node1" presStyleIdx="3" presStyleCnt="10">
        <dgm:presLayoutVars>
          <dgm:bulletEnabled val="1"/>
        </dgm:presLayoutVars>
      </dgm:prSet>
      <dgm:spPr/>
    </dgm:pt>
    <dgm:pt modelId="{FB15E35D-61D8-476D-8E35-7795930DE7C6}" type="pres">
      <dgm:prSet presAssocID="{DA5C8127-F445-4F73-B1BA-998A502184D0}" presName="sibTrans" presStyleCnt="0"/>
      <dgm:spPr/>
    </dgm:pt>
    <dgm:pt modelId="{87FB352B-74EA-4EB8-A36A-DFDB15696286}" type="pres">
      <dgm:prSet presAssocID="{AD3FB09C-F8BB-4410-9A1F-7FFD6FD3FE95}" presName="node" presStyleLbl="node1" presStyleIdx="4" presStyleCnt="10">
        <dgm:presLayoutVars>
          <dgm:bulletEnabled val="1"/>
        </dgm:presLayoutVars>
      </dgm:prSet>
      <dgm:spPr/>
    </dgm:pt>
    <dgm:pt modelId="{3793BFFC-DC4C-4362-B3F9-3F0F4A22090E}" type="pres">
      <dgm:prSet presAssocID="{37B1174E-E460-4291-9500-4FEA0B3CF235}" presName="sibTrans" presStyleCnt="0"/>
      <dgm:spPr/>
    </dgm:pt>
    <dgm:pt modelId="{1B854A1C-65B9-4DBD-89AC-A9FFAE867A6B}" type="pres">
      <dgm:prSet presAssocID="{8EE95B93-30B5-4A83-AA30-58BD8A1291C7}" presName="node" presStyleLbl="node1" presStyleIdx="5" presStyleCnt="10">
        <dgm:presLayoutVars>
          <dgm:bulletEnabled val="1"/>
        </dgm:presLayoutVars>
      </dgm:prSet>
      <dgm:spPr/>
    </dgm:pt>
    <dgm:pt modelId="{7BDA5DF8-721E-478B-93C7-8C1E35820D6D}" type="pres">
      <dgm:prSet presAssocID="{86E3ADF5-FCA8-441E-BB56-A43F82758DD7}" presName="sibTrans" presStyleCnt="0"/>
      <dgm:spPr/>
    </dgm:pt>
    <dgm:pt modelId="{E1FAD076-8A32-4E0F-8C74-0E50920F4D2F}" type="pres">
      <dgm:prSet presAssocID="{1DEDD71B-DD11-4C71-8D23-0EB06059A92A}" presName="node" presStyleLbl="node1" presStyleIdx="6" presStyleCnt="10">
        <dgm:presLayoutVars>
          <dgm:bulletEnabled val="1"/>
        </dgm:presLayoutVars>
      </dgm:prSet>
      <dgm:spPr/>
    </dgm:pt>
    <dgm:pt modelId="{80B7EACD-B65E-4326-8E27-06D2966B39C0}" type="pres">
      <dgm:prSet presAssocID="{D9884588-B33E-4172-A355-DE6A9AFB29FD}" presName="sibTrans" presStyleCnt="0"/>
      <dgm:spPr/>
    </dgm:pt>
    <dgm:pt modelId="{218F1C9F-A318-462A-9905-CD51A2C95BE3}" type="pres">
      <dgm:prSet presAssocID="{E7D22DE4-65E8-4474-BB6B-ECE54A291BC2}" presName="node" presStyleLbl="node1" presStyleIdx="7" presStyleCnt="10">
        <dgm:presLayoutVars>
          <dgm:bulletEnabled val="1"/>
        </dgm:presLayoutVars>
      </dgm:prSet>
      <dgm:spPr/>
    </dgm:pt>
    <dgm:pt modelId="{8FD2CB50-CCC4-4D80-9B67-1024A71F7E84}" type="pres">
      <dgm:prSet presAssocID="{7D6ECBD1-3EDE-4695-AF48-ED7313E0B542}" presName="sibTrans" presStyleCnt="0"/>
      <dgm:spPr/>
    </dgm:pt>
    <dgm:pt modelId="{A8F8F819-2EEC-4F22-B74B-0739CB096E6A}" type="pres">
      <dgm:prSet presAssocID="{532F20D1-30E6-4CAD-9DDA-763038FCDC1A}" presName="node" presStyleLbl="node1" presStyleIdx="8" presStyleCnt="10">
        <dgm:presLayoutVars>
          <dgm:bulletEnabled val="1"/>
        </dgm:presLayoutVars>
      </dgm:prSet>
      <dgm:spPr/>
    </dgm:pt>
    <dgm:pt modelId="{6D8E4062-324B-4CCD-B0E9-DBAD739C2A70}" type="pres">
      <dgm:prSet presAssocID="{F16BC63D-5AD3-42CC-9BBD-6FF7AC4B5E78}" presName="sibTrans" presStyleCnt="0"/>
      <dgm:spPr/>
    </dgm:pt>
    <dgm:pt modelId="{11A29166-FF15-4EC7-A3EF-48D3D08A162D}" type="pres">
      <dgm:prSet presAssocID="{C58FC151-16B4-45AF-A3B6-754A28B47016}" presName="node" presStyleLbl="node1" presStyleIdx="9" presStyleCnt="10">
        <dgm:presLayoutVars>
          <dgm:bulletEnabled val="1"/>
        </dgm:presLayoutVars>
      </dgm:prSet>
      <dgm:spPr/>
    </dgm:pt>
  </dgm:ptLst>
  <dgm:cxnLst>
    <dgm:cxn modelId="{18063100-1855-4B34-A4EE-BE95604909CC}" srcId="{45EC9F1D-DADB-47B2-A5A2-E161D9CF1678}" destId="{3D17DD12-8410-4D59-9C39-FAAF0731D6A3}" srcOrd="1" destOrd="0" parTransId="{A6F8E100-7A2C-49EF-9F5B-E16A3F75EAC4}" sibTransId="{8FB7336A-A5B0-4540-9BEA-2FEF814E9C48}"/>
    <dgm:cxn modelId="{B1BFFB08-0AAF-4B39-BF0F-81589158F2BD}" srcId="{45EC9F1D-DADB-47B2-A5A2-E161D9CF1678}" destId="{E7D22DE4-65E8-4474-BB6B-ECE54A291BC2}" srcOrd="7" destOrd="0" parTransId="{48E21F30-F555-49F8-A4EA-B848BA40DA4D}" sibTransId="{7D6ECBD1-3EDE-4695-AF48-ED7313E0B542}"/>
    <dgm:cxn modelId="{C1965810-4096-40C9-8385-B8D7A6EF7499}" type="presOf" srcId="{1DEDD71B-DD11-4C71-8D23-0EB06059A92A}" destId="{E1FAD076-8A32-4E0F-8C74-0E50920F4D2F}" srcOrd="0" destOrd="0" presId="urn:microsoft.com/office/officeart/2005/8/layout/default"/>
    <dgm:cxn modelId="{CAC3DF1D-9EC0-4B5F-845A-200D2F79134E}" srcId="{45EC9F1D-DADB-47B2-A5A2-E161D9CF1678}" destId="{B2F59EDA-C915-47B5-A0DA-81583A1BFCEB}" srcOrd="2" destOrd="0" parTransId="{8EB48ADC-538B-4812-B543-BB9FDE186D9B}" sibTransId="{85E5245B-C06B-440E-95B8-4BC582A72DEF}"/>
    <dgm:cxn modelId="{40060C29-39F8-48ED-B712-8ED416277A95}" srcId="{45EC9F1D-DADB-47B2-A5A2-E161D9CF1678}" destId="{5369DA02-B148-471E-BA01-6E3FE110E327}" srcOrd="0" destOrd="0" parTransId="{C9913DE0-41F1-4A7F-A227-71FAFB92111B}" sibTransId="{033F262F-2878-42B9-B0F0-D86EE55F4C79}"/>
    <dgm:cxn modelId="{C7C97E32-E2B2-4247-9AD5-7862511CA579}" type="presOf" srcId="{45EC9F1D-DADB-47B2-A5A2-E161D9CF1678}" destId="{461EB3F4-6360-4F98-8A61-6F89DA59667B}" srcOrd="0" destOrd="0" presId="urn:microsoft.com/office/officeart/2005/8/layout/default"/>
    <dgm:cxn modelId="{019ED436-07FB-4BD1-AE4C-F4265EB68232}" type="presOf" srcId="{532F20D1-30E6-4CAD-9DDA-763038FCDC1A}" destId="{A8F8F819-2EEC-4F22-B74B-0739CB096E6A}" srcOrd="0" destOrd="0" presId="urn:microsoft.com/office/officeart/2005/8/layout/default"/>
    <dgm:cxn modelId="{9AB74E3B-9406-48CA-B93D-709ECD287D1B}" type="presOf" srcId="{3D17DD12-8410-4D59-9C39-FAAF0731D6A3}" destId="{04357C8F-FD67-400F-97D5-2EBF74BC537E}" srcOrd="0" destOrd="0" presId="urn:microsoft.com/office/officeart/2005/8/layout/default"/>
    <dgm:cxn modelId="{44B48C8D-C77D-43D4-A75F-F3973B4D62E7}" srcId="{45EC9F1D-DADB-47B2-A5A2-E161D9CF1678}" destId="{532F20D1-30E6-4CAD-9DDA-763038FCDC1A}" srcOrd="8" destOrd="0" parTransId="{6165E017-5217-4AF2-B467-A257EA2D8591}" sibTransId="{F16BC63D-5AD3-42CC-9BBD-6FF7AC4B5E78}"/>
    <dgm:cxn modelId="{C372638E-0D80-47D7-A242-C8ECA06B42D7}" type="presOf" srcId="{C18A988D-B927-4C1C-B8A8-BD221D9CF4F3}" destId="{43F7C24B-C067-408D-BD8A-7EC22A22659D}" srcOrd="0" destOrd="0" presId="urn:microsoft.com/office/officeart/2005/8/layout/default"/>
    <dgm:cxn modelId="{3BB08996-1CAF-49F0-8363-C8B57863B08D}" srcId="{45EC9F1D-DADB-47B2-A5A2-E161D9CF1678}" destId="{C58FC151-16B4-45AF-A3B6-754A28B47016}" srcOrd="9" destOrd="0" parTransId="{FEC498A1-947C-49D8-BAFB-AB4D440865E7}" sibTransId="{9F35EA81-74EC-40EE-B053-C0F851938A28}"/>
    <dgm:cxn modelId="{AE77C296-C1E7-4869-ADCF-5451540B521F}" srcId="{45EC9F1D-DADB-47B2-A5A2-E161D9CF1678}" destId="{1DEDD71B-DD11-4C71-8D23-0EB06059A92A}" srcOrd="6" destOrd="0" parTransId="{4A28F685-FAD8-405D-B5A5-24CEFA872600}" sibTransId="{D9884588-B33E-4172-A355-DE6A9AFB29FD}"/>
    <dgm:cxn modelId="{E397A897-B40E-4036-8395-1B76AE629772}" type="presOf" srcId="{E7D22DE4-65E8-4474-BB6B-ECE54A291BC2}" destId="{218F1C9F-A318-462A-9905-CD51A2C95BE3}" srcOrd="0" destOrd="0" presId="urn:microsoft.com/office/officeart/2005/8/layout/default"/>
    <dgm:cxn modelId="{8317CAC8-57C7-4D7F-B715-3EDC4B5B5B72}" srcId="{45EC9F1D-DADB-47B2-A5A2-E161D9CF1678}" destId="{8EE95B93-30B5-4A83-AA30-58BD8A1291C7}" srcOrd="5" destOrd="0" parTransId="{8A254594-ADE8-4862-AD1F-62DF0D652A9F}" sibTransId="{86E3ADF5-FCA8-441E-BB56-A43F82758DD7}"/>
    <dgm:cxn modelId="{9179C8CE-F81F-478F-9259-94526B6E8C39}" type="presOf" srcId="{C58FC151-16B4-45AF-A3B6-754A28B47016}" destId="{11A29166-FF15-4EC7-A3EF-48D3D08A162D}" srcOrd="0" destOrd="0" presId="urn:microsoft.com/office/officeart/2005/8/layout/default"/>
    <dgm:cxn modelId="{92635FD5-7613-412A-AEAA-5647656EEB0F}" type="presOf" srcId="{B2F59EDA-C915-47B5-A0DA-81583A1BFCEB}" destId="{17825FE0-16FD-42ED-9F4A-B9D2DC156D74}" srcOrd="0" destOrd="0" presId="urn:microsoft.com/office/officeart/2005/8/layout/default"/>
    <dgm:cxn modelId="{85F228E3-87C2-4293-A402-6A865DEF7B9B}" type="presOf" srcId="{8EE95B93-30B5-4A83-AA30-58BD8A1291C7}" destId="{1B854A1C-65B9-4DBD-89AC-A9FFAE867A6B}" srcOrd="0" destOrd="0" presId="urn:microsoft.com/office/officeart/2005/8/layout/default"/>
    <dgm:cxn modelId="{B6DC29E4-3DA5-470A-B326-B3E2CAD71460}" srcId="{45EC9F1D-DADB-47B2-A5A2-E161D9CF1678}" destId="{AD3FB09C-F8BB-4410-9A1F-7FFD6FD3FE95}" srcOrd="4" destOrd="0" parTransId="{BD818AFB-7D8C-4B0F-A087-1E0B7902E631}" sibTransId="{37B1174E-E460-4291-9500-4FEA0B3CF235}"/>
    <dgm:cxn modelId="{C22615E5-2EDC-43B7-B61A-291ECA76DA94}" srcId="{45EC9F1D-DADB-47B2-A5A2-E161D9CF1678}" destId="{C18A988D-B927-4C1C-B8A8-BD221D9CF4F3}" srcOrd="3" destOrd="0" parTransId="{5ABC6900-B5C9-43EC-B724-B811AD6D8A4D}" sibTransId="{DA5C8127-F445-4F73-B1BA-998A502184D0}"/>
    <dgm:cxn modelId="{FF29C0F4-F4C4-46BD-8C9C-5658EC5400F4}" type="presOf" srcId="{5369DA02-B148-471E-BA01-6E3FE110E327}" destId="{1042013F-F10D-4B5D-9187-9D626F568C7C}" srcOrd="0" destOrd="0" presId="urn:microsoft.com/office/officeart/2005/8/layout/default"/>
    <dgm:cxn modelId="{347595F7-C5ED-4B96-9D66-5277280E6045}" type="presOf" srcId="{AD3FB09C-F8BB-4410-9A1F-7FFD6FD3FE95}" destId="{87FB352B-74EA-4EB8-A36A-DFDB15696286}" srcOrd="0" destOrd="0" presId="urn:microsoft.com/office/officeart/2005/8/layout/default"/>
    <dgm:cxn modelId="{A395FB29-9FA8-49E1-A549-07BA4424BEBD}" type="presParOf" srcId="{461EB3F4-6360-4F98-8A61-6F89DA59667B}" destId="{1042013F-F10D-4B5D-9187-9D626F568C7C}" srcOrd="0" destOrd="0" presId="urn:microsoft.com/office/officeart/2005/8/layout/default"/>
    <dgm:cxn modelId="{D35E36E1-DD33-40A1-B862-CC67F58C189C}" type="presParOf" srcId="{461EB3F4-6360-4F98-8A61-6F89DA59667B}" destId="{D4C6EE10-5FBB-4583-868C-3FA188268721}" srcOrd="1" destOrd="0" presId="urn:microsoft.com/office/officeart/2005/8/layout/default"/>
    <dgm:cxn modelId="{CE025E96-9F6E-4E15-95F1-3E963462E0C8}" type="presParOf" srcId="{461EB3F4-6360-4F98-8A61-6F89DA59667B}" destId="{04357C8F-FD67-400F-97D5-2EBF74BC537E}" srcOrd="2" destOrd="0" presId="urn:microsoft.com/office/officeart/2005/8/layout/default"/>
    <dgm:cxn modelId="{11EB6A14-BB5E-4D31-811B-D237440EB63B}" type="presParOf" srcId="{461EB3F4-6360-4F98-8A61-6F89DA59667B}" destId="{5181CE0E-C782-437A-9A80-1F9FB2CB31A5}" srcOrd="3" destOrd="0" presId="urn:microsoft.com/office/officeart/2005/8/layout/default"/>
    <dgm:cxn modelId="{A45539C2-13BA-4AB5-A987-6707C52C0C28}" type="presParOf" srcId="{461EB3F4-6360-4F98-8A61-6F89DA59667B}" destId="{17825FE0-16FD-42ED-9F4A-B9D2DC156D74}" srcOrd="4" destOrd="0" presId="urn:microsoft.com/office/officeart/2005/8/layout/default"/>
    <dgm:cxn modelId="{6579592F-F207-4E7E-8F93-88D84564791B}" type="presParOf" srcId="{461EB3F4-6360-4F98-8A61-6F89DA59667B}" destId="{4EEE85EE-0E6E-48E1-8851-DBDC1AE0E6D7}" srcOrd="5" destOrd="0" presId="urn:microsoft.com/office/officeart/2005/8/layout/default"/>
    <dgm:cxn modelId="{800FA34B-D289-4BF4-95B6-2DA0E2AF779A}" type="presParOf" srcId="{461EB3F4-6360-4F98-8A61-6F89DA59667B}" destId="{43F7C24B-C067-408D-BD8A-7EC22A22659D}" srcOrd="6" destOrd="0" presId="urn:microsoft.com/office/officeart/2005/8/layout/default"/>
    <dgm:cxn modelId="{A2EE8FD7-2FFD-4837-8C9B-03E35DE5F66A}" type="presParOf" srcId="{461EB3F4-6360-4F98-8A61-6F89DA59667B}" destId="{FB15E35D-61D8-476D-8E35-7795930DE7C6}" srcOrd="7" destOrd="0" presId="urn:microsoft.com/office/officeart/2005/8/layout/default"/>
    <dgm:cxn modelId="{C1D7B1F9-F114-4BA5-9CE0-A0BFA61B50CE}" type="presParOf" srcId="{461EB3F4-6360-4F98-8A61-6F89DA59667B}" destId="{87FB352B-74EA-4EB8-A36A-DFDB15696286}" srcOrd="8" destOrd="0" presId="urn:microsoft.com/office/officeart/2005/8/layout/default"/>
    <dgm:cxn modelId="{42C25794-C725-4852-AED3-68C91B4C1484}" type="presParOf" srcId="{461EB3F4-6360-4F98-8A61-6F89DA59667B}" destId="{3793BFFC-DC4C-4362-B3F9-3F0F4A22090E}" srcOrd="9" destOrd="0" presId="urn:microsoft.com/office/officeart/2005/8/layout/default"/>
    <dgm:cxn modelId="{64548035-0B19-4664-84C1-CE8BAF5EFCC8}" type="presParOf" srcId="{461EB3F4-6360-4F98-8A61-6F89DA59667B}" destId="{1B854A1C-65B9-4DBD-89AC-A9FFAE867A6B}" srcOrd="10" destOrd="0" presId="urn:microsoft.com/office/officeart/2005/8/layout/default"/>
    <dgm:cxn modelId="{14FEDA4F-26BA-4DF2-A002-00EDE88B3A7A}" type="presParOf" srcId="{461EB3F4-6360-4F98-8A61-6F89DA59667B}" destId="{7BDA5DF8-721E-478B-93C7-8C1E35820D6D}" srcOrd="11" destOrd="0" presId="urn:microsoft.com/office/officeart/2005/8/layout/default"/>
    <dgm:cxn modelId="{1D0F1607-AB83-40B0-A73B-3E8B937C4A3F}" type="presParOf" srcId="{461EB3F4-6360-4F98-8A61-6F89DA59667B}" destId="{E1FAD076-8A32-4E0F-8C74-0E50920F4D2F}" srcOrd="12" destOrd="0" presId="urn:microsoft.com/office/officeart/2005/8/layout/default"/>
    <dgm:cxn modelId="{C0643145-C5F4-4DF1-A6B7-0782CD182B59}" type="presParOf" srcId="{461EB3F4-6360-4F98-8A61-6F89DA59667B}" destId="{80B7EACD-B65E-4326-8E27-06D2966B39C0}" srcOrd="13" destOrd="0" presId="urn:microsoft.com/office/officeart/2005/8/layout/default"/>
    <dgm:cxn modelId="{8CA5D39F-72D7-4905-8856-CD18A4DB2390}" type="presParOf" srcId="{461EB3F4-6360-4F98-8A61-6F89DA59667B}" destId="{218F1C9F-A318-462A-9905-CD51A2C95BE3}" srcOrd="14" destOrd="0" presId="urn:microsoft.com/office/officeart/2005/8/layout/default"/>
    <dgm:cxn modelId="{470DA1EA-BAB8-4BDD-8530-87A53507510E}" type="presParOf" srcId="{461EB3F4-6360-4F98-8A61-6F89DA59667B}" destId="{8FD2CB50-CCC4-4D80-9B67-1024A71F7E84}" srcOrd="15" destOrd="0" presId="urn:microsoft.com/office/officeart/2005/8/layout/default"/>
    <dgm:cxn modelId="{A58D405B-27F1-45F5-9072-EE1621806337}" type="presParOf" srcId="{461EB3F4-6360-4F98-8A61-6F89DA59667B}" destId="{A8F8F819-2EEC-4F22-B74B-0739CB096E6A}" srcOrd="16" destOrd="0" presId="urn:microsoft.com/office/officeart/2005/8/layout/default"/>
    <dgm:cxn modelId="{F0242767-9F7C-4A3D-9B7B-060F7B933B42}" type="presParOf" srcId="{461EB3F4-6360-4F98-8A61-6F89DA59667B}" destId="{6D8E4062-324B-4CCD-B0E9-DBAD739C2A70}" srcOrd="17" destOrd="0" presId="urn:microsoft.com/office/officeart/2005/8/layout/default"/>
    <dgm:cxn modelId="{463F0708-4673-412D-9BBF-7C8837558E38}" type="presParOf" srcId="{461EB3F4-6360-4F98-8A61-6F89DA59667B}" destId="{11A29166-FF15-4EC7-A3EF-48D3D08A162D}"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74ACA1-1248-4EFD-B0ED-E3498C87D7F7}"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ZA"/>
        </a:p>
      </dgm:t>
    </dgm:pt>
    <dgm:pt modelId="{46BF8FD3-156D-47CE-888C-D1EC016157BA}">
      <dgm:prSet phldrT="[Text]" phldr="0"/>
      <dgm:spPr/>
      <dgm:t>
        <a:bodyPr/>
        <a:lstStyle/>
        <a:p>
          <a:r>
            <a:rPr lang="en-US" dirty="0"/>
            <a:t>Stage 1: Desktop review</a:t>
          </a:r>
          <a:endParaRPr lang="en-ZA" dirty="0"/>
        </a:p>
      </dgm:t>
    </dgm:pt>
    <dgm:pt modelId="{BAEB5697-FDDE-4048-A1C7-7A3D78F12B13}" type="parTrans" cxnId="{CAA9F963-0DB3-4D45-9C30-4D966DA68429}">
      <dgm:prSet/>
      <dgm:spPr/>
      <dgm:t>
        <a:bodyPr/>
        <a:lstStyle/>
        <a:p>
          <a:endParaRPr lang="en-ZA"/>
        </a:p>
      </dgm:t>
    </dgm:pt>
    <dgm:pt modelId="{3FC85B62-081B-4A1E-A8CC-EB4B2D50B5E5}" type="sibTrans" cxnId="{CAA9F963-0DB3-4D45-9C30-4D966DA68429}">
      <dgm:prSet/>
      <dgm:spPr/>
      <dgm:t>
        <a:bodyPr/>
        <a:lstStyle/>
        <a:p>
          <a:endParaRPr lang="en-ZA"/>
        </a:p>
      </dgm:t>
    </dgm:pt>
    <dgm:pt modelId="{580DC902-8A52-401E-A9FA-2A20C7E40FA3}">
      <dgm:prSet phldrT="[Text]" phldr="0"/>
      <dgm:spPr/>
      <dgm:t>
        <a:bodyPr/>
        <a:lstStyle/>
        <a:p>
          <a:r>
            <a:rPr lang="en-US" dirty="0"/>
            <a:t>Stage 2: </a:t>
          </a:r>
          <a:r>
            <a:rPr lang="en-US" dirty="0" err="1"/>
            <a:t>Contextualisation</a:t>
          </a:r>
          <a:r>
            <a:rPr lang="en-US" dirty="0"/>
            <a:t> and planning</a:t>
          </a:r>
          <a:endParaRPr lang="en-ZA" dirty="0"/>
        </a:p>
      </dgm:t>
    </dgm:pt>
    <dgm:pt modelId="{622C1F0C-54E3-418F-8B4D-C1051EFC3568}" type="parTrans" cxnId="{B672E301-FDC3-4525-98E4-0E4F60368D71}">
      <dgm:prSet/>
      <dgm:spPr/>
      <dgm:t>
        <a:bodyPr/>
        <a:lstStyle/>
        <a:p>
          <a:endParaRPr lang="en-ZA"/>
        </a:p>
      </dgm:t>
    </dgm:pt>
    <dgm:pt modelId="{A1857904-E213-4E6E-BB3F-7D57AADFD603}" type="sibTrans" cxnId="{B672E301-FDC3-4525-98E4-0E4F60368D71}">
      <dgm:prSet/>
      <dgm:spPr/>
      <dgm:t>
        <a:bodyPr/>
        <a:lstStyle/>
        <a:p>
          <a:endParaRPr lang="en-ZA"/>
        </a:p>
      </dgm:t>
    </dgm:pt>
    <dgm:pt modelId="{02F9933C-6E3A-483A-A022-B79E70A8FDFE}">
      <dgm:prSet phldrT="[Text]" phldr="0"/>
      <dgm:spPr/>
      <dgm:t>
        <a:bodyPr/>
        <a:lstStyle/>
        <a:p>
          <a:r>
            <a:rPr lang="en-US" dirty="0"/>
            <a:t>Stage 3: Audit of facilities</a:t>
          </a:r>
          <a:endParaRPr lang="en-ZA" dirty="0"/>
        </a:p>
      </dgm:t>
    </dgm:pt>
    <dgm:pt modelId="{F44DE1B1-E753-48D4-A6AC-EA047294B3E4}" type="parTrans" cxnId="{DF0DF465-5BF6-41BD-937B-61D40335F586}">
      <dgm:prSet/>
      <dgm:spPr/>
      <dgm:t>
        <a:bodyPr/>
        <a:lstStyle/>
        <a:p>
          <a:endParaRPr lang="en-ZA"/>
        </a:p>
      </dgm:t>
    </dgm:pt>
    <dgm:pt modelId="{9BA74FE9-E2B5-4AFD-A1B8-97033A3D5FAC}" type="sibTrans" cxnId="{DF0DF465-5BF6-41BD-937B-61D40335F586}">
      <dgm:prSet/>
      <dgm:spPr/>
      <dgm:t>
        <a:bodyPr/>
        <a:lstStyle/>
        <a:p>
          <a:endParaRPr lang="en-ZA"/>
        </a:p>
      </dgm:t>
    </dgm:pt>
    <dgm:pt modelId="{E911A6A2-8D8B-4275-88D2-5433D72926B8}">
      <dgm:prSet phldrT="[Text]" phldr="0"/>
      <dgm:spPr/>
      <dgm:t>
        <a:bodyPr/>
        <a:lstStyle/>
        <a:p>
          <a:r>
            <a:rPr lang="en-US" dirty="0"/>
            <a:t>Stage 4: Scenario-based desktop focus group</a:t>
          </a:r>
          <a:endParaRPr lang="en-ZA" dirty="0"/>
        </a:p>
      </dgm:t>
    </dgm:pt>
    <dgm:pt modelId="{6D4DE48B-0C83-4E93-96E5-EC4C68CC6CE2}" type="parTrans" cxnId="{036C5E6D-29B1-4893-9BAD-C4602706DCF6}">
      <dgm:prSet/>
      <dgm:spPr/>
      <dgm:t>
        <a:bodyPr/>
        <a:lstStyle/>
        <a:p>
          <a:endParaRPr lang="en-ZA"/>
        </a:p>
      </dgm:t>
    </dgm:pt>
    <dgm:pt modelId="{6EB288CF-BEBB-40C4-A878-B14E6F124FF5}" type="sibTrans" cxnId="{036C5E6D-29B1-4893-9BAD-C4602706DCF6}">
      <dgm:prSet/>
      <dgm:spPr/>
      <dgm:t>
        <a:bodyPr/>
        <a:lstStyle/>
        <a:p>
          <a:endParaRPr lang="en-ZA"/>
        </a:p>
      </dgm:t>
    </dgm:pt>
    <dgm:pt modelId="{B774E06C-353F-4E49-A163-81BB5C1F5D4A}">
      <dgm:prSet phldrT="[Text]" phldr="0"/>
      <dgm:spPr/>
      <dgm:t>
        <a:bodyPr/>
        <a:lstStyle/>
        <a:p>
          <a:r>
            <a:rPr lang="en-US" dirty="0"/>
            <a:t>Stage 5: Integration in matrix and solutions</a:t>
          </a:r>
          <a:endParaRPr lang="en-ZA" dirty="0"/>
        </a:p>
      </dgm:t>
    </dgm:pt>
    <dgm:pt modelId="{39BEB71F-D23A-45F3-B50F-3B121A4270A6}" type="parTrans" cxnId="{F1811D8A-E344-485D-B77B-743A926B95EE}">
      <dgm:prSet/>
      <dgm:spPr/>
      <dgm:t>
        <a:bodyPr/>
        <a:lstStyle/>
        <a:p>
          <a:endParaRPr lang="en-ZA"/>
        </a:p>
      </dgm:t>
    </dgm:pt>
    <dgm:pt modelId="{F5D8692B-06E6-40C1-85B1-CC42AAAD18FD}" type="sibTrans" cxnId="{F1811D8A-E344-485D-B77B-743A926B95EE}">
      <dgm:prSet/>
      <dgm:spPr/>
      <dgm:t>
        <a:bodyPr/>
        <a:lstStyle/>
        <a:p>
          <a:endParaRPr lang="en-ZA"/>
        </a:p>
      </dgm:t>
    </dgm:pt>
    <dgm:pt modelId="{50A41A05-0E03-445B-B6F0-E33FC47C79B2}">
      <dgm:prSet/>
      <dgm:spPr/>
      <dgm:t>
        <a:bodyPr/>
        <a:lstStyle/>
        <a:p>
          <a:r>
            <a:rPr lang="en-US" dirty="0"/>
            <a:t>Stage 6: </a:t>
          </a:r>
          <a:r>
            <a:rPr lang="en-US" dirty="0" err="1"/>
            <a:t>Prioritisation</a:t>
          </a:r>
          <a:r>
            <a:rPr lang="en-US" dirty="0"/>
            <a:t> and action plan</a:t>
          </a:r>
          <a:endParaRPr lang="en-ZA" dirty="0"/>
        </a:p>
      </dgm:t>
    </dgm:pt>
    <dgm:pt modelId="{CD7B03CB-9E02-49FA-9A78-E6EAE62B1D1E}" type="parTrans" cxnId="{D6E3741D-D442-4471-BBA8-4561B3F68896}">
      <dgm:prSet/>
      <dgm:spPr/>
      <dgm:t>
        <a:bodyPr/>
        <a:lstStyle/>
        <a:p>
          <a:endParaRPr lang="en-ZA"/>
        </a:p>
      </dgm:t>
    </dgm:pt>
    <dgm:pt modelId="{C55A2CDD-8393-4D17-A0A4-F52FACE5E21D}" type="sibTrans" cxnId="{D6E3741D-D442-4471-BBA8-4561B3F68896}">
      <dgm:prSet/>
      <dgm:spPr/>
      <dgm:t>
        <a:bodyPr/>
        <a:lstStyle/>
        <a:p>
          <a:endParaRPr lang="en-ZA"/>
        </a:p>
      </dgm:t>
    </dgm:pt>
    <dgm:pt modelId="{7BA1FD72-D06D-4F59-8D7B-0A9723BD68AD}" type="pres">
      <dgm:prSet presAssocID="{8F74ACA1-1248-4EFD-B0ED-E3498C87D7F7}" presName="Name0" presStyleCnt="0">
        <dgm:presLayoutVars>
          <dgm:dir/>
          <dgm:resizeHandles val="exact"/>
        </dgm:presLayoutVars>
      </dgm:prSet>
      <dgm:spPr/>
    </dgm:pt>
    <dgm:pt modelId="{24BD4AEF-3FEF-4339-B9C8-BEFBDED0DE85}" type="pres">
      <dgm:prSet presAssocID="{46BF8FD3-156D-47CE-888C-D1EC016157BA}" presName="node" presStyleLbl="node1" presStyleIdx="0" presStyleCnt="6">
        <dgm:presLayoutVars>
          <dgm:bulletEnabled val="1"/>
        </dgm:presLayoutVars>
      </dgm:prSet>
      <dgm:spPr/>
    </dgm:pt>
    <dgm:pt modelId="{93C057EA-011F-4FC0-8FC0-D2FEE2B3F760}" type="pres">
      <dgm:prSet presAssocID="{3FC85B62-081B-4A1E-A8CC-EB4B2D50B5E5}" presName="sibTrans" presStyleLbl="sibTrans1D1" presStyleIdx="0" presStyleCnt="5"/>
      <dgm:spPr/>
    </dgm:pt>
    <dgm:pt modelId="{242A6978-2794-4817-AD18-847681C87A49}" type="pres">
      <dgm:prSet presAssocID="{3FC85B62-081B-4A1E-A8CC-EB4B2D50B5E5}" presName="connectorText" presStyleLbl="sibTrans1D1" presStyleIdx="0" presStyleCnt="5"/>
      <dgm:spPr/>
    </dgm:pt>
    <dgm:pt modelId="{3D50CE08-1700-4D10-B8C2-CDAC971A77EC}" type="pres">
      <dgm:prSet presAssocID="{580DC902-8A52-401E-A9FA-2A20C7E40FA3}" presName="node" presStyleLbl="node1" presStyleIdx="1" presStyleCnt="6">
        <dgm:presLayoutVars>
          <dgm:bulletEnabled val="1"/>
        </dgm:presLayoutVars>
      </dgm:prSet>
      <dgm:spPr/>
    </dgm:pt>
    <dgm:pt modelId="{A154EA02-6AF2-4104-BF50-C9E2DDF9E05F}" type="pres">
      <dgm:prSet presAssocID="{A1857904-E213-4E6E-BB3F-7D57AADFD603}" presName="sibTrans" presStyleLbl="sibTrans1D1" presStyleIdx="1" presStyleCnt="5"/>
      <dgm:spPr/>
    </dgm:pt>
    <dgm:pt modelId="{D4115C20-48F7-4595-8DDA-49CF5BFC2CF9}" type="pres">
      <dgm:prSet presAssocID="{A1857904-E213-4E6E-BB3F-7D57AADFD603}" presName="connectorText" presStyleLbl="sibTrans1D1" presStyleIdx="1" presStyleCnt="5"/>
      <dgm:spPr/>
    </dgm:pt>
    <dgm:pt modelId="{A1C0A990-F28F-4E9E-823D-308CEB29A2B1}" type="pres">
      <dgm:prSet presAssocID="{02F9933C-6E3A-483A-A022-B79E70A8FDFE}" presName="node" presStyleLbl="node1" presStyleIdx="2" presStyleCnt="6">
        <dgm:presLayoutVars>
          <dgm:bulletEnabled val="1"/>
        </dgm:presLayoutVars>
      </dgm:prSet>
      <dgm:spPr/>
    </dgm:pt>
    <dgm:pt modelId="{483A8B9F-527D-4A0F-A053-632F53AFB242}" type="pres">
      <dgm:prSet presAssocID="{9BA74FE9-E2B5-4AFD-A1B8-97033A3D5FAC}" presName="sibTrans" presStyleLbl="sibTrans1D1" presStyleIdx="2" presStyleCnt="5"/>
      <dgm:spPr/>
    </dgm:pt>
    <dgm:pt modelId="{EFAB0E69-E634-4C55-87C0-F24C7AF439B9}" type="pres">
      <dgm:prSet presAssocID="{9BA74FE9-E2B5-4AFD-A1B8-97033A3D5FAC}" presName="connectorText" presStyleLbl="sibTrans1D1" presStyleIdx="2" presStyleCnt="5"/>
      <dgm:spPr/>
    </dgm:pt>
    <dgm:pt modelId="{2E86C6E5-5F9A-4D73-B67D-65AFECC723C0}" type="pres">
      <dgm:prSet presAssocID="{E911A6A2-8D8B-4275-88D2-5433D72926B8}" presName="node" presStyleLbl="node1" presStyleIdx="3" presStyleCnt="6">
        <dgm:presLayoutVars>
          <dgm:bulletEnabled val="1"/>
        </dgm:presLayoutVars>
      </dgm:prSet>
      <dgm:spPr/>
    </dgm:pt>
    <dgm:pt modelId="{F6BCBF1F-0EA1-49E2-86FD-C9D13CEA01DC}" type="pres">
      <dgm:prSet presAssocID="{6EB288CF-BEBB-40C4-A878-B14E6F124FF5}" presName="sibTrans" presStyleLbl="sibTrans1D1" presStyleIdx="3" presStyleCnt="5"/>
      <dgm:spPr/>
    </dgm:pt>
    <dgm:pt modelId="{CE8DEC26-E271-4EBC-9CB7-87B919333990}" type="pres">
      <dgm:prSet presAssocID="{6EB288CF-BEBB-40C4-A878-B14E6F124FF5}" presName="connectorText" presStyleLbl="sibTrans1D1" presStyleIdx="3" presStyleCnt="5"/>
      <dgm:spPr/>
    </dgm:pt>
    <dgm:pt modelId="{172798F8-65F9-415C-A39C-3C9FB91FF1E7}" type="pres">
      <dgm:prSet presAssocID="{B774E06C-353F-4E49-A163-81BB5C1F5D4A}" presName="node" presStyleLbl="node1" presStyleIdx="4" presStyleCnt="6">
        <dgm:presLayoutVars>
          <dgm:bulletEnabled val="1"/>
        </dgm:presLayoutVars>
      </dgm:prSet>
      <dgm:spPr/>
    </dgm:pt>
    <dgm:pt modelId="{399C1D15-47CF-4907-B35A-18618DC5F1BD}" type="pres">
      <dgm:prSet presAssocID="{F5D8692B-06E6-40C1-85B1-CC42AAAD18FD}" presName="sibTrans" presStyleLbl="sibTrans1D1" presStyleIdx="4" presStyleCnt="5"/>
      <dgm:spPr/>
    </dgm:pt>
    <dgm:pt modelId="{3D661277-DE07-42DD-BDCA-0625CCCD6960}" type="pres">
      <dgm:prSet presAssocID="{F5D8692B-06E6-40C1-85B1-CC42AAAD18FD}" presName="connectorText" presStyleLbl="sibTrans1D1" presStyleIdx="4" presStyleCnt="5"/>
      <dgm:spPr/>
    </dgm:pt>
    <dgm:pt modelId="{3BF3319C-618F-47CC-85EE-59109E4FDC67}" type="pres">
      <dgm:prSet presAssocID="{50A41A05-0E03-445B-B6F0-E33FC47C79B2}" presName="node" presStyleLbl="node1" presStyleIdx="5" presStyleCnt="6">
        <dgm:presLayoutVars>
          <dgm:bulletEnabled val="1"/>
        </dgm:presLayoutVars>
      </dgm:prSet>
      <dgm:spPr/>
    </dgm:pt>
  </dgm:ptLst>
  <dgm:cxnLst>
    <dgm:cxn modelId="{B672E301-FDC3-4525-98E4-0E4F60368D71}" srcId="{8F74ACA1-1248-4EFD-B0ED-E3498C87D7F7}" destId="{580DC902-8A52-401E-A9FA-2A20C7E40FA3}" srcOrd="1" destOrd="0" parTransId="{622C1F0C-54E3-418F-8B4D-C1051EFC3568}" sibTransId="{A1857904-E213-4E6E-BB3F-7D57AADFD603}"/>
    <dgm:cxn modelId="{7BB7520A-020C-4CD1-9BA3-BFCC0BE0FE0B}" type="presOf" srcId="{F5D8692B-06E6-40C1-85B1-CC42AAAD18FD}" destId="{3D661277-DE07-42DD-BDCA-0625CCCD6960}" srcOrd="1" destOrd="0" presId="urn:microsoft.com/office/officeart/2016/7/layout/RepeatingBendingProcessNew"/>
    <dgm:cxn modelId="{54721613-D3B7-49AD-A036-CB2E8301380D}" type="presOf" srcId="{9BA74FE9-E2B5-4AFD-A1B8-97033A3D5FAC}" destId="{483A8B9F-527D-4A0F-A053-632F53AFB242}" srcOrd="0" destOrd="0" presId="urn:microsoft.com/office/officeart/2016/7/layout/RepeatingBendingProcessNew"/>
    <dgm:cxn modelId="{D6E3741D-D442-4471-BBA8-4561B3F68896}" srcId="{8F74ACA1-1248-4EFD-B0ED-E3498C87D7F7}" destId="{50A41A05-0E03-445B-B6F0-E33FC47C79B2}" srcOrd="5" destOrd="0" parTransId="{CD7B03CB-9E02-49FA-9A78-E6EAE62B1D1E}" sibTransId="{C55A2CDD-8393-4D17-A0A4-F52FACE5E21D}"/>
    <dgm:cxn modelId="{CE91D835-F794-4F67-BADB-5CFF46166708}" type="presOf" srcId="{3FC85B62-081B-4A1E-A8CC-EB4B2D50B5E5}" destId="{242A6978-2794-4817-AD18-847681C87A49}" srcOrd="1" destOrd="0" presId="urn:microsoft.com/office/officeart/2016/7/layout/RepeatingBendingProcessNew"/>
    <dgm:cxn modelId="{573DE65B-BDCB-4317-8865-2A8FB7C6DF6A}" type="presOf" srcId="{F5D8692B-06E6-40C1-85B1-CC42AAAD18FD}" destId="{399C1D15-47CF-4907-B35A-18618DC5F1BD}" srcOrd="0" destOrd="0" presId="urn:microsoft.com/office/officeart/2016/7/layout/RepeatingBendingProcessNew"/>
    <dgm:cxn modelId="{CAA9F963-0DB3-4D45-9C30-4D966DA68429}" srcId="{8F74ACA1-1248-4EFD-B0ED-E3498C87D7F7}" destId="{46BF8FD3-156D-47CE-888C-D1EC016157BA}" srcOrd="0" destOrd="0" parTransId="{BAEB5697-FDDE-4048-A1C7-7A3D78F12B13}" sibTransId="{3FC85B62-081B-4A1E-A8CC-EB4B2D50B5E5}"/>
    <dgm:cxn modelId="{34A9B744-E1BE-4DDC-BCF4-803A503F4F44}" type="presOf" srcId="{E911A6A2-8D8B-4275-88D2-5433D72926B8}" destId="{2E86C6E5-5F9A-4D73-B67D-65AFECC723C0}" srcOrd="0" destOrd="0" presId="urn:microsoft.com/office/officeart/2016/7/layout/RepeatingBendingProcessNew"/>
    <dgm:cxn modelId="{DF0DF465-5BF6-41BD-937B-61D40335F586}" srcId="{8F74ACA1-1248-4EFD-B0ED-E3498C87D7F7}" destId="{02F9933C-6E3A-483A-A022-B79E70A8FDFE}" srcOrd="2" destOrd="0" parTransId="{F44DE1B1-E753-48D4-A6AC-EA047294B3E4}" sibTransId="{9BA74FE9-E2B5-4AFD-A1B8-97033A3D5FAC}"/>
    <dgm:cxn modelId="{44AD8869-AE1C-4C7E-94E8-94EF4A28C461}" type="presOf" srcId="{A1857904-E213-4E6E-BB3F-7D57AADFD603}" destId="{D4115C20-48F7-4595-8DDA-49CF5BFC2CF9}" srcOrd="1" destOrd="0" presId="urn:microsoft.com/office/officeart/2016/7/layout/RepeatingBendingProcessNew"/>
    <dgm:cxn modelId="{69B3D04C-426A-498C-9B5A-6E701B443A0A}" type="presOf" srcId="{46BF8FD3-156D-47CE-888C-D1EC016157BA}" destId="{24BD4AEF-3FEF-4339-B9C8-BEFBDED0DE85}" srcOrd="0" destOrd="0" presId="urn:microsoft.com/office/officeart/2016/7/layout/RepeatingBendingProcessNew"/>
    <dgm:cxn modelId="{036C5E6D-29B1-4893-9BAD-C4602706DCF6}" srcId="{8F74ACA1-1248-4EFD-B0ED-E3498C87D7F7}" destId="{E911A6A2-8D8B-4275-88D2-5433D72926B8}" srcOrd="3" destOrd="0" parTransId="{6D4DE48B-0C83-4E93-96E5-EC4C68CC6CE2}" sibTransId="{6EB288CF-BEBB-40C4-A878-B14E6F124FF5}"/>
    <dgm:cxn modelId="{F1811D8A-E344-485D-B77B-743A926B95EE}" srcId="{8F74ACA1-1248-4EFD-B0ED-E3498C87D7F7}" destId="{B774E06C-353F-4E49-A163-81BB5C1F5D4A}" srcOrd="4" destOrd="0" parTransId="{39BEB71F-D23A-45F3-B50F-3B121A4270A6}" sibTransId="{F5D8692B-06E6-40C1-85B1-CC42AAAD18FD}"/>
    <dgm:cxn modelId="{D44DD0AC-5198-42FC-B98A-4142D6C78800}" type="presOf" srcId="{6EB288CF-BEBB-40C4-A878-B14E6F124FF5}" destId="{CE8DEC26-E271-4EBC-9CB7-87B919333990}" srcOrd="1" destOrd="0" presId="urn:microsoft.com/office/officeart/2016/7/layout/RepeatingBendingProcessNew"/>
    <dgm:cxn modelId="{BD6196B3-FAD6-4C71-A3F1-9DADF452FE48}" type="presOf" srcId="{50A41A05-0E03-445B-B6F0-E33FC47C79B2}" destId="{3BF3319C-618F-47CC-85EE-59109E4FDC67}" srcOrd="0" destOrd="0" presId="urn:microsoft.com/office/officeart/2016/7/layout/RepeatingBendingProcessNew"/>
    <dgm:cxn modelId="{750C45B7-4710-4DAF-A760-B34724FE0CC9}" type="presOf" srcId="{A1857904-E213-4E6E-BB3F-7D57AADFD603}" destId="{A154EA02-6AF2-4104-BF50-C9E2DDF9E05F}" srcOrd="0" destOrd="0" presId="urn:microsoft.com/office/officeart/2016/7/layout/RepeatingBendingProcessNew"/>
    <dgm:cxn modelId="{D25B2EC1-D000-44D9-A5DD-11DDAE74776F}" type="presOf" srcId="{3FC85B62-081B-4A1E-A8CC-EB4B2D50B5E5}" destId="{93C057EA-011F-4FC0-8FC0-D2FEE2B3F760}" srcOrd="0" destOrd="0" presId="urn:microsoft.com/office/officeart/2016/7/layout/RepeatingBendingProcessNew"/>
    <dgm:cxn modelId="{807AE4C9-E54B-4FBD-8FE1-8084747F1EE8}" type="presOf" srcId="{6EB288CF-BEBB-40C4-A878-B14E6F124FF5}" destId="{F6BCBF1F-0EA1-49E2-86FD-C9D13CEA01DC}" srcOrd="0" destOrd="0" presId="urn:microsoft.com/office/officeart/2016/7/layout/RepeatingBendingProcessNew"/>
    <dgm:cxn modelId="{2EF200D0-D359-4722-882F-762E348A00D7}" type="presOf" srcId="{9BA74FE9-E2B5-4AFD-A1B8-97033A3D5FAC}" destId="{EFAB0E69-E634-4C55-87C0-F24C7AF439B9}" srcOrd="1" destOrd="0" presId="urn:microsoft.com/office/officeart/2016/7/layout/RepeatingBendingProcessNew"/>
    <dgm:cxn modelId="{18DEF4E9-1812-40C5-AA2E-07E5B29C3B4F}" type="presOf" srcId="{B774E06C-353F-4E49-A163-81BB5C1F5D4A}" destId="{172798F8-65F9-415C-A39C-3C9FB91FF1E7}" srcOrd="0" destOrd="0" presId="urn:microsoft.com/office/officeart/2016/7/layout/RepeatingBendingProcessNew"/>
    <dgm:cxn modelId="{72E8C4F0-777A-4458-8E60-BF23C069963B}" type="presOf" srcId="{8F74ACA1-1248-4EFD-B0ED-E3498C87D7F7}" destId="{7BA1FD72-D06D-4F59-8D7B-0A9723BD68AD}" srcOrd="0" destOrd="0" presId="urn:microsoft.com/office/officeart/2016/7/layout/RepeatingBendingProcessNew"/>
    <dgm:cxn modelId="{43ACE6F0-91D4-44F4-A7F1-0B6AA1308B49}" type="presOf" srcId="{580DC902-8A52-401E-A9FA-2A20C7E40FA3}" destId="{3D50CE08-1700-4D10-B8C2-CDAC971A77EC}" srcOrd="0" destOrd="0" presId="urn:microsoft.com/office/officeart/2016/7/layout/RepeatingBendingProcessNew"/>
    <dgm:cxn modelId="{381009F1-F863-49BF-BC7C-FDC061EC97C1}" type="presOf" srcId="{02F9933C-6E3A-483A-A022-B79E70A8FDFE}" destId="{A1C0A990-F28F-4E9E-823D-308CEB29A2B1}" srcOrd="0" destOrd="0" presId="urn:microsoft.com/office/officeart/2016/7/layout/RepeatingBendingProcessNew"/>
    <dgm:cxn modelId="{AAC185C3-EBF1-4138-A551-0AF6D88EDB37}" type="presParOf" srcId="{7BA1FD72-D06D-4F59-8D7B-0A9723BD68AD}" destId="{24BD4AEF-3FEF-4339-B9C8-BEFBDED0DE85}" srcOrd="0" destOrd="0" presId="urn:microsoft.com/office/officeart/2016/7/layout/RepeatingBendingProcessNew"/>
    <dgm:cxn modelId="{8F8ABC66-1A74-4402-92DE-D97115E4CBBD}" type="presParOf" srcId="{7BA1FD72-D06D-4F59-8D7B-0A9723BD68AD}" destId="{93C057EA-011F-4FC0-8FC0-D2FEE2B3F760}" srcOrd="1" destOrd="0" presId="urn:microsoft.com/office/officeart/2016/7/layout/RepeatingBendingProcessNew"/>
    <dgm:cxn modelId="{24ACD492-297D-41CA-AD7B-0FDEE58227C1}" type="presParOf" srcId="{93C057EA-011F-4FC0-8FC0-D2FEE2B3F760}" destId="{242A6978-2794-4817-AD18-847681C87A49}" srcOrd="0" destOrd="0" presId="urn:microsoft.com/office/officeart/2016/7/layout/RepeatingBendingProcessNew"/>
    <dgm:cxn modelId="{0074D931-266F-4B75-A911-EC63158020B7}" type="presParOf" srcId="{7BA1FD72-D06D-4F59-8D7B-0A9723BD68AD}" destId="{3D50CE08-1700-4D10-B8C2-CDAC971A77EC}" srcOrd="2" destOrd="0" presId="urn:microsoft.com/office/officeart/2016/7/layout/RepeatingBendingProcessNew"/>
    <dgm:cxn modelId="{26CA5DD2-3287-4400-B372-B2FD28C7D71B}" type="presParOf" srcId="{7BA1FD72-D06D-4F59-8D7B-0A9723BD68AD}" destId="{A154EA02-6AF2-4104-BF50-C9E2DDF9E05F}" srcOrd="3" destOrd="0" presId="urn:microsoft.com/office/officeart/2016/7/layout/RepeatingBendingProcessNew"/>
    <dgm:cxn modelId="{0233E769-C998-4D8E-B49E-8D9366110952}" type="presParOf" srcId="{A154EA02-6AF2-4104-BF50-C9E2DDF9E05F}" destId="{D4115C20-48F7-4595-8DDA-49CF5BFC2CF9}" srcOrd="0" destOrd="0" presId="urn:microsoft.com/office/officeart/2016/7/layout/RepeatingBendingProcessNew"/>
    <dgm:cxn modelId="{093FD9C9-9DDF-4C44-9B04-523623A5CA01}" type="presParOf" srcId="{7BA1FD72-D06D-4F59-8D7B-0A9723BD68AD}" destId="{A1C0A990-F28F-4E9E-823D-308CEB29A2B1}" srcOrd="4" destOrd="0" presId="urn:microsoft.com/office/officeart/2016/7/layout/RepeatingBendingProcessNew"/>
    <dgm:cxn modelId="{A3C2D528-E847-4B51-85B5-C69C8CD446B3}" type="presParOf" srcId="{7BA1FD72-D06D-4F59-8D7B-0A9723BD68AD}" destId="{483A8B9F-527D-4A0F-A053-632F53AFB242}" srcOrd="5" destOrd="0" presId="urn:microsoft.com/office/officeart/2016/7/layout/RepeatingBendingProcessNew"/>
    <dgm:cxn modelId="{A6FB7BF5-B01D-4F7A-A618-DBB6B8B425B3}" type="presParOf" srcId="{483A8B9F-527D-4A0F-A053-632F53AFB242}" destId="{EFAB0E69-E634-4C55-87C0-F24C7AF439B9}" srcOrd="0" destOrd="0" presId="urn:microsoft.com/office/officeart/2016/7/layout/RepeatingBendingProcessNew"/>
    <dgm:cxn modelId="{29C22E45-0DE3-4611-9F98-5F62F2AFD5EB}" type="presParOf" srcId="{7BA1FD72-D06D-4F59-8D7B-0A9723BD68AD}" destId="{2E86C6E5-5F9A-4D73-B67D-65AFECC723C0}" srcOrd="6" destOrd="0" presId="urn:microsoft.com/office/officeart/2016/7/layout/RepeatingBendingProcessNew"/>
    <dgm:cxn modelId="{B11873C5-0994-46F5-A998-FCDDFB7D76E3}" type="presParOf" srcId="{7BA1FD72-D06D-4F59-8D7B-0A9723BD68AD}" destId="{F6BCBF1F-0EA1-49E2-86FD-C9D13CEA01DC}" srcOrd="7" destOrd="0" presId="urn:microsoft.com/office/officeart/2016/7/layout/RepeatingBendingProcessNew"/>
    <dgm:cxn modelId="{0BCA56F3-FF2F-4EFC-B4D2-B718670B9EB0}" type="presParOf" srcId="{F6BCBF1F-0EA1-49E2-86FD-C9D13CEA01DC}" destId="{CE8DEC26-E271-4EBC-9CB7-87B919333990}" srcOrd="0" destOrd="0" presId="urn:microsoft.com/office/officeart/2016/7/layout/RepeatingBendingProcessNew"/>
    <dgm:cxn modelId="{E4348FA4-1060-4D87-AF7B-B639476D1D94}" type="presParOf" srcId="{7BA1FD72-D06D-4F59-8D7B-0A9723BD68AD}" destId="{172798F8-65F9-415C-A39C-3C9FB91FF1E7}" srcOrd="8" destOrd="0" presId="urn:microsoft.com/office/officeart/2016/7/layout/RepeatingBendingProcessNew"/>
    <dgm:cxn modelId="{95F38009-06E1-4135-8CCF-4E8A23383BF6}" type="presParOf" srcId="{7BA1FD72-D06D-4F59-8D7B-0A9723BD68AD}" destId="{399C1D15-47CF-4907-B35A-18618DC5F1BD}" srcOrd="9" destOrd="0" presId="urn:microsoft.com/office/officeart/2016/7/layout/RepeatingBendingProcessNew"/>
    <dgm:cxn modelId="{EB7693EF-DF05-47ED-B86C-C52FD1FD2F55}" type="presParOf" srcId="{399C1D15-47CF-4907-B35A-18618DC5F1BD}" destId="{3D661277-DE07-42DD-BDCA-0625CCCD6960}" srcOrd="0" destOrd="0" presId="urn:microsoft.com/office/officeart/2016/7/layout/RepeatingBendingProcessNew"/>
    <dgm:cxn modelId="{4461FDC6-696A-46BD-BCDB-9008798FDFD4}" type="presParOf" srcId="{7BA1FD72-D06D-4F59-8D7B-0A9723BD68AD}" destId="{3BF3319C-618F-47CC-85EE-59109E4FDC67}"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CCF1A7D-DB8C-4009-87FE-7090F43F9B0E}" type="doc">
      <dgm:prSet loTypeId="urn:microsoft.com/office/officeart/2005/8/layout/rings+Icon" loCatId="relationship" qsTypeId="urn:microsoft.com/office/officeart/2005/8/quickstyle/simple1" qsCatId="simple" csTypeId="urn:microsoft.com/office/officeart/2005/8/colors/accent1_2" csCatId="accent1" phldr="1"/>
      <dgm:spPr/>
      <dgm:t>
        <a:bodyPr/>
        <a:lstStyle/>
        <a:p>
          <a:endParaRPr lang="en-ZA"/>
        </a:p>
      </dgm:t>
    </dgm:pt>
    <dgm:pt modelId="{CF38D80F-6508-4C78-8C11-C1BC69B85DFF}">
      <dgm:prSet phldrT="[Text]" phldr="0"/>
      <dgm:spPr>
        <a:solidFill>
          <a:srgbClr val="7030A0"/>
        </a:solidFill>
      </dgm:spPr>
      <dgm:t>
        <a:bodyPr/>
        <a:lstStyle/>
        <a:p>
          <a:r>
            <a:rPr lang="en-US" dirty="0">
              <a:solidFill>
                <a:schemeClr val="bg1"/>
              </a:solidFill>
            </a:rPr>
            <a:t>Energy</a:t>
          </a:r>
          <a:endParaRPr lang="en-ZA" dirty="0">
            <a:solidFill>
              <a:schemeClr val="bg1"/>
            </a:solidFill>
          </a:endParaRPr>
        </a:p>
      </dgm:t>
    </dgm:pt>
    <dgm:pt modelId="{77870004-D2BB-4828-85EB-5A1C4908693C}" type="parTrans" cxnId="{7DEBC45F-7628-450E-AB28-8B471C641EFD}">
      <dgm:prSet/>
      <dgm:spPr/>
      <dgm:t>
        <a:bodyPr/>
        <a:lstStyle/>
        <a:p>
          <a:endParaRPr lang="en-ZA"/>
        </a:p>
      </dgm:t>
    </dgm:pt>
    <dgm:pt modelId="{E45BFAC4-F102-437E-8736-12C7B132B29B}" type="sibTrans" cxnId="{7DEBC45F-7628-450E-AB28-8B471C641EFD}">
      <dgm:prSet/>
      <dgm:spPr/>
      <dgm:t>
        <a:bodyPr/>
        <a:lstStyle/>
        <a:p>
          <a:endParaRPr lang="en-ZA"/>
        </a:p>
      </dgm:t>
    </dgm:pt>
    <dgm:pt modelId="{CD0DA1FA-0202-46B8-8AAF-3A73F54B1F27}">
      <dgm:prSet phldrT="[Text]" phldr="0"/>
      <dgm:spPr>
        <a:solidFill>
          <a:srgbClr val="C00000">
            <a:alpha val="50000"/>
          </a:srgbClr>
        </a:solidFill>
      </dgm:spPr>
      <dgm:t>
        <a:bodyPr/>
        <a:lstStyle/>
        <a:p>
          <a:r>
            <a:rPr lang="en-US" dirty="0"/>
            <a:t>Health workforce</a:t>
          </a:r>
          <a:endParaRPr lang="en-ZA" dirty="0"/>
        </a:p>
      </dgm:t>
    </dgm:pt>
    <dgm:pt modelId="{C8721926-C366-45B2-A68C-966719C466EB}" type="parTrans" cxnId="{6E9723AE-E628-4A86-9A62-809C4C0ADAC9}">
      <dgm:prSet/>
      <dgm:spPr/>
      <dgm:t>
        <a:bodyPr/>
        <a:lstStyle/>
        <a:p>
          <a:endParaRPr lang="en-ZA"/>
        </a:p>
      </dgm:t>
    </dgm:pt>
    <dgm:pt modelId="{C297105A-C063-4C0C-AEEF-5998A2BE1E70}" type="sibTrans" cxnId="{6E9723AE-E628-4A86-9A62-809C4C0ADAC9}">
      <dgm:prSet/>
      <dgm:spPr/>
      <dgm:t>
        <a:bodyPr/>
        <a:lstStyle/>
        <a:p>
          <a:endParaRPr lang="en-ZA"/>
        </a:p>
      </dgm:t>
    </dgm:pt>
    <dgm:pt modelId="{4AE4476C-B527-4A3A-B264-8830D267335A}">
      <dgm:prSet phldrT="[Text]" phldr="0"/>
      <dgm:spPr>
        <a:solidFill>
          <a:srgbClr val="7030A0"/>
        </a:solidFill>
      </dgm:spPr>
      <dgm:t>
        <a:bodyPr/>
        <a:lstStyle/>
        <a:p>
          <a:r>
            <a:rPr lang="en-US" dirty="0">
              <a:solidFill>
                <a:schemeClr val="bg1"/>
              </a:solidFill>
            </a:rPr>
            <a:t>Water, waste and sanitation</a:t>
          </a:r>
          <a:endParaRPr lang="en-ZA" dirty="0">
            <a:solidFill>
              <a:schemeClr val="bg1"/>
            </a:solidFill>
          </a:endParaRPr>
        </a:p>
      </dgm:t>
    </dgm:pt>
    <dgm:pt modelId="{A3CF243B-6C3B-4E3D-97C3-1E4C79B7186F}" type="parTrans" cxnId="{D9C63804-34A4-44EC-8E00-3B86526CC09F}">
      <dgm:prSet/>
      <dgm:spPr/>
      <dgm:t>
        <a:bodyPr/>
        <a:lstStyle/>
        <a:p>
          <a:endParaRPr lang="en-ZA"/>
        </a:p>
      </dgm:t>
    </dgm:pt>
    <dgm:pt modelId="{BDCEBA6F-4DB7-44CD-B5E9-C7C2D90E2C06}" type="sibTrans" cxnId="{D9C63804-34A4-44EC-8E00-3B86526CC09F}">
      <dgm:prSet/>
      <dgm:spPr/>
      <dgm:t>
        <a:bodyPr/>
        <a:lstStyle/>
        <a:p>
          <a:endParaRPr lang="en-ZA"/>
        </a:p>
      </dgm:t>
    </dgm:pt>
    <dgm:pt modelId="{E46EB2E7-1A48-46B8-8DDC-6505F16097B8}">
      <dgm:prSet phldrT="[Text]" phldr="0"/>
      <dgm:spPr>
        <a:solidFill>
          <a:srgbClr val="C00000">
            <a:alpha val="50000"/>
          </a:srgbClr>
        </a:solidFill>
      </dgm:spPr>
      <dgm:t>
        <a:bodyPr/>
        <a:lstStyle/>
        <a:p>
          <a:r>
            <a:rPr lang="en-US" dirty="0"/>
            <a:t>Emergency preparedness</a:t>
          </a:r>
          <a:endParaRPr lang="en-ZA" dirty="0"/>
        </a:p>
      </dgm:t>
    </dgm:pt>
    <dgm:pt modelId="{74912EEE-EEE9-4347-83BD-3A73FDD8F6AD}" type="parTrans" cxnId="{9385655C-7C2A-4177-A06E-C1E85953A043}">
      <dgm:prSet/>
      <dgm:spPr/>
      <dgm:t>
        <a:bodyPr/>
        <a:lstStyle/>
        <a:p>
          <a:endParaRPr lang="en-ZA"/>
        </a:p>
      </dgm:t>
    </dgm:pt>
    <dgm:pt modelId="{700EBDDE-CD1B-420B-94CC-83563E602514}" type="sibTrans" cxnId="{9385655C-7C2A-4177-A06E-C1E85953A043}">
      <dgm:prSet/>
      <dgm:spPr/>
      <dgm:t>
        <a:bodyPr/>
        <a:lstStyle/>
        <a:p>
          <a:endParaRPr lang="en-ZA"/>
        </a:p>
      </dgm:t>
    </dgm:pt>
    <dgm:pt modelId="{415ED98E-A6B1-4F04-867B-500E218644C5}">
      <dgm:prSet phldrT="[Text]" phldr="0"/>
      <dgm:spPr>
        <a:solidFill>
          <a:srgbClr val="C00000">
            <a:alpha val="50000"/>
          </a:srgbClr>
        </a:solidFill>
      </dgm:spPr>
      <dgm:t>
        <a:bodyPr/>
        <a:lstStyle/>
        <a:p>
          <a:r>
            <a:rPr lang="en-US" dirty="0"/>
            <a:t>Service delivery</a:t>
          </a:r>
          <a:endParaRPr lang="en-ZA" dirty="0"/>
        </a:p>
      </dgm:t>
    </dgm:pt>
    <dgm:pt modelId="{B9B12F59-1622-41EE-ACBA-3915C5732992}" type="parTrans" cxnId="{BBFD02F6-65AA-4BDA-9061-68E32032CFA5}">
      <dgm:prSet/>
      <dgm:spPr/>
      <dgm:t>
        <a:bodyPr/>
        <a:lstStyle/>
        <a:p>
          <a:endParaRPr lang="en-ZA"/>
        </a:p>
      </dgm:t>
    </dgm:pt>
    <dgm:pt modelId="{93B020E7-743A-4308-9D03-E286C5ABF60A}" type="sibTrans" cxnId="{BBFD02F6-65AA-4BDA-9061-68E32032CFA5}">
      <dgm:prSet/>
      <dgm:spPr/>
      <dgm:t>
        <a:bodyPr/>
        <a:lstStyle/>
        <a:p>
          <a:endParaRPr lang="en-ZA"/>
        </a:p>
      </dgm:t>
    </dgm:pt>
    <dgm:pt modelId="{127F53AC-705C-486C-AB64-B7C0FF42B9B1}">
      <dgm:prSet phldrT="[Text]" phldr="0"/>
      <dgm:spPr>
        <a:solidFill>
          <a:srgbClr val="7030A0"/>
        </a:solidFill>
      </dgm:spPr>
      <dgm:t>
        <a:bodyPr/>
        <a:lstStyle/>
        <a:p>
          <a:r>
            <a:rPr lang="en-US" dirty="0">
              <a:solidFill>
                <a:schemeClr val="bg1"/>
              </a:solidFill>
            </a:rPr>
            <a:t>Infrastructure and equipment</a:t>
          </a:r>
          <a:endParaRPr lang="en-ZA" dirty="0">
            <a:solidFill>
              <a:schemeClr val="bg1"/>
            </a:solidFill>
          </a:endParaRPr>
        </a:p>
      </dgm:t>
    </dgm:pt>
    <dgm:pt modelId="{6D418946-AD06-4C52-B443-CC37C2A8F431}" type="parTrans" cxnId="{2C108AA4-264B-4484-BE06-10385D098ED8}">
      <dgm:prSet/>
      <dgm:spPr/>
      <dgm:t>
        <a:bodyPr/>
        <a:lstStyle/>
        <a:p>
          <a:endParaRPr lang="en-ZA"/>
        </a:p>
      </dgm:t>
    </dgm:pt>
    <dgm:pt modelId="{654B8578-0497-47E5-9D43-F11BB6CD03F7}" type="sibTrans" cxnId="{2C108AA4-264B-4484-BE06-10385D098ED8}">
      <dgm:prSet/>
      <dgm:spPr/>
      <dgm:t>
        <a:bodyPr/>
        <a:lstStyle/>
        <a:p>
          <a:endParaRPr lang="en-ZA"/>
        </a:p>
      </dgm:t>
    </dgm:pt>
    <dgm:pt modelId="{7EBE78DB-0264-46CA-9AD0-900A6D16AB43}" type="pres">
      <dgm:prSet presAssocID="{5CCF1A7D-DB8C-4009-87FE-7090F43F9B0E}" presName="Name0" presStyleCnt="0">
        <dgm:presLayoutVars>
          <dgm:chMax val="7"/>
          <dgm:dir/>
          <dgm:resizeHandles val="exact"/>
        </dgm:presLayoutVars>
      </dgm:prSet>
      <dgm:spPr/>
    </dgm:pt>
    <dgm:pt modelId="{4DA496B0-39BA-4355-BE36-5BA67DFC2681}" type="pres">
      <dgm:prSet presAssocID="{5CCF1A7D-DB8C-4009-87FE-7090F43F9B0E}" presName="ellipse1" presStyleLbl="vennNode1" presStyleIdx="0" presStyleCnt="6">
        <dgm:presLayoutVars>
          <dgm:bulletEnabled val="1"/>
        </dgm:presLayoutVars>
      </dgm:prSet>
      <dgm:spPr/>
    </dgm:pt>
    <dgm:pt modelId="{FD956234-528F-4AA3-A33A-F56F34A4E216}" type="pres">
      <dgm:prSet presAssocID="{5CCF1A7D-DB8C-4009-87FE-7090F43F9B0E}" presName="ellipse2" presStyleLbl="vennNode1" presStyleIdx="1" presStyleCnt="6">
        <dgm:presLayoutVars>
          <dgm:bulletEnabled val="1"/>
        </dgm:presLayoutVars>
      </dgm:prSet>
      <dgm:spPr/>
    </dgm:pt>
    <dgm:pt modelId="{D3A7AEFC-179D-48D5-8934-1374B39DF458}" type="pres">
      <dgm:prSet presAssocID="{5CCF1A7D-DB8C-4009-87FE-7090F43F9B0E}" presName="ellipse3" presStyleLbl="vennNode1" presStyleIdx="2" presStyleCnt="6">
        <dgm:presLayoutVars>
          <dgm:bulletEnabled val="1"/>
        </dgm:presLayoutVars>
      </dgm:prSet>
      <dgm:spPr/>
    </dgm:pt>
    <dgm:pt modelId="{88AFD90D-50BB-4DC9-9960-4BD818632093}" type="pres">
      <dgm:prSet presAssocID="{5CCF1A7D-DB8C-4009-87FE-7090F43F9B0E}" presName="ellipse4" presStyleLbl="vennNode1" presStyleIdx="3" presStyleCnt="6">
        <dgm:presLayoutVars>
          <dgm:bulletEnabled val="1"/>
        </dgm:presLayoutVars>
      </dgm:prSet>
      <dgm:spPr/>
    </dgm:pt>
    <dgm:pt modelId="{A2C7839A-423D-4E0F-9FD2-2B99265D4D4B}" type="pres">
      <dgm:prSet presAssocID="{5CCF1A7D-DB8C-4009-87FE-7090F43F9B0E}" presName="ellipse5" presStyleLbl="vennNode1" presStyleIdx="4" presStyleCnt="6">
        <dgm:presLayoutVars>
          <dgm:bulletEnabled val="1"/>
        </dgm:presLayoutVars>
      </dgm:prSet>
      <dgm:spPr/>
    </dgm:pt>
    <dgm:pt modelId="{4601818B-18B0-4F0C-A346-C9B5C888103C}" type="pres">
      <dgm:prSet presAssocID="{5CCF1A7D-DB8C-4009-87FE-7090F43F9B0E}" presName="ellipse6" presStyleLbl="vennNode1" presStyleIdx="5" presStyleCnt="6">
        <dgm:presLayoutVars>
          <dgm:bulletEnabled val="1"/>
        </dgm:presLayoutVars>
      </dgm:prSet>
      <dgm:spPr/>
    </dgm:pt>
  </dgm:ptLst>
  <dgm:cxnLst>
    <dgm:cxn modelId="{D9C63804-34A4-44EC-8E00-3B86526CC09F}" srcId="{5CCF1A7D-DB8C-4009-87FE-7090F43F9B0E}" destId="{4AE4476C-B527-4A3A-B264-8830D267335A}" srcOrd="2" destOrd="0" parTransId="{A3CF243B-6C3B-4E3D-97C3-1E4C79B7186F}" sibTransId="{BDCEBA6F-4DB7-44CD-B5E9-C7C2D90E2C06}"/>
    <dgm:cxn modelId="{F522F20B-1575-4520-B362-329CE27C050F}" type="presOf" srcId="{415ED98E-A6B1-4F04-867B-500E218644C5}" destId="{4601818B-18B0-4F0C-A346-C9B5C888103C}" srcOrd="0" destOrd="0" presId="urn:microsoft.com/office/officeart/2005/8/layout/rings+Icon"/>
    <dgm:cxn modelId="{83AB4540-57A3-4AE0-8D82-AD75C5509284}" type="presOf" srcId="{CD0DA1FA-0202-46B8-8AAF-3A73F54B1F27}" destId="{FD956234-528F-4AA3-A33A-F56F34A4E216}" srcOrd="0" destOrd="0" presId="urn:microsoft.com/office/officeart/2005/8/layout/rings+Icon"/>
    <dgm:cxn modelId="{9385655C-7C2A-4177-A06E-C1E85953A043}" srcId="{5CCF1A7D-DB8C-4009-87FE-7090F43F9B0E}" destId="{E46EB2E7-1A48-46B8-8DDC-6505F16097B8}" srcOrd="3" destOrd="0" parTransId="{74912EEE-EEE9-4347-83BD-3A73FDD8F6AD}" sibTransId="{700EBDDE-CD1B-420B-94CC-83563E602514}"/>
    <dgm:cxn modelId="{7DEBC45F-7628-450E-AB28-8B471C641EFD}" srcId="{5CCF1A7D-DB8C-4009-87FE-7090F43F9B0E}" destId="{CF38D80F-6508-4C78-8C11-C1BC69B85DFF}" srcOrd="0" destOrd="0" parTransId="{77870004-D2BB-4828-85EB-5A1C4908693C}" sibTransId="{E45BFAC4-F102-437E-8736-12C7B132B29B}"/>
    <dgm:cxn modelId="{B0D6164F-A290-46B9-BF07-468D9A57ACCE}" type="presOf" srcId="{4AE4476C-B527-4A3A-B264-8830D267335A}" destId="{D3A7AEFC-179D-48D5-8934-1374B39DF458}" srcOrd="0" destOrd="0" presId="urn:microsoft.com/office/officeart/2005/8/layout/rings+Icon"/>
    <dgm:cxn modelId="{36151D70-709A-4F10-BF85-13DD02E1763F}" type="presOf" srcId="{127F53AC-705C-486C-AB64-B7C0FF42B9B1}" destId="{A2C7839A-423D-4E0F-9FD2-2B99265D4D4B}" srcOrd="0" destOrd="0" presId="urn:microsoft.com/office/officeart/2005/8/layout/rings+Icon"/>
    <dgm:cxn modelId="{CF447077-53F0-4D7F-AFE1-AF934129EBB7}" type="presOf" srcId="{E46EB2E7-1A48-46B8-8DDC-6505F16097B8}" destId="{88AFD90D-50BB-4DC9-9960-4BD818632093}" srcOrd="0" destOrd="0" presId="urn:microsoft.com/office/officeart/2005/8/layout/rings+Icon"/>
    <dgm:cxn modelId="{2C108AA4-264B-4484-BE06-10385D098ED8}" srcId="{5CCF1A7D-DB8C-4009-87FE-7090F43F9B0E}" destId="{127F53AC-705C-486C-AB64-B7C0FF42B9B1}" srcOrd="4" destOrd="0" parTransId="{6D418946-AD06-4C52-B443-CC37C2A8F431}" sibTransId="{654B8578-0497-47E5-9D43-F11BB6CD03F7}"/>
    <dgm:cxn modelId="{B4391BA9-32C6-4DA6-89B9-AF375419EEB4}" type="presOf" srcId="{CF38D80F-6508-4C78-8C11-C1BC69B85DFF}" destId="{4DA496B0-39BA-4355-BE36-5BA67DFC2681}" srcOrd="0" destOrd="0" presId="urn:microsoft.com/office/officeart/2005/8/layout/rings+Icon"/>
    <dgm:cxn modelId="{6E9723AE-E628-4A86-9A62-809C4C0ADAC9}" srcId="{5CCF1A7D-DB8C-4009-87FE-7090F43F9B0E}" destId="{CD0DA1FA-0202-46B8-8AAF-3A73F54B1F27}" srcOrd="1" destOrd="0" parTransId="{C8721926-C366-45B2-A68C-966719C466EB}" sibTransId="{C297105A-C063-4C0C-AEEF-5998A2BE1E70}"/>
    <dgm:cxn modelId="{B0A764B4-D466-470C-B0CF-23DB2982ADE7}" type="presOf" srcId="{5CCF1A7D-DB8C-4009-87FE-7090F43F9B0E}" destId="{7EBE78DB-0264-46CA-9AD0-900A6D16AB43}" srcOrd="0" destOrd="0" presId="urn:microsoft.com/office/officeart/2005/8/layout/rings+Icon"/>
    <dgm:cxn modelId="{BBFD02F6-65AA-4BDA-9061-68E32032CFA5}" srcId="{5CCF1A7D-DB8C-4009-87FE-7090F43F9B0E}" destId="{415ED98E-A6B1-4F04-867B-500E218644C5}" srcOrd="5" destOrd="0" parTransId="{B9B12F59-1622-41EE-ACBA-3915C5732992}" sibTransId="{93B020E7-743A-4308-9D03-E286C5ABF60A}"/>
    <dgm:cxn modelId="{55B1CEE4-275D-4945-B2DB-C085EE842F84}" type="presParOf" srcId="{7EBE78DB-0264-46CA-9AD0-900A6D16AB43}" destId="{4DA496B0-39BA-4355-BE36-5BA67DFC2681}" srcOrd="0" destOrd="0" presId="urn:microsoft.com/office/officeart/2005/8/layout/rings+Icon"/>
    <dgm:cxn modelId="{1C419115-AB7B-4E3F-82CD-31E6510975F8}" type="presParOf" srcId="{7EBE78DB-0264-46CA-9AD0-900A6D16AB43}" destId="{FD956234-528F-4AA3-A33A-F56F34A4E216}" srcOrd="1" destOrd="0" presId="urn:microsoft.com/office/officeart/2005/8/layout/rings+Icon"/>
    <dgm:cxn modelId="{B46F8AE8-9CE2-4508-9905-0D2786A7FA68}" type="presParOf" srcId="{7EBE78DB-0264-46CA-9AD0-900A6D16AB43}" destId="{D3A7AEFC-179D-48D5-8934-1374B39DF458}" srcOrd="2" destOrd="0" presId="urn:microsoft.com/office/officeart/2005/8/layout/rings+Icon"/>
    <dgm:cxn modelId="{3E0F9410-A2A4-4BAA-AC2A-0E0D47D137AB}" type="presParOf" srcId="{7EBE78DB-0264-46CA-9AD0-900A6D16AB43}" destId="{88AFD90D-50BB-4DC9-9960-4BD818632093}" srcOrd="3" destOrd="0" presId="urn:microsoft.com/office/officeart/2005/8/layout/rings+Icon"/>
    <dgm:cxn modelId="{DA6133E1-EA23-45EC-B1B9-956136076DA3}" type="presParOf" srcId="{7EBE78DB-0264-46CA-9AD0-900A6D16AB43}" destId="{A2C7839A-423D-4E0F-9FD2-2B99265D4D4B}" srcOrd="4" destOrd="0" presId="urn:microsoft.com/office/officeart/2005/8/layout/rings+Icon"/>
    <dgm:cxn modelId="{D46CFC67-5FA7-4875-A460-FDC4FDAAE69C}" type="presParOf" srcId="{7EBE78DB-0264-46CA-9AD0-900A6D16AB43}" destId="{4601818B-18B0-4F0C-A346-C9B5C888103C}" srcOrd="5"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1AEB8-3E13-4257-8046-11E50AF81E05}">
      <dsp:nvSpPr>
        <dsp:cNvPr id="0" name=""/>
        <dsp:cNvSpPr/>
      </dsp:nvSpPr>
      <dsp:spPr>
        <a:xfrm rot="21300000">
          <a:off x="24942" y="2246800"/>
          <a:ext cx="8078114" cy="925066"/>
        </a:xfrm>
        <a:prstGeom prst="mathMinus">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549955-36D0-46A3-9C82-B2ABD80B595A}">
      <dsp:nvSpPr>
        <dsp:cNvPr id="0" name=""/>
        <dsp:cNvSpPr/>
      </dsp:nvSpPr>
      <dsp:spPr>
        <a:xfrm>
          <a:off x="975360" y="270933"/>
          <a:ext cx="2438400" cy="2167466"/>
        </a:xfrm>
        <a:prstGeom prst="downArrow">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3E803E-71E4-4F4C-B472-C0DF3A54FBD3}">
      <dsp:nvSpPr>
        <dsp:cNvPr id="0" name=""/>
        <dsp:cNvSpPr/>
      </dsp:nvSpPr>
      <dsp:spPr>
        <a:xfrm>
          <a:off x="4307840" y="0"/>
          <a:ext cx="2600960" cy="227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National adaptation plans and health systems</a:t>
          </a:r>
          <a:endParaRPr lang="en-ZA" sz="2700" kern="1200" dirty="0"/>
        </a:p>
      </dsp:txBody>
      <dsp:txXfrm>
        <a:off x="4307840" y="0"/>
        <a:ext cx="2600960" cy="2275840"/>
      </dsp:txXfrm>
    </dsp:sp>
    <dsp:sp modelId="{62F53DAA-7464-4A17-A217-6DB0923B1E19}">
      <dsp:nvSpPr>
        <dsp:cNvPr id="0" name=""/>
        <dsp:cNvSpPr/>
      </dsp:nvSpPr>
      <dsp:spPr>
        <a:xfrm>
          <a:off x="4714239" y="2980266"/>
          <a:ext cx="2438400" cy="2167466"/>
        </a:xfrm>
        <a:prstGeom prst="upArrow">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A3A935-B244-4701-8D08-7D83C751E930}">
      <dsp:nvSpPr>
        <dsp:cNvPr id="0" name=""/>
        <dsp:cNvSpPr/>
      </dsp:nvSpPr>
      <dsp:spPr>
        <a:xfrm>
          <a:off x="1219200" y="3142826"/>
          <a:ext cx="2600960" cy="227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Local assessment and plans for health facilities</a:t>
          </a:r>
          <a:endParaRPr lang="en-ZA" sz="2700" kern="1200" dirty="0"/>
        </a:p>
      </dsp:txBody>
      <dsp:txXfrm>
        <a:off x="1219200" y="3142826"/>
        <a:ext cx="2600960" cy="22758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2013F-F10D-4B5D-9187-9D626F568C7C}">
      <dsp:nvSpPr>
        <dsp:cNvPr id="0" name=""/>
        <dsp:cNvSpPr/>
      </dsp:nvSpPr>
      <dsp:spPr>
        <a:xfrm>
          <a:off x="195933" y="1030"/>
          <a:ext cx="1875799" cy="112547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Leadership</a:t>
          </a:r>
          <a:endParaRPr lang="en-ZA" sz="2300" kern="1200" dirty="0"/>
        </a:p>
      </dsp:txBody>
      <dsp:txXfrm>
        <a:off x="195933" y="1030"/>
        <a:ext cx="1875799" cy="1125479"/>
      </dsp:txXfrm>
    </dsp:sp>
    <dsp:sp modelId="{04357C8F-FD67-400F-97D5-2EBF74BC537E}">
      <dsp:nvSpPr>
        <dsp:cNvPr id="0" name=""/>
        <dsp:cNvSpPr/>
      </dsp:nvSpPr>
      <dsp:spPr>
        <a:xfrm>
          <a:off x="2259312" y="1030"/>
          <a:ext cx="1875799" cy="1125479"/>
        </a:xfrm>
        <a:prstGeom prst="rect">
          <a:avLst/>
        </a:prstGeom>
        <a:gradFill rotWithShape="0">
          <a:gsLst>
            <a:gs pos="0">
              <a:schemeClr val="accent5">
                <a:hueOff val="-1350239"/>
                <a:satOff val="-92"/>
                <a:lumOff val="218"/>
                <a:alphaOff val="0"/>
                <a:satMod val="103000"/>
                <a:lumMod val="102000"/>
                <a:tint val="94000"/>
              </a:schemeClr>
            </a:gs>
            <a:gs pos="50000">
              <a:schemeClr val="accent5">
                <a:hueOff val="-1350239"/>
                <a:satOff val="-92"/>
                <a:lumOff val="218"/>
                <a:alphaOff val="0"/>
                <a:satMod val="110000"/>
                <a:lumMod val="100000"/>
                <a:shade val="100000"/>
              </a:schemeClr>
            </a:gs>
            <a:gs pos="100000">
              <a:schemeClr val="accent5">
                <a:hueOff val="-1350239"/>
                <a:satOff val="-92"/>
                <a:lumOff val="21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Water</a:t>
          </a:r>
          <a:endParaRPr lang="en-ZA" sz="2300" kern="1200" dirty="0"/>
        </a:p>
      </dsp:txBody>
      <dsp:txXfrm>
        <a:off x="2259312" y="1030"/>
        <a:ext cx="1875799" cy="1125479"/>
      </dsp:txXfrm>
    </dsp:sp>
    <dsp:sp modelId="{17825FE0-16FD-42ED-9F4A-B9D2DC156D74}">
      <dsp:nvSpPr>
        <dsp:cNvPr id="0" name=""/>
        <dsp:cNvSpPr/>
      </dsp:nvSpPr>
      <dsp:spPr>
        <a:xfrm>
          <a:off x="195933" y="1314090"/>
          <a:ext cx="1875799" cy="1125479"/>
        </a:xfrm>
        <a:prstGeom prst="rect">
          <a:avLst/>
        </a:prstGeom>
        <a:gradFill rotWithShape="0">
          <a:gsLst>
            <a:gs pos="0">
              <a:schemeClr val="accent5">
                <a:hueOff val="-2700478"/>
                <a:satOff val="-184"/>
                <a:lumOff val="436"/>
                <a:alphaOff val="0"/>
                <a:satMod val="103000"/>
                <a:lumMod val="102000"/>
                <a:tint val="94000"/>
              </a:schemeClr>
            </a:gs>
            <a:gs pos="50000">
              <a:schemeClr val="accent5">
                <a:hueOff val="-2700478"/>
                <a:satOff val="-184"/>
                <a:lumOff val="436"/>
                <a:alphaOff val="0"/>
                <a:satMod val="110000"/>
                <a:lumMod val="100000"/>
                <a:shade val="100000"/>
              </a:schemeClr>
            </a:gs>
            <a:gs pos="100000">
              <a:schemeClr val="accent5">
                <a:hueOff val="-2700478"/>
                <a:satOff val="-184"/>
                <a:lumOff val="43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Waste</a:t>
          </a:r>
          <a:endParaRPr lang="en-ZA" sz="2300" kern="1200" dirty="0"/>
        </a:p>
      </dsp:txBody>
      <dsp:txXfrm>
        <a:off x="195933" y="1314090"/>
        <a:ext cx="1875799" cy="1125479"/>
      </dsp:txXfrm>
    </dsp:sp>
    <dsp:sp modelId="{43F7C24B-C067-408D-BD8A-7EC22A22659D}">
      <dsp:nvSpPr>
        <dsp:cNvPr id="0" name=""/>
        <dsp:cNvSpPr/>
      </dsp:nvSpPr>
      <dsp:spPr>
        <a:xfrm>
          <a:off x="2259312" y="1314090"/>
          <a:ext cx="1875799" cy="1125479"/>
        </a:xfrm>
        <a:prstGeom prst="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Energy</a:t>
          </a:r>
          <a:endParaRPr lang="en-ZA" sz="2300" kern="1200" dirty="0"/>
        </a:p>
      </dsp:txBody>
      <dsp:txXfrm>
        <a:off x="2259312" y="1314090"/>
        <a:ext cx="1875799" cy="1125479"/>
      </dsp:txXfrm>
    </dsp:sp>
    <dsp:sp modelId="{87FB352B-74EA-4EB8-A36A-DFDB15696286}">
      <dsp:nvSpPr>
        <dsp:cNvPr id="0" name=""/>
        <dsp:cNvSpPr/>
      </dsp:nvSpPr>
      <dsp:spPr>
        <a:xfrm>
          <a:off x="195933" y="2627149"/>
          <a:ext cx="1875799" cy="1125479"/>
        </a:xfrm>
        <a:prstGeom prst="rect">
          <a:avLst/>
        </a:prstGeom>
        <a:gradFill rotWithShape="0">
          <a:gsLst>
            <a:gs pos="0">
              <a:schemeClr val="accent5">
                <a:hueOff val="-5400955"/>
                <a:satOff val="-367"/>
                <a:lumOff val="872"/>
                <a:alphaOff val="0"/>
                <a:satMod val="103000"/>
                <a:lumMod val="102000"/>
                <a:tint val="94000"/>
              </a:schemeClr>
            </a:gs>
            <a:gs pos="50000">
              <a:schemeClr val="accent5">
                <a:hueOff val="-5400955"/>
                <a:satOff val="-367"/>
                <a:lumOff val="872"/>
                <a:alphaOff val="0"/>
                <a:satMod val="110000"/>
                <a:lumMod val="100000"/>
                <a:shade val="100000"/>
              </a:schemeClr>
            </a:gs>
            <a:gs pos="100000">
              <a:schemeClr val="accent5">
                <a:hueOff val="-5400955"/>
                <a:satOff val="-367"/>
                <a:lumOff val="87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Buildings</a:t>
          </a:r>
          <a:endParaRPr lang="en-ZA" sz="2300" kern="1200" dirty="0"/>
        </a:p>
      </dsp:txBody>
      <dsp:txXfrm>
        <a:off x="195933" y="2627149"/>
        <a:ext cx="1875799" cy="1125479"/>
      </dsp:txXfrm>
    </dsp:sp>
    <dsp:sp modelId="{1B854A1C-65B9-4DBD-89AC-A9FFAE867A6B}">
      <dsp:nvSpPr>
        <dsp:cNvPr id="0" name=""/>
        <dsp:cNvSpPr/>
      </dsp:nvSpPr>
      <dsp:spPr>
        <a:xfrm>
          <a:off x="2259312" y="2627149"/>
          <a:ext cx="1875799" cy="1125479"/>
        </a:xfrm>
        <a:prstGeom prst="rect">
          <a:avLst/>
        </a:prstGeom>
        <a:gradFill rotWithShape="0">
          <a:gsLst>
            <a:gs pos="0">
              <a:schemeClr val="accent5">
                <a:hueOff val="-6751195"/>
                <a:satOff val="-459"/>
                <a:lumOff val="1089"/>
                <a:alphaOff val="0"/>
                <a:satMod val="103000"/>
                <a:lumMod val="102000"/>
                <a:tint val="94000"/>
              </a:schemeClr>
            </a:gs>
            <a:gs pos="50000">
              <a:schemeClr val="accent5">
                <a:hueOff val="-6751195"/>
                <a:satOff val="-459"/>
                <a:lumOff val="1089"/>
                <a:alphaOff val="0"/>
                <a:satMod val="110000"/>
                <a:lumMod val="100000"/>
                <a:shade val="100000"/>
              </a:schemeClr>
            </a:gs>
            <a:gs pos="100000">
              <a:schemeClr val="accent5">
                <a:hueOff val="-6751195"/>
                <a:satOff val="-459"/>
                <a:lumOff val="108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Procurement</a:t>
          </a:r>
          <a:endParaRPr lang="en-ZA" sz="2300" kern="1200" dirty="0"/>
        </a:p>
      </dsp:txBody>
      <dsp:txXfrm>
        <a:off x="2259312" y="2627149"/>
        <a:ext cx="1875799" cy="1125479"/>
      </dsp:txXfrm>
    </dsp:sp>
    <dsp:sp modelId="{E1FAD076-8A32-4E0F-8C74-0E50920F4D2F}">
      <dsp:nvSpPr>
        <dsp:cNvPr id="0" name=""/>
        <dsp:cNvSpPr/>
      </dsp:nvSpPr>
      <dsp:spPr>
        <a:xfrm>
          <a:off x="195933" y="3940209"/>
          <a:ext cx="1875799" cy="1125479"/>
        </a:xfrm>
        <a:prstGeom prst="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Travel</a:t>
          </a:r>
          <a:endParaRPr lang="en-ZA" sz="2300" kern="1200" dirty="0"/>
        </a:p>
      </dsp:txBody>
      <dsp:txXfrm>
        <a:off x="195933" y="3940209"/>
        <a:ext cx="1875799" cy="1125479"/>
      </dsp:txXfrm>
    </dsp:sp>
    <dsp:sp modelId="{218F1C9F-A318-462A-9905-CD51A2C95BE3}">
      <dsp:nvSpPr>
        <dsp:cNvPr id="0" name=""/>
        <dsp:cNvSpPr/>
      </dsp:nvSpPr>
      <dsp:spPr>
        <a:xfrm>
          <a:off x="2259312" y="3940209"/>
          <a:ext cx="1875799" cy="1125479"/>
        </a:xfrm>
        <a:prstGeom prst="rect">
          <a:avLst/>
        </a:prstGeom>
        <a:gradFill rotWithShape="0">
          <a:gsLst>
            <a:gs pos="0">
              <a:schemeClr val="accent5">
                <a:hueOff val="-9451672"/>
                <a:satOff val="-642"/>
                <a:lumOff val="1525"/>
                <a:alphaOff val="0"/>
                <a:satMod val="103000"/>
                <a:lumMod val="102000"/>
                <a:tint val="94000"/>
              </a:schemeClr>
            </a:gs>
            <a:gs pos="50000">
              <a:schemeClr val="accent5">
                <a:hueOff val="-9451672"/>
                <a:satOff val="-642"/>
                <a:lumOff val="1525"/>
                <a:alphaOff val="0"/>
                <a:satMod val="110000"/>
                <a:lumMod val="100000"/>
                <a:shade val="100000"/>
              </a:schemeClr>
            </a:gs>
            <a:gs pos="100000">
              <a:schemeClr val="accent5">
                <a:hueOff val="-9451672"/>
                <a:satOff val="-642"/>
                <a:lumOff val="15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Food</a:t>
          </a:r>
          <a:endParaRPr lang="en-ZA" sz="2300" kern="1200" dirty="0"/>
        </a:p>
      </dsp:txBody>
      <dsp:txXfrm>
        <a:off x="2259312" y="3940209"/>
        <a:ext cx="1875799" cy="1125479"/>
      </dsp:txXfrm>
    </dsp:sp>
    <dsp:sp modelId="{A8F8F819-2EEC-4F22-B74B-0739CB096E6A}">
      <dsp:nvSpPr>
        <dsp:cNvPr id="0" name=""/>
        <dsp:cNvSpPr/>
      </dsp:nvSpPr>
      <dsp:spPr>
        <a:xfrm>
          <a:off x="195933" y="5253268"/>
          <a:ext cx="1875799" cy="1125479"/>
        </a:xfrm>
        <a:prstGeom prst="rect">
          <a:avLst/>
        </a:prstGeom>
        <a:gradFill rotWithShape="0">
          <a:gsLst>
            <a:gs pos="0">
              <a:schemeClr val="accent5">
                <a:hueOff val="-10801911"/>
                <a:satOff val="-734"/>
                <a:lumOff val="1743"/>
                <a:alphaOff val="0"/>
                <a:satMod val="103000"/>
                <a:lumMod val="102000"/>
                <a:tint val="94000"/>
              </a:schemeClr>
            </a:gs>
            <a:gs pos="50000">
              <a:schemeClr val="accent5">
                <a:hueOff val="-10801911"/>
                <a:satOff val="-734"/>
                <a:lumOff val="1743"/>
                <a:alphaOff val="0"/>
                <a:satMod val="110000"/>
                <a:lumMod val="100000"/>
                <a:shade val="100000"/>
              </a:schemeClr>
            </a:gs>
            <a:gs pos="100000">
              <a:schemeClr val="accent5">
                <a:hueOff val="-10801911"/>
                <a:satOff val="-734"/>
                <a:lumOff val="17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Medication</a:t>
          </a:r>
          <a:endParaRPr lang="en-ZA" sz="2300" kern="1200" dirty="0"/>
        </a:p>
      </dsp:txBody>
      <dsp:txXfrm>
        <a:off x="195933" y="5253268"/>
        <a:ext cx="1875799" cy="1125479"/>
      </dsp:txXfrm>
    </dsp:sp>
    <dsp:sp modelId="{11A29166-FF15-4EC7-A3EF-48D3D08A162D}">
      <dsp:nvSpPr>
        <dsp:cNvPr id="0" name=""/>
        <dsp:cNvSpPr/>
      </dsp:nvSpPr>
      <dsp:spPr>
        <a:xfrm>
          <a:off x="2259312" y="5253268"/>
          <a:ext cx="1875799" cy="1125479"/>
        </a:xfrm>
        <a:prstGeom prst="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Chemicals</a:t>
          </a:r>
          <a:endParaRPr lang="en-ZA" sz="2300" kern="1200" dirty="0"/>
        </a:p>
      </dsp:txBody>
      <dsp:txXfrm>
        <a:off x="2259312" y="5253268"/>
        <a:ext cx="1875799" cy="11254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057EA-011F-4FC0-8FC0-D2FEE2B3F760}">
      <dsp:nvSpPr>
        <dsp:cNvPr id="0" name=""/>
        <dsp:cNvSpPr/>
      </dsp:nvSpPr>
      <dsp:spPr>
        <a:xfrm>
          <a:off x="3578798" y="728330"/>
          <a:ext cx="562773" cy="91440"/>
        </a:xfrm>
        <a:custGeom>
          <a:avLst/>
          <a:gdLst/>
          <a:ahLst/>
          <a:cxnLst/>
          <a:rect l="0" t="0" r="0" b="0"/>
          <a:pathLst>
            <a:path>
              <a:moveTo>
                <a:pt x="0" y="45720"/>
              </a:moveTo>
              <a:lnTo>
                <a:pt x="562773"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3845350" y="771083"/>
        <a:ext cx="29668" cy="5933"/>
      </dsp:txXfrm>
    </dsp:sp>
    <dsp:sp modelId="{24BD4AEF-3FEF-4339-B9C8-BEFBDED0DE85}">
      <dsp:nvSpPr>
        <dsp:cNvPr id="0" name=""/>
        <dsp:cNvSpPr/>
      </dsp:nvSpPr>
      <dsp:spPr>
        <a:xfrm>
          <a:off x="1000712" y="84"/>
          <a:ext cx="2579885" cy="154793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417" tIns="132696" rIns="126417" bIns="132696" numCol="1" spcCol="1270" anchor="ctr" anchorCtr="0">
          <a:noAutofit/>
        </a:bodyPr>
        <a:lstStyle/>
        <a:p>
          <a:pPr marL="0" lvl="0" indent="0" algn="ctr" defTabSz="977900">
            <a:lnSpc>
              <a:spcPct val="90000"/>
            </a:lnSpc>
            <a:spcBef>
              <a:spcPct val="0"/>
            </a:spcBef>
            <a:spcAft>
              <a:spcPct val="35000"/>
            </a:spcAft>
            <a:buNone/>
          </a:pPr>
          <a:r>
            <a:rPr lang="en-US" sz="2200" kern="1200" dirty="0"/>
            <a:t>Stage 1: Desktop review</a:t>
          </a:r>
          <a:endParaRPr lang="en-ZA" sz="2200" kern="1200" dirty="0"/>
        </a:p>
      </dsp:txBody>
      <dsp:txXfrm>
        <a:off x="1000712" y="84"/>
        <a:ext cx="2579885" cy="1547931"/>
      </dsp:txXfrm>
    </dsp:sp>
    <dsp:sp modelId="{A154EA02-6AF2-4104-BF50-C9E2DDF9E05F}">
      <dsp:nvSpPr>
        <dsp:cNvPr id="0" name=""/>
        <dsp:cNvSpPr/>
      </dsp:nvSpPr>
      <dsp:spPr>
        <a:xfrm>
          <a:off x="6752057" y="728330"/>
          <a:ext cx="562773" cy="91440"/>
        </a:xfrm>
        <a:custGeom>
          <a:avLst/>
          <a:gdLst/>
          <a:ahLst/>
          <a:cxnLst/>
          <a:rect l="0" t="0" r="0" b="0"/>
          <a:pathLst>
            <a:path>
              <a:moveTo>
                <a:pt x="0" y="45720"/>
              </a:moveTo>
              <a:lnTo>
                <a:pt x="562773" y="45720"/>
              </a:lnTo>
            </a:path>
          </a:pathLst>
        </a:custGeom>
        <a:noFill/>
        <a:ln w="12700" cap="flat" cmpd="sng" algn="ctr">
          <a:solidFill>
            <a:schemeClr val="accent2">
              <a:hueOff val="1610903"/>
              <a:satOff val="-4623"/>
              <a:lumOff val="-740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7018609" y="771083"/>
        <a:ext cx="29668" cy="5933"/>
      </dsp:txXfrm>
    </dsp:sp>
    <dsp:sp modelId="{3D50CE08-1700-4D10-B8C2-CDAC971A77EC}">
      <dsp:nvSpPr>
        <dsp:cNvPr id="0" name=""/>
        <dsp:cNvSpPr/>
      </dsp:nvSpPr>
      <dsp:spPr>
        <a:xfrm>
          <a:off x="4173971" y="84"/>
          <a:ext cx="2579885" cy="1547931"/>
        </a:xfrm>
        <a:prstGeom prst="rect">
          <a:avLst/>
        </a:prstGeom>
        <a:solidFill>
          <a:schemeClr val="accent2">
            <a:hueOff val="1288723"/>
            <a:satOff val="-3699"/>
            <a:lumOff val="-592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417" tIns="132696" rIns="126417" bIns="132696" numCol="1" spcCol="1270" anchor="ctr" anchorCtr="0">
          <a:noAutofit/>
        </a:bodyPr>
        <a:lstStyle/>
        <a:p>
          <a:pPr marL="0" lvl="0" indent="0" algn="ctr" defTabSz="977900">
            <a:lnSpc>
              <a:spcPct val="90000"/>
            </a:lnSpc>
            <a:spcBef>
              <a:spcPct val="0"/>
            </a:spcBef>
            <a:spcAft>
              <a:spcPct val="35000"/>
            </a:spcAft>
            <a:buNone/>
          </a:pPr>
          <a:r>
            <a:rPr lang="en-US" sz="2200" kern="1200" dirty="0"/>
            <a:t>Stage 2: </a:t>
          </a:r>
          <a:r>
            <a:rPr lang="en-US" sz="2200" kern="1200" dirty="0" err="1"/>
            <a:t>Contextualisation</a:t>
          </a:r>
          <a:r>
            <a:rPr lang="en-US" sz="2200" kern="1200" dirty="0"/>
            <a:t> and planning</a:t>
          </a:r>
          <a:endParaRPr lang="en-ZA" sz="2200" kern="1200" dirty="0"/>
        </a:p>
      </dsp:txBody>
      <dsp:txXfrm>
        <a:off x="4173971" y="84"/>
        <a:ext cx="2579885" cy="1547931"/>
      </dsp:txXfrm>
    </dsp:sp>
    <dsp:sp modelId="{483A8B9F-527D-4A0F-A053-632F53AFB242}">
      <dsp:nvSpPr>
        <dsp:cNvPr id="0" name=""/>
        <dsp:cNvSpPr/>
      </dsp:nvSpPr>
      <dsp:spPr>
        <a:xfrm>
          <a:off x="2290655" y="1546215"/>
          <a:ext cx="6346518" cy="562773"/>
        </a:xfrm>
        <a:custGeom>
          <a:avLst/>
          <a:gdLst/>
          <a:ahLst/>
          <a:cxnLst/>
          <a:rect l="0" t="0" r="0" b="0"/>
          <a:pathLst>
            <a:path>
              <a:moveTo>
                <a:pt x="6346518" y="0"/>
              </a:moveTo>
              <a:lnTo>
                <a:pt x="6346518" y="298486"/>
              </a:lnTo>
              <a:lnTo>
                <a:pt x="0" y="298486"/>
              </a:lnTo>
              <a:lnTo>
                <a:pt x="0" y="562773"/>
              </a:lnTo>
            </a:path>
          </a:pathLst>
        </a:custGeom>
        <a:noFill/>
        <a:ln w="12700" cap="flat" cmpd="sng" algn="ctr">
          <a:solidFill>
            <a:schemeClr val="accent2">
              <a:hueOff val="3221807"/>
              <a:satOff val="-9246"/>
              <a:lumOff val="-1480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5304559" y="1824635"/>
        <a:ext cx="318709" cy="5933"/>
      </dsp:txXfrm>
    </dsp:sp>
    <dsp:sp modelId="{A1C0A990-F28F-4E9E-823D-308CEB29A2B1}">
      <dsp:nvSpPr>
        <dsp:cNvPr id="0" name=""/>
        <dsp:cNvSpPr/>
      </dsp:nvSpPr>
      <dsp:spPr>
        <a:xfrm>
          <a:off x="7347230" y="84"/>
          <a:ext cx="2579885" cy="1547931"/>
        </a:xfrm>
        <a:prstGeom prst="rect">
          <a:avLst/>
        </a:prstGeom>
        <a:solidFill>
          <a:schemeClr val="accent2">
            <a:hueOff val="2577445"/>
            <a:satOff val="-7397"/>
            <a:lumOff val="-1184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417" tIns="132696" rIns="126417" bIns="132696" numCol="1" spcCol="1270" anchor="ctr" anchorCtr="0">
          <a:noAutofit/>
        </a:bodyPr>
        <a:lstStyle/>
        <a:p>
          <a:pPr marL="0" lvl="0" indent="0" algn="ctr" defTabSz="977900">
            <a:lnSpc>
              <a:spcPct val="90000"/>
            </a:lnSpc>
            <a:spcBef>
              <a:spcPct val="0"/>
            </a:spcBef>
            <a:spcAft>
              <a:spcPct val="35000"/>
            </a:spcAft>
            <a:buNone/>
          </a:pPr>
          <a:r>
            <a:rPr lang="en-US" sz="2200" kern="1200" dirty="0"/>
            <a:t>Stage 3: Audit of facilities</a:t>
          </a:r>
          <a:endParaRPr lang="en-ZA" sz="2200" kern="1200" dirty="0"/>
        </a:p>
      </dsp:txBody>
      <dsp:txXfrm>
        <a:off x="7347230" y="84"/>
        <a:ext cx="2579885" cy="1547931"/>
      </dsp:txXfrm>
    </dsp:sp>
    <dsp:sp modelId="{F6BCBF1F-0EA1-49E2-86FD-C9D13CEA01DC}">
      <dsp:nvSpPr>
        <dsp:cNvPr id="0" name=""/>
        <dsp:cNvSpPr/>
      </dsp:nvSpPr>
      <dsp:spPr>
        <a:xfrm>
          <a:off x="3578798" y="2869634"/>
          <a:ext cx="562773" cy="91440"/>
        </a:xfrm>
        <a:custGeom>
          <a:avLst/>
          <a:gdLst/>
          <a:ahLst/>
          <a:cxnLst/>
          <a:rect l="0" t="0" r="0" b="0"/>
          <a:pathLst>
            <a:path>
              <a:moveTo>
                <a:pt x="0" y="45720"/>
              </a:moveTo>
              <a:lnTo>
                <a:pt x="562773" y="45720"/>
              </a:lnTo>
            </a:path>
          </a:pathLst>
        </a:custGeom>
        <a:noFill/>
        <a:ln w="12700" cap="flat" cmpd="sng" algn="ctr">
          <a:solidFill>
            <a:schemeClr val="accent2">
              <a:hueOff val="4832710"/>
              <a:satOff val="-13870"/>
              <a:lumOff val="-2220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3845350" y="2912388"/>
        <a:ext cx="29668" cy="5933"/>
      </dsp:txXfrm>
    </dsp:sp>
    <dsp:sp modelId="{2E86C6E5-5F9A-4D73-B67D-65AFECC723C0}">
      <dsp:nvSpPr>
        <dsp:cNvPr id="0" name=""/>
        <dsp:cNvSpPr/>
      </dsp:nvSpPr>
      <dsp:spPr>
        <a:xfrm>
          <a:off x="1000712" y="2141389"/>
          <a:ext cx="2579885" cy="1547931"/>
        </a:xfrm>
        <a:prstGeom prst="rect">
          <a:avLst/>
        </a:prstGeom>
        <a:solidFill>
          <a:schemeClr val="accent2">
            <a:hueOff val="3866169"/>
            <a:satOff val="-11096"/>
            <a:lumOff val="-17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417" tIns="132696" rIns="126417" bIns="132696" numCol="1" spcCol="1270" anchor="ctr" anchorCtr="0">
          <a:noAutofit/>
        </a:bodyPr>
        <a:lstStyle/>
        <a:p>
          <a:pPr marL="0" lvl="0" indent="0" algn="ctr" defTabSz="977900">
            <a:lnSpc>
              <a:spcPct val="90000"/>
            </a:lnSpc>
            <a:spcBef>
              <a:spcPct val="0"/>
            </a:spcBef>
            <a:spcAft>
              <a:spcPct val="35000"/>
            </a:spcAft>
            <a:buNone/>
          </a:pPr>
          <a:r>
            <a:rPr lang="en-US" sz="2200" kern="1200" dirty="0"/>
            <a:t>Stage 4: Scenario-based desktop focus group</a:t>
          </a:r>
          <a:endParaRPr lang="en-ZA" sz="2200" kern="1200" dirty="0"/>
        </a:p>
      </dsp:txBody>
      <dsp:txXfrm>
        <a:off x="1000712" y="2141389"/>
        <a:ext cx="2579885" cy="1547931"/>
      </dsp:txXfrm>
    </dsp:sp>
    <dsp:sp modelId="{399C1D15-47CF-4907-B35A-18618DC5F1BD}">
      <dsp:nvSpPr>
        <dsp:cNvPr id="0" name=""/>
        <dsp:cNvSpPr/>
      </dsp:nvSpPr>
      <dsp:spPr>
        <a:xfrm>
          <a:off x="6752057" y="2869634"/>
          <a:ext cx="562773" cy="91440"/>
        </a:xfrm>
        <a:custGeom>
          <a:avLst/>
          <a:gdLst/>
          <a:ahLst/>
          <a:cxnLst/>
          <a:rect l="0" t="0" r="0" b="0"/>
          <a:pathLst>
            <a:path>
              <a:moveTo>
                <a:pt x="0" y="45720"/>
              </a:moveTo>
              <a:lnTo>
                <a:pt x="562773" y="45720"/>
              </a:lnTo>
            </a:path>
          </a:pathLst>
        </a:custGeom>
        <a:noFill/>
        <a:ln w="12700" cap="flat" cmpd="sng" algn="ctr">
          <a:solidFill>
            <a:schemeClr val="accent2">
              <a:hueOff val="6443614"/>
              <a:satOff val="-18493"/>
              <a:lumOff val="-2960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7018609" y="2912388"/>
        <a:ext cx="29668" cy="5933"/>
      </dsp:txXfrm>
    </dsp:sp>
    <dsp:sp modelId="{172798F8-65F9-415C-A39C-3C9FB91FF1E7}">
      <dsp:nvSpPr>
        <dsp:cNvPr id="0" name=""/>
        <dsp:cNvSpPr/>
      </dsp:nvSpPr>
      <dsp:spPr>
        <a:xfrm>
          <a:off x="4173971" y="2141389"/>
          <a:ext cx="2579885" cy="1547931"/>
        </a:xfrm>
        <a:prstGeom prst="rect">
          <a:avLst/>
        </a:prstGeom>
        <a:solidFill>
          <a:schemeClr val="accent2">
            <a:hueOff val="5154891"/>
            <a:satOff val="-14794"/>
            <a:lumOff val="-2368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417" tIns="132696" rIns="126417" bIns="132696" numCol="1" spcCol="1270" anchor="ctr" anchorCtr="0">
          <a:noAutofit/>
        </a:bodyPr>
        <a:lstStyle/>
        <a:p>
          <a:pPr marL="0" lvl="0" indent="0" algn="ctr" defTabSz="977900">
            <a:lnSpc>
              <a:spcPct val="90000"/>
            </a:lnSpc>
            <a:spcBef>
              <a:spcPct val="0"/>
            </a:spcBef>
            <a:spcAft>
              <a:spcPct val="35000"/>
            </a:spcAft>
            <a:buNone/>
          </a:pPr>
          <a:r>
            <a:rPr lang="en-US" sz="2200" kern="1200" dirty="0"/>
            <a:t>Stage 5: Integration in matrix and solutions</a:t>
          </a:r>
          <a:endParaRPr lang="en-ZA" sz="2200" kern="1200" dirty="0"/>
        </a:p>
      </dsp:txBody>
      <dsp:txXfrm>
        <a:off x="4173971" y="2141389"/>
        <a:ext cx="2579885" cy="1547931"/>
      </dsp:txXfrm>
    </dsp:sp>
    <dsp:sp modelId="{3BF3319C-618F-47CC-85EE-59109E4FDC67}">
      <dsp:nvSpPr>
        <dsp:cNvPr id="0" name=""/>
        <dsp:cNvSpPr/>
      </dsp:nvSpPr>
      <dsp:spPr>
        <a:xfrm>
          <a:off x="7347230" y="2141389"/>
          <a:ext cx="2579885" cy="1547931"/>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417" tIns="132696" rIns="126417" bIns="132696" numCol="1" spcCol="1270" anchor="ctr" anchorCtr="0">
          <a:noAutofit/>
        </a:bodyPr>
        <a:lstStyle/>
        <a:p>
          <a:pPr marL="0" lvl="0" indent="0" algn="ctr" defTabSz="977900">
            <a:lnSpc>
              <a:spcPct val="90000"/>
            </a:lnSpc>
            <a:spcBef>
              <a:spcPct val="0"/>
            </a:spcBef>
            <a:spcAft>
              <a:spcPct val="35000"/>
            </a:spcAft>
            <a:buNone/>
          </a:pPr>
          <a:r>
            <a:rPr lang="en-US" sz="2200" kern="1200" dirty="0"/>
            <a:t>Stage 6: </a:t>
          </a:r>
          <a:r>
            <a:rPr lang="en-US" sz="2200" kern="1200" dirty="0" err="1"/>
            <a:t>Prioritisation</a:t>
          </a:r>
          <a:r>
            <a:rPr lang="en-US" sz="2200" kern="1200" dirty="0"/>
            <a:t> and action plan</a:t>
          </a:r>
          <a:endParaRPr lang="en-ZA" sz="2200" kern="1200" dirty="0"/>
        </a:p>
      </dsp:txBody>
      <dsp:txXfrm>
        <a:off x="7347230" y="2141389"/>
        <a:ext cx="2579885" cy="15479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496B0-39BA-4355-BE36-5BA67DFC2681}">
      <dsp:nvSpPr>
        <dsp:cNvPr id="0" name=""/>
        <dsp:cNvSpPr/>
      </dsp:nvSpPr>
      <dsp:spPr>
        <a:xfrm>
          <a:off x="0" y="1121809"/>
          <a:ext cx="3038615" cy="3038767"/>
        </a:xfrm>
        <a:prstGeom prst="ellipse">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rPr>
            <a:t>Energy</a:t>
          </a:r>
          <a:endParaRPr lang="en-ZA" sz="2500" kern="1200" dirty="0">
            <a:solidFill>
              <a:schemeClr val="bg1"/>
            </a:solidFill>
          </a:endParaRPr>
        </a:p>
      </dsp:txBody>
      <dsp:txXfrm>
        <a:off x="444995" y="1566826"/>
        <a:ext cx="2148625" cy="2148733"/>
      </dsp:txXfrm>
    </dsp:sp>
    <dsp:sp modelId="{FD956234-528F-4AA3-A33A-F56F34A4E216}">
      <dsp:nvSpPr>
        <dsp:cNvPr id="0" name=""/>
        <dsp:cNvSpPr/>
      </dsp:nvSpPr>
      <dsp:spPr>
        <a:xfrm>
          <a:off x="1578330" y="3080193"/>
          <a:ext cx="3038615" cy="3038767"/>
        </a:xfrm>
        <a:prstGeom prst="ellipse">
          <a:avLst/>
        </a:prstGeom>
        <a:solidFill>
          <a:srgbClr val="C00000">
            <a:alpha val="5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Health workforce</a:t>
          </a:r>
          <a:endParaRPr lang="en-ZA" sz="2500" kern="1200" dirty="0"/>
        </a:p>
      </dsp:txBody>
      <dsp:txXfrm>
        <a:off x="2023325" y="3525210"/>
        <a:ext cx="2148625" cy="2148733"/>
      </dsp:txXfrm>
    </dsp:sp>
    <dsp:sp modelId="{D3A7AEFC-179D-48D5-8934-1374B39DF458}">
      <dsp:nvSpPr>
        <dsp:cNvPr id="0" name=""/>
        <dsp:cNvSpPr/>
      </dsp:nvSpPr>
      <dsp:spPr>
        <a:xfrm>
          <a:off x="3156661" y="1121809"/>
          <a:ext cx="3038615" cy="3038767"/>
        </a:xfrm>
        <a:prstGeom prst="ellipse">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rPr>
            <a:t>Water, waste and sanitation</a:t>
          </a:r>
          <a:endParaRPr lang="en-ZA" sz="2500" kern="1200" dirty="0">
            <a:solidFill>
              <a:schemeClr val="bg1"/>
            </a:solidFill>
          </a:endParaRPr>
        </a:p>
      </dsp:txBody>
      <dsp:txXfrm>
        <a:off x="3601656" y="1566826"/>
        <a:ext cx="2148625" cy="2148733"/>
      </dsp:txXfrm>
    </dsp:sp>
    <dsp:sp modelId="{88AFD90D-50BB-4DC9-9960-4BD818632093}">
      <dsp:nvSpPr>
        <dsp:cNvPr id="0" name=""/>
        <dsp:cNvSpPr/>
      </dsp:nvSpPr>
      <dsp:spPr>
        <a:xfrm>
          <a:off x="4734992" y="3080193"/>
          <a:ext cx="3038615" cy="3038767"/>
        </a:xfrm>
        <a:prstGeom prst="ellipse">
          <a:avLst/>
        </a:prstGeom>
        <a:solidFill>
          <a:srgbClr val="C00000">
            <a:alpha val="5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Emergency preparedness</a:t>
          </a:r>
          <a:endParaRPr lang="en-ZA" sz="2500" kern="1200" dirty="0"/>
        </a:p>
      </dsp:txBody>
      <dsp:txXfrm>
        <a:off x="5179987" y="3525210"/>
        <a:ext cx="2148625" cy="2148733"/>
      </dsp:txXfrm>
    </dsp:sp>
    <dsp:sp modelId="{A2C7839A-423D-4E0F-9FD2-2B99265D4D4B}">
      <dsp:nvSpPr>
        <dsp:cNvPr id="0" name=""/>
        <dsp:cNvSpPr/>
      </dsp:nvSpPr>
      <dsp:spPr>
        <a:xfrm>
          <a:off x="6313323" y="1121809"/>
          <a:ext cx="3038615" cy="3038767"/>
        </a:xfrm>
        <a:prstGeom prst="ellipse">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rPr>
            <a:t>Infrastructure and equipment</a:t>
          </a:r>
          <a:endParaRPr lang="en-ZA" sz="2500" kern="1200" dirty="0">
            <a:solidFill>
              <a:schemeClr val="bg1"/>
            </a:solidFill>
          </a:endParaRPr>
        </a:p>
      </dsp:txBody>
      <dsp:txXfrm>
        <a:off x="6758318" y="1566826"/>
        <a:ext cx="2148625" cy="2148733"/>
      </dsp:txXfrm>
    </dsp:sp>
    <dsp:sp modelId="{4601818B-18B0-4F0C-A346-C9B5C888103C}">
      <dsp:nvSpPr>
        <dsp:cNvPr id="0" name=""/>
        <dsp:cNvSpPr/>
      </dsp:nvSpPr>
      <dsp:spPr>
        <a:xfrm>
          <a:off x="7891654" y="3080193"/>
          <a:ext cx="3038615" cy="3038767"/>
        </a:xfrm>
        <a:prstGeom prst="ellipse">
          <a:avLst/>
        </a:prstGeom>
        <a:solidFill>
          <a:srgbClr val="C00000">
            <a:alpha val="5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Service delivery</a:t>
          </a:r>
          <a:endParaRPr lang="en-ZA" sz="2500" kern="1200" dirty="0"/>
        </a:p>
      </dsp:txBody>
      <dsp:txXfrm>
        <a:off x="8336649" y="3525210"/>
        <a:ext cx="2148625" cy="2148733"/>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AEF09C-E3B3-44F7-96FF-2A4278B0D7B5}" type="datetimeFigureOut">
              <a:rPr lang="en-ZA" smtClean="0"/>
              <a:t>2026/08/19</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FBD9CF-FBB3-48B0-9127-947EDB05F537}" type="slidenum">
              <a:rPr lang="en-ZA" smtClean="0"/>
              <a:t>‹#›</a:t>
            </a:fld>
            <a:endParaRPr lang="en-ZA"/>
          </a:p>
        </p:txBody>
      </p:sp>
    </p:spTree>
    <p:extLst>
      <p:ext uri="{BB962C8B-B14F-4D97-AF65-F5344CB8AC3E}">
        <p14:creationId xmlns:p14="http://schemas.microsoft.com/office/powerpoint/2010/main" val="1692144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with the audience and the relevance of the topic to them</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a:t>
            </a:fld>
            <a:endParaRPr lang="en-ZA"/>
          </a:p>
        </p:txBody>
      </p:sp>
    </p:spTree>
    <p:extLst>
      <p:ext uri="{BB962C8B-B14F-4D97-AF65-F5344CB8AC3E}">
        <p14:creationId xmlns:p14="http://schemas.microsoft.com/office/powerpoint/2010/main" val="2299455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assessing risk this is the conceptual framework. Identify the climate hazards in the local area and the risks that they pose to health facilities and services. The risk may be more or less, depending on the degree of exposure, vulnerabilities and capacities. Once the level of risk is determined then solutions can be planned to address the risks.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11</a:t>
            </a:fld>
            <a:endParaRPr lang="en-ZA"/>
          </a:p>
        </p:txBody>
      </p:sp>
    </p:spTree>
    <p:extLst>
      <p:ext uri="{BB962C8B-B14F-4D97-AF65-F5344CB8AC3E}">
        <p14:creationId xmlns:p14="http://schemas.microsoft.com/office/powerpoint/2010/main" val="3694375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 of environmental sustainability</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12</a:t>
            </a:fld>
            <a:endParaRPr lang="en-ZA"/>
          </a:p>
        </p:txBody>
      </p:sp>
    </p:spTree>
    <p:extLst>
      <p:ext uri="{BB962C8B-B14F-4D97-AF65-F5344CB8AC3E}">
        <p14:creationId xmlns:p14="http://schemas.microsoft.com/office/powerpoint/2010/main" val="2484891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this perspective with the audience – do they agree or disagree, and why.</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13</a:t>
            </a:fld>
            <a:endParaRPr lang="en-ZA"/>
          </a:p>
        </p:txBody>
      </p:sp>
    </p:spTree>
    <p:extLst>
      <p:ext uri="{BB962C8B-B14F-4D97-AF65-F5344CB8AC3E}">
        <p14:creationId xmlns:p14="http://schemas.microsoft.com/office/powerpoint/2010/main" val="1122106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Globally the health system is a major contributor to GHG emissions. But in Africa our contribution is very small. However the amount of carbon emitted per $ spent in LMICs may actually be quite high and so there is a risk of becoming more important emitters as our health systems develop. Development of health systems in LMICs, therefore, should decouple from the emitting of carbon and follow a more environmentally sustainable pathway.</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14</a:t>
            </a:fld>
            <a:endParaRPr lang="en-ZA"/>
          </a:p>
        </p:txBody>
      </p:sp>
    </p:spTree>
    <p:extLst>
      <p:ext uri="{BB962C8B-B14F-4D97-AF65-F5344CB8AC3E}">
        <p14:creationId xmlns:p14="http://schemas.microsoft.com/office/powerpoint/2010/main" val="444390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 facilities can do environmental harm in many ways – not just releasing GHGs.  Ask people to discuss in pairs and come up with suggestions.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15</a:t>
            </a:fld>
            <a:endParaRPr lang="en-ZA"/>
          </a:p>
        </p:txBody>
      </p:sp>
    </p:spTree>
    <p:extLst>
      <p:ext uri="{BB962C8B-B14F-4D97-AF65-F5344CB8AC3E}">
        <p14:creationId xmlns:p14="http://schemas.microsoft.com/office/powerpoint/2010/main" val="323577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10 key areas to consider according to the Global Green and Health Hospitals network. NB health facilities and systems can also join the GGHH network which has resources to help tackle these issues.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16</a:t>
            </a:fld>
            <a:endParaRPr lang="en-ZA"/>
          </a:p>
        </p:txBody>
      </p:sp>
    </p:spTree>
    <p:extLst>
      <p:ext uri="{BB962C8B-B14F-4D97-AF65-F5344CB8AC3E}">
        <p14:creationId xmlns:p14="http://schemas.microsoft.com/office/powerpoint/2010/main" val="4060194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then can we evaluate the CRESH (Climate Resilience and Environmental Sustainability of Health facilities).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17</a:t>
            </a:fld>
            <a:endParaRPr lang="en-ZA"/>
          </a:p>
        </p:txBody>
      </p:sp>
    </p:spTree>
    <p:extLst>
      <p:ext uri="{BB962C8B-B14F-4D97-AF65-F5344CB8AC3E}">
        <p14:creationId xmlns:p14="http://schemas.microsoft.com/office/powerpoint/2010/main" val="1729021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VCA tool/process has been developed by the climate action accelerator – the latest version can be found on their website.</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18</a:t>
            </a:fld>
            <a:endParaRPr lang="en-ZA"/>
          </a:p>
        </p:txBody>
      </p:sp>
    </p:spTree>
    <p:extLst>
      <p:ext uri="{BB962C8B-B14F-4D97-AF65-F5344CB8AC3E}">
        <p14:creationId xmlns:p14="http://schemas.microsoft.com/office/powerpoint/2010/main" val="4078260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6-step process to follow with your facility or a group of facilities.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19</a:t>
            </a:fld>
            <a:endParaRPr lang="en-ZA"/>
          </a:p>
        </p:txBody>
      </p:sp>
    </p:spTree>
    <p:extLst>
      <p:ext uri="{BB962C8B-B14F-4D97-AF65-F5344CB8AC3E}">
        <p14:creationId xmlns:p14="http://schemas.microsoft.com/office/powerpoint/2010/main" val="10427673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Gather information on what is already known about hazards, exposures, vulnerabilities and capacities.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20</a:t>
            </a:fld>
            <a:endParaRPr lang="en-ZA"/>
          </a:p>
        </p:txBody>
      </p:sp>
    </p:spTree>
    <p:extLst>
      <p:ext uri="{BB962C8B-B14F-4D97-AF65-F5344CB8AC3E}">
        <p14:creationId xmlns:p14="http://schemas.microsoft.com/office/powerpoint/2010/main" val="2995886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Outline of the slide set</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a:t>
            </a:fld>
            <a:endParaRPr lang="en-ZA"/>
          </a:p>
        </p:txBody>
      </p:sp>
    </p:spTree>
    <p:extLst>
      <p:ext uri="{BB962C8B-B14F-4D97-AF65-F5344CB8AC3E}">
        <p14:creationId xmlns:p14="http://schemas.microsoft.com/office/powerpoint/2010/main" val="3677499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in our VCA in Cederberg subdistrict in South Africa we had both quantitative data (modelling of climate </a:t>
            </a:r>
            <a:r>
              <a:rPr lang="en-US" dirty="0" err="1"/>
              <a:t>chanage</a:t>
            </a:r>
            <a:r>
              <a:rPr lang="en-US" dirty="0"/>
              <a:t>) and qualitative data (stories of climate shocks and stressors already experienced)</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21</a:t>
            </a:fld>
            <a:endParaRPr lang="en-ZA"/>
          </a:p>
        </p:txBody>
      </p:sp>
    </p:spTree>
    <p:extLst>
      <p:ext uri="{BB962C8B-B14F-4D97-AF65-F5344CB8AC3E}">
        <p14:creationId xmlns:p14="http://schemas.microsoft.com/office/powerpoint/2010/main" val="3827299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contextualization of the tools, training of the team, and planning the VCA is very important.</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22</a:t>
            </a:fld>
            <a:endParaRPr lang="en-ZA"/>
          </a:p>
        </p:txBody>
      </p:sp>
    </p:spTree>
    <p:extLst>
      <p:ext uri="{BB962C8B-B14F-4D97-AF65-F5344CB8AC3E}">
        <p14:creationId xmlns:p14="http://schemas.microsoft.com/office/powerpoint/2010/main" val="3688857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Stimulate ideas from the audience on what might be audited in the facility.</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23</a:t>
            </a:fld>
            <a:endParaRPr lang="en-ZA"/>
          </a:p>
        </p:txBody>
      </p:sp>
    </p:spTree>
    <p:extLst>
      <p:ext uri="{BB962C8B-B14F-4D97-AF65-F5344CB8AC3E}">
        <p14:creationId xmlns:p14="http://schemas.microsoft.com/office/powerpoint/2010/main" val="33057123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CAA audit tool is based on the WHO guidance (4 domains as per right hand circle) and the service delivery aspects of the health system WHO guidance.</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24</a:t>
            </a:fld>
            <a:endParaRPr lang="en-ZA"/>
          </a:p>
        </p:txBody>
      </p:sp>
    </p:spTree>
    <p:extLst>
      <p:ext uri="{BB962C8B-B14F-4D97-AF65-F5344CB8AC3E}">
        <p14:creationId xmlns:p14="http://schemas.microsoft.com/office/powerpoint/2010/main" val="1965842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six areas to consider can be summarized like this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25</a:t>
            </a:fld>
            <a:endParaRPr lang="en-ZA"/>
          </a:p>
        </p:txBody>
      </p:sp>
    </p:spTree>
    <p:extLst>
      <p:ext uri="{BB962C8B-B14F-4D97-AF65-F5344CB8AC3E}">
        <p14:creationId xmlns:p14="http://schemas.microsoft.com/office/powerpoint/2010/main" val="42898381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the audit tool with categorical answers as well as space for notes/comments. It is completed via an interview with the operational manager and walk-around the facility.</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26</a:t>
            </a:fld>
            <a:endParaRPr lang="en-ZA"/>
          </a:p>
        </p:txBody>
      </p:sp>
    </p:spTree>
    <p:extLst>
      <p:ext uri="{BB962C8B-B14F-4D97-AF65-F5344CB8AC3E}">
        <p14:creationId xmlns:p14="http://schemas.microsoft.com/office/powerpoint/2010/main" val="361658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the audit this focus group discussion is with a mixture of the community-based and facility-based staff.  It is a facilitated discussion across the 5 steps in the slides.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27</a:t>
            </a:fld>
            <a:endParaRPr lang="en-ZA"/>
          </a:p>
        </p:txBody>
      </p:sp>
    </p:spTree>
    <p:extLst>
      <p:ext uri="{BB962C8B-B14F-4D97-AF65-F5344CB8AC3E}">
        <p14:creationId xmlns:p14="http://schemas.microsoft.com/office/powerpoint/2010/main" val="27633003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second person observes and listens and makes notes using the template.  The conversation is also recorded. Afterwards a rapid analysis using a deductive approach is made to identify the vulnerabilities, capacities and solutions that came out of the discussion.</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28</a:t>
            </a:fld>
            <a:endParaRPr lang="en-ZA"/>
          </a:p>
        </p:txBody>
      </p:sp>
    </p:spTree>
    <p:extLst>
      <p:ext uri="{BB962C8B-B14F-4D97-AF65-F5344CB8AC3E}">
        <p14:creationId xmlns:p14="http://schemas.microsoft.com/office/powerpoint/2010/main" val="30378876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the information from steps 1, 3-4, are combined in this matrix. Potential solutions or interventions are identified and allocated to one of the six areas. Technical or expert advice may help define or suggest solutions.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29</a:t>
            </a:fld>
            <a:endParaRPr lang="en-ZA"/>
          </a:p>
        </p:txBody>
      </p:sp>
    </p:spTree>
    <p:extLst>
      <p:ext uri="{BB962C8B-B14F-4D97-AF65-F5344CB8AC3E}">
        <p14:creationId xmlns:p14="http://schemas.microsoft.com/office/powerpoint/2010/main" val="15634063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Solutions are discussed and ranked/prioritized using criteria with the relevant stakeholders / managers. </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30</a:t>
            </a:fld>
            <a:endParaRPr lang="en-ZA"/>
          </a:p>
        </p:txBody>
      </p:sp>
    </p:spTree>
    <p:extLst>
      <p:ext uri="{BB962C8B-B14F-4D97-AF65-F5344CB8AC3E}">
        <p14:creationId xmlns:p14="http://schemas.microsoft.com/office/powerpoint/2010/main" val="1274451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to the audience to engage with the topic and assess level of prior knowledge</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4</a:t>
            </a:fld>
            <a:endParaRPr lang="en-ZA"/>
          </a:p>
        </p:txBody>
      </p:sp>
    </p:spTree>
    <p:extLst>
      <p:ext uri="{BB962C8B-B14F-4D97-AF65-F5344CB8AC3E}">
        <p14:creationId xmlns:p14="http://schemas.microsoft.com/office/powerpoint/2010/main" val="2835863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solutions that are prioritized are put into an action plan. Some may be easy to do in the short term and others require resources and are more long term.</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31</a:t>
            </a:fld>
            <a:endParaRPr lang="en-ZA"/>
          </a:p>
        </p:txBody>
      </p:sp>
    </p:spTree>
    <p:extLst>
      <p:ext uri="{BB962C8B-B14F-4D97-AF65-F5344CB8AC3E}">
        <p14:creationId xmlns:p14="http://schemas.microsoft.com/office/powerpoint/2010/main" val="34598192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the underlying research study in Cederberg.</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32</a:t>
            </a:fld>
            <a:endParaRPr lang="en-ZA"/>
          </a:p>
        </p:txBody>
      </p:sp>
    </p:spTree>
    <p:extLst>
      <p:ext uri="{BB962C8B-B14F-4D97-AF65-F5344CB8AC3E}">
        <p14:creationId xmlns:p14="http://schemas.microsoft.com/office/powerpoint/2010/main" val="18277176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recommended tool from HCWH</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33</a:t>
            </a:fld>
            <a:endParaRPr lang="en-ZA"/>
          </a:p>
        </p:txBody>
      </p:sp>
    </p:spTree>
    <p:extLst>
      <p:ext uri="{BB962C8B-B14F-4D97-AF65-F5344CB8AC3E}">
        <p14:creationId xmlns:p14="http://schemas.microsoft.com/office/powerpoint/2010/main" val="34217022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to the footprint, what data do people think should be collected.</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34</a:t>
            </a:fld>
            <a:endParaRPr lang="en-ZA"/>
          </a:p>
        </p:txBody>
      </p:sp>
    </p:spTree>
    <p:extLst>
      <p:ext uri="{BB962C8B-B14F-4D97-AF65-F5344CB8AC3E}">
        <p14:creationId xmlns:p14="http://schemas.microsoft.com/office/powerpoint/2010/main" val="3214862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Definiton</a:t>
            </a:r>
            <a:r>
              <a:rPr lang="en-US" dirty="0"/>
              <a:t> of carbon footprint</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35</a:t>
            </a:fld>
            <a:endParaRPr lang="en-ZA"/>
          </a:p>
        </p:txBody>
      </p:sp>
    </p:spTree>
    <p:extLst>
      <p:ext uri="{BB962C8B-B14F-4D97-AF65-F5344CB8AC3E}">
        <p14:creationId xmlns:p14="http://schemas.microsoft.com/office/powerpoint/2010/main" val="18192813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Defining the scopes and what is included in each</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36</a:t>
            </a:fld>
            <a:endParaRPr lang="en-ZA"/>
          </a:p>
        </p:txBody>
      </p:sp>
    </p:spTree>
    <p:extLst>
      <p:ext uri="{BB962C8B-B14F-4D97-AF65-F5344CB8AC3E}">
        <p14:creationId xmlns:p14="http://schemas.microsoft.com/office/powerpoint/2010/main" val="31111958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the results look like at a global aggregated level for the contribution of different scopes</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37</a:t>
            </a:fld>
            <a:endParaRPr lang="en-ZA"/>
          </a:p>
        </p:txBody>
      </p:sp>
    </p:spTree>
    <p:extLst>
      <p:ext uri="{BB962C8B-B14F-4D97-AF65-F5344CB8AC3E}">
        <p14:creationId xmlns:p14="http://schemas.microsoft.com/office/powerpoint/2010/main" val="18386460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data is combined with an emission factor to calculate the GHG emissions in equivalent Kg of CO2.  Ideally emission factors should be at the country level.</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38</a:t>
            </a:fld>
            <a:endParaRPr lang="en-ZA"/>
          </a:p>
        </p:txBody>
      </p:sp>
    </p:spTree>
    <p:extLst>
      <p:ext uri="{BB962C8B-B14F-4D97-AF65-F5344CB8AC3E}">
        <p14:creationId xmlns:p14="http://schemas.microsoft.com/office/powerpoint/2010/main" val="2489917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not a problem is data is missing or too difficult to obtain</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39</a:t>
            </a:fld>
            <a:endParaRPr lang="en-ZA"/>
          </a:p>
        </p:txBody>
      </p:sp>
    </p:spTree>
    <p:extLst>
      <p:ext uri="{BB962C8B-B14F-4D97-AF65-F5344CB8AC3E}">
        <p14:creationId xmlns:p14="http://schemas.microsoft.com/office/powerpoint/2010/main" val="38774927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needed</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40</a:t>
            </a:fld>
            <a:endParaRPr lang="en-ZA"/>
          </a:p>
        </p:txBody>
      </p:sp>
    </p:spTree>
    <p:extLst>
      <p:ext uri="{BB962C8B-B14F-4D97-AF65-F5344CB8AC3E}">
        <p14:creationId xmlns:p14="http://schemas.microsoft.com/office/powerpoint/2010/main" val="253626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WHO measurement framework for health systems from a PHC lens includes “resilient health facilities and services” as one of the key processes in service delivery. At the bottom of the framework resilience is also seen as connected to the whole framework. Strengthening all aspects of the health system can improve resilience.</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5</a:t>
            </a:fld>
            <a:endParaRPr lang="en-ZA"/>
          </a:p>
        </p:txBody>
      </p:sp>
    </p:spTree>
    <p:extLst>
      <p:ext uri="{BB962C8B-B14F-4D97-AF65-F5344CB8AC3E}">
        <p14:creationId xmlns:p14="http://schemas.microsoft.com/office/powerpoint/2010/main" val="34274811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needed</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41</a:t>
            </a:fld>
            <a:endParaRPr lang="en-ZA"/>
          </a:p>
        </p:txBody>
      </p:sp>
    </p:spTree>
    <p:extLst>
      <p:ext uri="{BB962C8B-B14F-4D97-AF65-F5344CB8AC3E}">
        <p14:creationId xmlns:p14="http://schemas.microsoft.com/office/powerpoint/2010/main" val="20541194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needed</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42</a:t>
            </a:fld>
            <a:endParaRPr lang="en-ZA"/>
          </a:p>
        </p:txBody>
      </p:sp>
    </p:spTree>
    <p:extLst>
      <p:ext uri="{BB962C8B-B14F-4D97-AF65-F5344CB8AC3E}">
        <p14:creationId xmlns:p14="http://schemas.microsoft.com/office/powerpoint/2010/main" val="41404542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needed</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43</a:t>
            </a:fld>
            <a:endParaRPr lang="en-ZA"/>
          </a:p>
        </p:txBody>
      </p:sp>
    </p:spTree>
    <p:extLst>
      <p:ext uri="{BB962C8B-B14F-4D97-AF65-F5344CB8AC3E}">
        <p14:creationId xmlns:p14="http://schemas.microsoft.com/office/powerpoint/2010/main" val="39514582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needed</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44</a:t>
            </a:fld>
            <a:endParaRPr lang="en-ZA"/>
          </a:p>
        </p:txBody>
      </p:sp>
    </p:spTree>
    <p:extLst>
      <p:ext uri="{BB962C8B-B14F-4D97-AF65-F5344CB8AC3E}">
        <p14:creationId xmlns:p14="http://schemas.microsoft.com/office/powerpoint/2010/main" val="15799353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the Cederberg primary care </a:t>
            </a:r>
            <a:r>
              <a:rPr lang="en-US" dirty="0" err="1"/>
              <a:t>footrprint</a:t>
            </a:r>
            <a:r>
              <a:rPr lang="en-US" dirty="0"/>
              <a:t>. Note huge % from inhalers and supply chain.  10.5KgeCO2 per consultation is probably less than in high income countries, but one needs to ensure footprint calculations are comparable in the method and </a:t>
            </a:r>
            <a:r>
              <a:rPr lang="en-US"/>
              <a:t>items included.</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45</a:t>
            </a:fld>
            <a:endParaRPr lang="en-ZA"/>
          </a:p>
        </p:txBody>
      </p:sp>
    </p:spTree>
    <p:extLst>
      <p:ext uri="{BB962C8B-B14F-4D97-AF65-F5344CB8AC3E}">
        <p14:creationId xmlns:p14="http://schemas.microsoft.com/office/powerpoint/2010/main" val="26161085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the published research</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46</a:t>
            </a:fld>
            <a:endParaRPr lang="en-ZA"/>
          </a:p>
        </p:txBody>
      </p:sp>
    </p:spTree>
    <p:extLst>
      <p:ext uri="{BB962C8B-B14F-4D97-AF65-F5344CB8AC3E}">
        <p14:creationId xmlns:p14="http://schemas.microsoft.com/office/powerpoint/2010/main" val="3429902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 of climate resilience for health facilities from WHO</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6</a:t>
            </a:fld>
            <a:endParaRPr lang="en-ZA"/>
          </a:p>
        </p:txBody>
      </p:sp>
    </p:spTree>
    <p:extLst>
      <p:ext uri="{BB962C8B-B14F-4D97-AF65-F5344CB8AC3E}">
        <p14:creationId xmlns:p14="http://schemas.microsoft.com/office/powerpoint/2010/main" val="2224945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definition is portrayed graphically.  A health facility may start at a low or high level of capacity prior to being challenged by a climate stress (e.g. drought) or shock (e.g. flood, heatwave). The facility then responds to the shock or stress and recovers. Recovery can be to the same level of capacity, lower or higher. The resilience of the facility is demonstrated by the ability to respond and recover fully. A learning organization may recover better than before and then also adapt and prepare better for the next challenge. The risk to the facility and services is dependent on the balance between vulnerability and capacity and the nature of the hazard to which it is exposed.  If shocks and stressors come too often the facility may not have a chance to fully recover between them.</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7</a:t>
            </a:fld>
            <a:endParaRPr lang="en-ZA"/>
          </a:p>
        </p:txBody>
      </p:sp>
    </p:spTree>
    <p:extLst>
      <p:ext uri="{BB962C8B-B14F-4D97-AF65-F5344CB8AC3E}">
        <p14:creationId xmlns:p14="http://schemas.microsoft.com/office/powerpoint/2010/main" val="46934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WHO have used the building blocks of the health system to describe how health systems should plan and prepare to be climate resilient and low carbon. There are 10 domains to think about. This is more at a national or sub-national level.</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8</a:t>
            </a:fld>
            <a:endParaRPr lang="en-ZA"/>
          </a:p>
        </p:txBody>
      </p:sp>
    </p:spTree>
    <p:extLst>
      <p:ext uri="{BB962C8B-B14F-4D97-AF65-F5344CB8AC3E}">
        <p14:creationId xmlns:p14="http://schemas.microsoft.com/office/powerpoint/2010/main" val="236401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WHO have also published guidance for the local facility or sub-district level. There are four key areas to consider when planning and preparing to be more climate resilient and environmentally sustainable. Note that it is the same four areas to think about to be more resilient on the one hand and less harmful to the environment on the other.</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9</a:t>
            </a:fld>
            <a:endParaRPr lang="en-ZA"/>
          </a:p>
        </p:txBody>
      </p:sp>
    </p:spTree>
    <p:extLst>
      <p:ext uri="{BB962C8B-B14F-4D97-AF65-F5344CB8AC3E}">
        <p14:creationId xmlns:p14="http://schemas.microsoft.com/office/powerpoint/2010/main" val="1518418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need both top-down (health-related national adaptation plans) and bottom-up more granular and contextual planning to fully support the development of climate resilient and environmentally sustainable facilities. They need to connect or align and support each other.</a:t>
            </a:r>
            <a:endParaRPr lang="en-ZA" dirty="0"/>
          </a:p>
        </p:txBody>
      </p:sp>
      <p:sp>
        <p:nvSpPr>
          <p:cNvPr id="4" name="Slide Number Placeholder 3"/>
          <p:cNvSpPr>
            <a:spLocks noGrp="1"/>
          </p:cNvSpPr>
          <p:nvPr>
            <p:ph type="sldNum" sz="quarter" idx="5"/>
          </p:nvPr>
        </p:nvSpPr>
        <p:spPr/>
        <p:txBody>
          <a:bodyPr/>
          <a:lstStyle/>
          <a:p>
            <a:fld id="{A6FBD9CF-FBB3-48B0-9127-947EDB05F537}" type="slidenum">
              <a:rPr lang="en-ZA" smtClean="0"/>
              <a:t>10</a:t>
            </a:fld>
            <a:endParaRPr lang="en-ZA"/>
          </a:p>
        </p:txBody>
      </p:sp>
    </p:spTree>
    <p:extLst>
      <p:ext uri="{BB962C8B-B14F-4D97-AF65-F5344CB8AC3E}">
        <p14:creationId xmlns:p14="http://schemas.microsoft.com/office/powerpoint/2010/main" val="1707899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3D54-F985-304D-70D1-8268B13C99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F1A2B5B-5BC5-2DBC-F75C-A0D915BDB9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2047BD2C-0237-8741-7A5B-8D3EF85B1F52}"/>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5" name="Footer Placeholder 4">
            <a:extLst>
              <a:ext uri="{FF2B5EF4-FFF2-40B4-BE49-F238E27FC236}">
                <a16:creationId xmlns:a16="http://schemas.microsoft.com/office/drawing/2014/main" id="{D7EDDE7F-D15F-D587-69D7-A72B4AB5C2A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FB49891-3FF8-A1D7-CE18-F0B42F97DB1D}"/>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74844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CC2E1-FBA5-8E20-D695-7FB95B22BF30}"/>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FDC08A3-D5DA-6ACB-BDD3-787B680D27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CA778DF-27D5-34A7-12C3-5247EE1C18C9}"/>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5" name="Footer Placeholder 4">
            <a:extLst>
              <a:ext uri="{FF2B5EF4-FFF2-40B4-BE49-F238E27FC236}">
                <a16:creationId xmlns:a16="http://schemas.microsoft.com/office/drawing/2014/main" id="{E50CA675-F7DE-D813-1F4C-37D3474F295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1513BB8-4C92-0A40-6527-DC080C052E7D}"/>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2059709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5D7C95-A2B9-4560-144F-474B1B1134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6E35AF7-AE77-81DC-C1C9-7D0A837F4A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B11AA87-A92C-52A6-FF44-3D50C2431EC1}"/>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5" name="Footer Placeholder 4">
            <a:extLst>
              <a:ext uri="{FF2B5EF4-FFF2-40B4-BE49-F238E27FC236}">
                <a16:creationId xmlns:a16="http://schemas.microsoft.com/office/drawing/2014/main" id="{19842E0A-E14D-8CDA-99D4-9FF5488D00B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9BC37B6-CF89-D9FA-05B7-0B94B23CA596}"/>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3580493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apo basic_titre + texte">
    <p:spTree>
      <p:nvGrpSpPr>
        <p:cNvPr id="1" name=""/>
        <p:cNvGrpSpPr/>
        <p:nvPr/>
      </p:nvGrpSpPr>
      <p:grpSpPr>
        <a:xfrm>
          <a:off x="0" y="0"/>
          <a:ext cx="0" cy="0"/>
          <a:chOff x="0" y="0"/>
          <a:chExt cx="0" cy="0"/>
        </a:xfrm>
      </p:grpSpPr>
      <p:sp>
        <p:nvSpPr>
          <p:cNvPr id="5" name="Espace réservé du graphique SmartArt 4">
            <a:extLst>
              <a:ext uri="{FF2B5EF4-FFF2-40B4-BE49-F238E27FC236}">
                <a16:creationId xmlns:a16="http://schemas.microsoft.com/office/drawing/2014/main" id="{2859FA31-B6F0-8251-C61B-FDFD1FED3076}"/>
              </a:ext>
            </a:extLst>
          </p:cNvPr>
          <p:cNvSpPr>
            <a:spLocks noGrp="1"/>
          </p:cNvSpPr>
          <p:nvPr>
            <p:ph type="dgm" sz="quarter" idx="11" hasCustomPrompt="1"/>
          </p:nvPr>
        </p:nvSpPr>
        <p:spPr>
          <a:xfrm>
            <a:off x="838200" y="1924049"/>
            <a:ext cx="10515600" cy="4357997"/>
          </a:xfrm>
        </p:spPr>
        <p:txBody>
          <a:bodyPr/>
          <a:lstStyle>
            <a:lvl1pPr marL="228600" marR="0" indent="-228600" algn="l" defTabSz="914400" rtl="0" eaLnBrk="1" fontAlgn="auto" latinLnBrk="0" hangingPunct="1">
              <a:lnSpc>
                <a:spcPct val="90000"/>
              </a:lnSpc>
              <a:spcBef>
                <a:spcPts val="1000"/>
              </a:spcBef>
              <a:spcAft>
                <a:spcPts val="0"/>
              </a:spcAft>
              <a:buClrTx/>
              <a:buSzTx/>
              <a:buFontTx/>
              <a:buBlip>
                <a:blip r:embed="rId2"/>
              </a:buBlip>
              <a:tabLst/>
              <a:defRPr/>
            </a:lvl1pPr>
          </a:lstStyle>
          <a:p>
            <a:pPr lvl="0"/>
            <a:r>
              <a:rPr lang="fr-FR"/>
              <a:t>Cliquez pour modifier le texte</a:t>
            </a:r>
          </a:p>
        </p:txBody>
      </p:sp>
      <p:sp>
        <p:nvSpPr>
          <p:cNvPr id="6" name="Titre 5">
            <a:extLst>
              <a:ext uri="{FF2B5EF4-FFF2-40B4-BE49-F238E27FC236}">
                <a16:creationId xmlns:a16="http://schemas.microsoft.com/office/drawing/2014/main" id="{8C177FBF-9AAE-6900-9408-C2BC33479C5D}"/>
              </a:ext>
            </a:extLst>
          </p:cNvPr>
          <p:cNvSpPr>
            <a:spLocks noGrp="1"/>
          </p:cNvSpPr>
          <p:nvPr>
            <p:ph type="title"/>
          </p:nvPr>
        </p:nvSpPr>
        <p:spPr>
          <a:ln w="19050">
            <a:noFill/>
            <a:extLst>
              <a:ext uri="{C807C97D-BFC1-408E-A445-0C87EB9F89A2}">
                <ask:lineSketchStyleProps xmlns:ask="http://schemas.microsoft.com/office/drawing/2018/sketchyshapes" sd="1219033472">
                  <a:custGeom>
                    <a:avLst/>
                    <a:gdLst>
                      <a:gd name="connsiteX0" fmla="*/ 0 w 10515600"/>
                      <a:gd name="connsiteY0" fmla="*/ 0 h 1325563"/>
                      <a:gd name="connsiteX1" fmla="*/ 584200 w 10515600"/>
                      <a:gd name="connsiteY1" fmla="*/ 0 h 1325563"/>
                      <a:gd name="connsiteX2" fmla="*/ 1063244 w 10515600"/>
                      <a:gd name="connsiteY2" fmla="*/ 0 h 1325563"/>
                      <a:gd name="connsiteX3" fmla="*/ 1542288 w 10515600"/>
                      <a:gd name="connsiteY3" fmla="*/ 0 h 1325563"/>
                      <a:gd name="connsiteX4" fmla="*/ 2126488 w 10515600"/>
                      <a:gd name="connsiteY4" fmla="*/ 0 h 1325563"/>
                      <a:gd name="connsiteX5" fmla="*/ 2815844 w 10515600"/>
                      <a:gd name="connsiteY5" fmla="*/ 0 h 1325563"/>
                      <a:gd name="connsiteX6" fmla="*/ 3505200 w 10515600"/>
                      <a:gd name="connsiteY6" fmla="*/ 0 h 1325563"/>
                      <a:gd name="connsiteX7" fmla="*/ 4194556 w 10515600"/>
                      <a:gd name="connsiteY7" fmla="*/ 0 h 1325563"/>
                      <a:gd name="connsiteX8" fmla="*/ 4989068 w 10515600"/>
                      <a:gd name="connsiteY8" fmla="*/ 0 h 1325563"/>
                      <a:gd name="connsiteX9" fmla="*/ 5573268 w 10515600"/>
                      <a:gd name="connsiteY9" fmla="*/ 0 h 1325563"/>
                      <a:gd name="connsiteX10" fmla="*/ 6262624 w 10515600"/>
                      <a:gd name="connsiteY10" fmla="*/ 0 h 1325563"/>
                      <a:gd name="connsiteX11" fmla="*/ 6846824 w 10515600"/>
                      <a:gd name="connsiteY11" fmla="*/ 0 h 1325563"/>
                      <a:gd name="connsiteX12" fmla="*/ 7431024 w 10515600"/>
                      <a:gd name="connsiteY12" fmla="*/ 0 h 1325563"/>
                      <a:gd name="connsiteX13" fmla="*/ 8015224 w 10515600"/>
                      <a:gd name="connsiteY13" fmla="*/ 0 h 1325563"/>
                      <a:gd name="connsiteX14" fmla="*/ 8283956 w 10515600"/>
                      <a:gd name="connsiteY14" fmla="*/ 0 h 1325563"/>
                      <a:gd name="connsiteX15" fmla="*/ 8973312 w 10515600"/>
                      <a:gd name="connsiteY15" fmla="*/ 0 h 1325563"/>
                      <a:gd name="connsiteX16" fmla="*/ 9242044 w 10515600"/>
                      <a:gd name="connsiteY16" fmla="*/ 0 h 1325563"/>
                      <a:gd name="connsiteX17" fmla="*/ 9826244 w 10515600"/>
                      <a:gd name="connsiteY17" fmla="*/ 0 h 1325563"/>
                      <a:gd name="connsiteX18" fmla="*/ 10515600 w 10515600"/>
                      <a:gd name="connsiteY18" fmla="*/ 0 h 1325563"/>
                      <a:gd name="connsiteX19" fmla="*/ 10515600 w 10515600"/>
                      <a:gd name="connsiteY19" fmla="*/ 468366 h 1325563"/>
                      <a:gd name="connsiteX20" fmla="*/ 10515600 w 10515600"/>
                      <a:gd name="connsiteY20" fmla="*/ 870453 h 1325563"/>
                      <a:gd name="connsiteX21" fmla="*/ 10515600 w 10515600"/>
                      <a:gd name="connsiteY21" fmla="*/ 1325563 h 1325563"/>
                      <a:gd name="connsiteX22" fmla="*/ 10141712 w 10515600"/>
                      <a:gd name="connsiteY22" fmla="*/ 1325563 h 1325563"/>
                      <a:gd name="connsiteX23" fmla="*/ 9767824 w 10515600"/>
                      <a:gd name="connsiteY23" fmla="*/ 1325563 h 1325563"/>
                      <a:gd name="connsiteX24" fmla="*/ 8973312 w 10515600"/>
                      <a:gd name="connsiteY24" fmla="*/ 1325563 h 1325563"/>
                      <a:gd name="connsiteX25" fmla="*/ 8178800 w 10515600"/>
                      <a:gd name="connsiteY25" fmla="*/ 1325563 h 1325563"/>
                      <a:gd name="connsiteX26" fmla="*/ 7594600 w 10515600"/>
                      <a:gd name="connsiteY26" fmla="*/ 1325563 h 1325563"/>
                      <a:gd name="connsiteX27" fmla="*/ 6800088 w 10515600"/>
                      <a:gd name="connsiteY27" fmla="*/ 1325563 h 1325563"/>
                      <a:gd name="connsiteX28" fmla="*/ 6215888 w 10515600"/>
                      <a:gd name="connsiteY28" fmla="*/ 1325563 h 1325563"/>
                      <a:gd name="connsiteX29" fmla="*/ 5526532 w 10515600"/>
                      <a:gd name="connsiteY29" fmla="*/ 1325563 h 1325563"/>
                      <a:gd name="connsiteX30" fmla="*/ 5257800 w 10515600"/>
                      <a:gd name="connsiteY30" fmla="*/ 1325563 h 1325563"/>
                      <a:gd name="connsiteX31" fmla="*/ 4463288 w 10515600"/>
                      <a:gd name="connsiteY31" fmla="*/ 1325563 h 1325563"/>
                      <a:gd name="connsiteX32" fmla="*/ 3984244 w 10515600"/>
                      <a:gd name="connsiteY32" fmla="*/ 1325563 h 1325563"/>
                      <a:gd name="connsiteX33" fmla="*/ 3294888 w 10515600"/>
                      <a:gd name="connsiteY33" fmla="*/ 1325563 h 1325563"/>
                      <a:gd name="connsiteX34" fmla="*/ 3026156 w 10515600"/>
                      <a:gd name="connsiteY34" fmla="*/ 1325563 h 1325563"/>
                      <a:gd name="connsiteX35" fmla="*/ 2231644 w 10515600"/>
                      <a:gd name="connsiteY35" fmla="*/ 1325563 h 1325563"/>
                      <a:gd name="connsiteX36" fmla="*/ 1752600 w 10515600"/>
                      <a:gd name="connsiteY36" fmla="*/ 1325563 h 1325563"/>
                      <a:gd name="connsiteX37" fmla="*/ 1168400 w 10515600"/>
                      <a:gd name="connsiteY37" fmla="*/ 1325563 h 1325563"/>
                      <a:gd name="connsiteX38" fmla="*/ 794512 w 10515600"/>
                      <a:gd name="connsiteY38" fmla="*/ 1325563 h 1325563"/>
                      <a:gd name="connsiteX39" fmla="*/ 0 w 10515600"/>
                      <a:gd name="connsiteY39" fmla="*/ 1325563 h 1325563"/>
                      <a:gd name="connsiteX40" fmla="*/ 0 w 10515600"/>
                      <a:gd name="connsiteY40" fmla="*/ 857197 h 1325563"/>
                      <a:gd name="connsiteX41" fmla="*/ 0 w 10515600"/>
                      <a:gd name="connsiteY41" fmla="*/ 415343 h 1325563"/>
                      <a:gd name="connsiteX42" fmla="*/ 0 w 10515600"/>
                      <a:gd name="connsiteY42" fmla="*/ 0 h 132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15600" h="1325563" fill="none" extrusionOk="0">
                        <a:moveTo>
                          <a:pt x="0" y="0"/>
                        </a:moveTo>
                        <a:cubicBezTo>
                          <a:pt x="199634" y="-51373"/>
                          <a:pt x="446638" y="49318"/>
                          <a:pt x="584200" y="0"/>
                        </a:cubicBezTo>
                        <a:cubicBezTo>
                          <a:pt x="721762" y="-49318"/>
                          <a:pt x="930663" y="38378"/>
                          <a:pt x="1063244" y="0"/>
                        </a:cubicBezTo>
                        <a:cubicBezTo>
                          <a:pt x="1195825" y="-38378"/>
                          <a:pt x="1431271" y="30342"/>
                          <a:pt x="1542288" y="0"/>
                        </a:cubicBezTo>
                        <a:cubicBezTo>
                          <a:pt x="1653305" y="-30342"/>
                          <a:pt x="2002343" y="6432"/>
                          <a:pt x="2126488" y="0"/>
                        </a:cubicBezTo>
                        <a:cubicBezTo>
                          <a:pt x="2250633" y="-6432"/>
                          <a:pt x="2527769" y="42761"/>
                          <a:pt x="2815844" y="0"/>
                        </a:cubicBezTo>
                        <a:cubicBezTo>
                          <a:pt x="3103919" y="-42761"/>
                          <a:pt x="3245895" y="80955"/>
                          <a:pt x="3505200" y="0"/>
                        </a:cubicBezTo>
                        <a:cubicBezTo>
                          <a:pt x="3764505" y="-80955"/>
                          <a:pt x="3973551" y="60894"/>
                          <a:pt x="4194556" y="0"/>
                        </a:cubicBezTo>
                        <a:cubicBezTo>
                          <a:pt x="4415561" y="-60894"/>
                          <a:pt x="4634215" y="38307"/>
                          <a:pt x="4989068" y="0"/>
                        </a:cubicBezTo>
                        <a:cubicBezTo>
                          <a:pt x="5343921" y="-38307"/>
                          <a:pt x="5366694" y="14017"/>
                          <a:pt x="5573268" y="0"/>
                        </a:cubicBezTo>
                        <a:cubicBezTo>
                          <a:pt x="5779842" y="-14017"/>
                          <a:pt x="5981864" y="46115"/>
                          <a:pt x="6262624" y="0"/>
                        </a:cubicBezTo>
                        <a:cubicBezTo>
                          <a:pt x="6543384" y="-46115"/>
                          <a:pt x="6606752" y="68194"/>
                          <a:pt x="6846824" y="0"/>
                        </a:cubicBezTo>
                        <a:cubicBezTo>
                          <a:pt x="7086896" y="-68194"/>
                          <a:pt x="7217835" y="65291"/>
                          <a:pt x="7431024" y="0"/>
                        </a:cubicBezTo>
                        <a:cubicBezTo>
                          <a:pt x="7644213" y="-65291"/>
                          <a:pt x="7879463" y="31774"/>
                          <a:pt x="8015224" y="0"/>
                        </a:cubicBezTo>
                        <a:cubicBezTo>
                          <a:pt x="8150985" y="-31774"/>
                          <a:pt x="8212154" y="4755"/>
                          <a:pt x="8283956" y="0"/>
                        </a:cubicBezTo>
                        <a:cubicBezTo>
                          <a:pt x="8355758" y="-4755"/>
                          <a:pt x="8826519" y="17716"/>
                          <a:pt x="8973312" y="0"/>
                        </a:cubicBezTo>
                        <a:cubicBezTo>
                          <a:pt x="9120105" y="-17716"/>
                          <a:pt x="9173478" y="9199"/>
                          <a:pt x="9242044" y="0"/>
                        </a:cubicBezTo>
                        <a:cubicBezTo>
                          <a:pt x="9310610" y="-9199"/>
                          <a:pt x="9591506" y="8584"/>
                          <a:pt x="9826244" y="0"/>
                        </a:cubicBezTo>
                        <a:cubicBezTo>
                          <a:pt x="10060982" y="-8584"/>
                          <a:pt x="10201720" y="53859"/>
                          <a:pt x="10515600" y="0"/>
                        </a:cubicBezTo>
                        <a:cubicBezTo>
                          <a:pt x="10528818" y="97495"/>
                          <a:pt x="10505274" y="259415"/>
                          <a:pt x="10515600" y="468366"/>
                        </a:cubicBezTo>
                        <a:cubicBezTo>
                          <a:pt x="10525926" y="677317"/>
                          <a:pt x="10508682" y="677626"/>
                          <a:pt x="10515600" y="870453"/>
                        </a:cubicBezTo>
                        <a:cubicBezTo>
                          <a:pt x="10522518" y="1063280"/>
                          <a:pt x="10510955" y="1218240"/>
                          <a:pt x="10515600" y="1325563"/>
                        </a:cubicBezTo>
                        <a:cubicBezTo>
                          <a:pt x="10340140" y="1355842"/>
                          <a:pt x="10274695" y="1293885"/>
                          <a:pt x="10141712" y="1325563"/>
                        </a:cubicBezTo>
                        <a:cubicBezTo>
                          <a:pt x="10008729" y="1357241"/>
                          <a:pt x="9902744" y="1312872"/>
                          <a:pt x="9767824" y="1325563"/>
                        </a:cubicBezTo>
                        <a:cubicBezTo>
                          <a:pt x="9632904" y="1338254"/>
                          <a:pt x="9328068" y="1240126"/>
                          <a:pt x="8973312" y="1325563"/>
                        </a:cubicBezTo>
                        <a:cubicBezTo>
                          <a:pt x="8618556" y="1411000"/>
                          <a:pt x="8531308" y="1259411"/>
                          <a:pt x="8178800" y="1325563"/>
                        </a:cubicBezTo>
                        <a:cubicBezTo>
                          <a:pt x="7826292" y="1391715"/>
                          <a:pt x="7713557" y="1282190"/>
                          <a:pt x="7594600" y="1325563"/>
                        </a:cubicBezTo>
                        <a:cubicBezTo>
                          <a:pt x="7475643" y="1368936"/>
                          <a:pt x="7009492" y="1305285"/>
                          <a:pt x="6800088" y="1325563"/>
                        </a:cubicBezTo>
                        <a:cubicBezTo>
                          <a:pt x="6590684" y="1345841"/>
                          <a:pt x="6389801" y="1260904"/>
                          <a:pt x="6215888" y="1325563"/>
                        </a:cubicBezTo>
                        <a:cubicBezTo>
                          <a:pt x="6041975" y="1390222"/>
                          <a:pt x="5678912" y="1265992"/>
                          <a:pt x="5526532" y="1325563"/>
                        </a:cubicBezTo>
                        <a:cubicBezTo>
                          <a:pt x="5374152" y="1385134"/>
                          <a:pt x="5382254" y="1306310"/>
                          <a:pt x="5257800" y="1325563"/>
                        </a:cubicBezTo>
                        <a:cubicBezTo>
                          <a:pt x="5133346" y="1344816"/>
                          <a:pt x="4836155" y="1289227"/>
                          <a:pt x="4463288" y="1325563"/>
                        </a:cubicBezTo>
                        <a:cubicBezTo>
                          <a:pt x="4090421" y="1361899"/>
                          <a:pt x="4151020" y="1298534"/>
                          <a:pt x="3984244" y="1325563"/>
                        </a:cubicBezTo>
                        <a:cubicBezTo>
                          <a:pt x="3817468" y="1352592"/>
                          <a:pt x="3572374" y="1304693"/>
                          <a:pt x="3294888" y="1325563"/>
                        </a:cubicBezTo>
                        <a:cubicBezTo>
                          <a:pt x="3017402" y="1346433"/>
                          <a:pt x="3151456" y="1317654"/>
                          <a:pt x="3026156" y="1325563"/>
                        </a:cubicBezTo>
                        <a:cubicBezTo>
                          <a:pt x="2900856" y="1333472"/>
                          <a:pt x="2418455" y="1297159"/>
                          <a:pt x="2231644" y="1325563"/>
                        </a:cubicBezTo>
                        <a:cubicBezTo>
                          <a:pt x="2044833" y="1353967"/>
                          <a:pt x="1940374" y="1306516"/>
                          <a:pt x="1752600" y="1325563"/>
                        </a:cubicBezTo>
                        <a:cubicBezTo>
                          <a:pt x="1564826" y="1344610"/>
                          <a:pt x="1305095" y="1305552"/>
                          <a:pt x="1168400" y="1325563"/>
                        </a:cubicBezTo>
                        <a:cubicBezTo>
                          <a:pt x="1031705" y="1345574"/>
                          <a:pt x="927881" y="1303665"/>
                          <a:pt x="794512" y="1325563"/>
                        </a:cubicBezTo>
                        <a:cubicBezTo>
                          <a:pt x="661143" y="1347461"/>
                          <a:pt x="164008" y="1239848"/>
                          <a:pt x="0" y="1325563"/>
                        </a:cubicBezTo>
                        <a:cubicBezTo>
                          <a:pt x="-43827" y="1107128"/>
                          <a:pt x="40367" y="1071636"/>
                          <a:pt x="0" y="857197"/>
                        </a:cubicBezTo>
                        <a:cubicBezTo>
                          <a:pt x="-40367" y="642758"/>
                          <a:pt x="24937" y="567712"/>
                          <a:pt x="0" y="415343"/>
                        </a:cubicBezTo>
                        <a:cubicBezTo>
                          <a:pt x="-24937" y="262974"/>
                          <a:pt x="39094" y="119383"/>
                          <a:pt x="0" y="0"/>
                        </a:cubicBezTo>
                        <a:close/>
                      </a:path>
                      <a:path w="10515600" h="1325563" stroke="0" extrusionOk="0">
                        <a:moveTo>
                          <a:pt x="0" y="0"/>
                        </a:moveTo>
                        <a:cubicBezTo>
                          <a:pt x="117769" y="-54612"/>
                          <a:pt x="363642" y="16397"/>
                          <a:pt x="479044" y="0"/>
                        </a:cubicBezTo>
                        <a:cubicBezTo>
                          <a:pt x="594446" y="-16397"/>
                          <a:pt x="677892" y="18700"/>
                          <a:pt x="747776" y="0"/>
                        </a:cubicBezTo>
                        <a:cubicBezTo>
                          <a:pt x="817660" y="-18700"/>
                          <a:pt x="1147191" y="42425"/>
                          <a:pt x="1542288" y="0"/>
                        </a:cubicBezTo>
                        <a:cubicBezTo>
                          <a:pt x="1937385" y="-42425"/>
                          <a:pt x="1903667" y="55036"/>
                          <a:pt x="2021332" y="0"/>
                        </a:cubicBezTo>
                        <a:cubicBezTo>
                          <a:pt x="2138997" y="-55036"/>
                          <a:pt x="2261555" y="30614"/>
                          <a:pt x="2500376" y="0"/>
                        </a:cubicBezTo>
                        <a:cubicBezTo>
                          <a:pt x="2739197" y="-30614"/>
                          <a:pt x="2992326" y="934"/>
                          <a:pt x="3294888" y="0"/>
                        </a:cubicBezTo>
                        <a:cubicBezTo>
                          <a:pt x="3597450" y="-934"/>
                          <a:pt x="3536470" y="20588"/>
                          <a:pt x="3668776" y="0"/>
                        </a:cubicBezTo>
                        <a:cubicBezTo>
                          <a:pt x="3801082" y="-20588"/>
                          <a:pt x="4167052" y="95069"/>
                          <a:pt x="4463288" y="0"/>
                        </a:cubicBezTo>
                        <a:cubicBezTo>
                          <a:pt x="4759524" y="-95069"/>
                          <a:pt x="4927052" y="44879"/>
                          <a:pt x="5257800" y="0"/>
                        </a:cubicBezTo>
                        <a:cubicBezTo>
                          <a:pt x="5588548" y="-44879"/>
                          <a:pt x="5635378" y="45685"/>
                          <a:pt x="5842000" y="0"/>
                        </a:cubicBezTo>
                        <a:cubicBezTo>
                          <a:pt x="6048622" y="-45685"/>
                          <a:pt x="6336244" y="84925"/>
                          <a:pt x="6636512" y="0"/>
                        </a:cubicBezTo>
                        <a:cubicBezTo>
                          <a:pt x="6936780" y="-84925"/>
                          <a:pt x="6983770" y="37784"/>
                          <a:pt x="7115556" y="0"/>
                        </a:cubicBezTo>
                        <a:cubicBezTo>
                          <a:pt x="7247342" y="-37784"/>
                          <a:pt x="7473141" y="52757"/>
                          <a:pt x="7594600" y="0"/>
                        </a:cubicBezTo>
                        <a:cubicBezTo>
                          <a:pt x="7716059" y="-52757"/>
                          <a:pt x="8131150" y="920"/>
                          <a:pt x="8283956" y="0"/>
                        </a:cubicBezTo>
                        <a:cubicBezTo>
                          <a:pt x="8436762" y="-920"/>
                          <a:pt x="8664826" y="24800"/>
                          <a:pt x="8763000" y="0"/>
                        </a:cubicBezTo>
                        <a:cubicBezTo>
                          <a:pt x="8861174" y="-24800"/>
                          <a:pt x="9272964" y="43339"/>
                          <a:pt x="9557512" y="0"/>
                        </a:cubicBezTo>
                        <a:cubicBezTo>
                          <a:pt x="9842060" y="-43339"/>
                          <a:pt x="10044680" y="73864"/>
                          <a:pt x="10515600" y="0"/>
                        </a:cubicBezTo>
                        <a:cubicBezTo>
                          <a:pt x="10536968" y="118651"/>
                          <a:pt x="10479712" y="227816"/>
                          <a:pt x="10515600" y="441854"/>
                        </a:cubicBezTo>
                        <a:cubicBezTo>
                          <a:pt x="10551488" y="655892"/>
                          <a:pt x="10487580" y="795649"/>
                          <a:pt x="10515600" y="896964"/>
                        </a:cubicBezTo>
                        <a:cubicBezTo>
                          <a:pt x="10543620" y="998279"/>
                          <a:pt x="10467886" y="1134345"/>
                          <a:pt x="10515600" y="1325563"/>
                        </a:cubicBezTo>
                        <a:cubicBezTo>
                          <a:pt x="10386768" y="1345314"/>
                          <a:pt x="10232234" y="1296468"/>
                          <a:pt x="10141712" y="1325563"/>
                        </a:cubicBezTo>
                        <a:cubicBezTo>
                          <a:pt x="10051190" y="1354658"/>
                          <a:pt x="9821524" y="1272248"/>
                          <a:pt x="9557512" y="1325563"/>
                        </a:cubicBezTo>
                        <a:cubicBezTo>
                          <a:pt x="9293500" y="1378878"/>
                          <a:pt x="9328409" y="1285987"/>
                          <a:pt x="9183624" y="1325563"/>
                        </a:cubicBezTo>
                        <a:cubicBezTo>
                          <a:pt x="9038839" y="1365139"/>
                          <a:pt x="8786483" y="1307681"/>
                          <a:pt x="8599424" y="1325563"/>
                        </a:cubicBezTo>
                        <a:cubicBezTo>
                          <a:pt x="8412365" y="1343445"/>
                          <a:pt x="8414709" y="1295618"/>
                          <a:pt x="8330692" y="1325563"/>
                        </a:cubicBezTo>
                        <a:cubicBezTo>
                          <a:pt x="8246675" y="1355508"/>
                          <a:pt x="8177963" y="1311461"/>
                          <a:pt x="8061960" y="1325563"/>
                        </a:cubicBezTo>
                        <a:cubicBezTo>
                          <a:pt x="7945957" y="1339665"/>
                          <a:pt x="7703014" y="1305435"/>
                          <a:pt x="7477760" y="1325563"/>
                        </a:cubicBezTo>
                        <a:cubicBezTo>
                          <a:pt x="7252506" y="1345691"/>
                          <a:pt x="7252717" y="1303457"/>
                          <a:pt x="7103872" y="1325563"/>
                        </a:cubicBezTo>
                        <a:cubicBezTo>
                          <a:pt x="6955027" y="1347669"/>
                          <a:pt x="6731082" y="1266922"/>
                          <a:pt x="6414516" y="1325563"/>
                        </a:cubicBezTo>
                        <a:cubicBezTo>
                          <a:pt x="6097950" y="1384204"/>
                          <a:pt x="6209104" y="1291605"/>
                          <a:pt x="6040628" y="1325563"/>
                        </a:cubicBezTo>
                        <a:cubicBezTo>
                          <a:pt x="5872152" y="1359521"/>
                          <a:pt x="5612756" y="1250928"/>
                          <a:pt x="5351272" y="1325563"/>
                        </a:cubicBezTo>
                        <a:cubicBezTo>
                          <a:pt x="5089788" y="1400198"/>
                          <a:pt x="5214554" y="1299028"/>
                          <a:pt x="5082540" y="1325563"/>
                        </a:cubicBezTo>
                        <a:cubicBezTo>
                          <a:pt x="4950526" y="1352098"/>
                          <a:pt x="4664612" y="1292268"/>
                          <a:pt x="4393184" y="1325563"/>
                        </a:cubicBezTo>
                        <a:cubicBezTo>
                          <a:pt x="4121756" y="1358858"/>
                          <a:pt x="4202348" y="1294794"/>
                          <a:pt x="4019296" y="1325563"/>
                        </a:cubicBezTo>
                        <a:cubicBezTo>
                          <a:pt x="3836244" y="1356332"/>
                          <a:pt x="3833682" y="1302544"/>
                          <a:pt x="3750564" y="1325563"/>
                        </a:cubicBezTo>
                        <a:cubicBezTo>
                          <a:pt x="3667446" y="1348582"/>
                          <a:pt x="3558774" y="1289251"/>
                          <a:pt x="3376676" y="1325563"/>
                        </a:cubicBezTo>
                        <a:cubicBezTo>
                          <a:pt x="3194578" y="1361875"/>
                          <a:pt x="2934693" y="1260449"/>
                          <a:pt x="2687320" y="1325563"/>
                        </a:cubicBezTo>
                        <a:cubicBezTo>
                          <a:pt x="2439947" y="1390677"/>
                          <a:pt x="2409273" y="1286072"/>
                          <a:pt x="2313432" y="1325563"/>
                        </a:cubicBezTo>
                        <a:cubicBezTo>
                          <a:pt x="2217591" y="1365054"/>
                          <a:pt x="2115947" y="1322974"/>
                          <a:pt x="2044700" y="1325563"/>
                        </a:cubicBezTo>
                        <a:cubicBezTo>
                          <a:pt x="1973453" y="1328152"/>
                          <a:pt x="1746704" y="1313098"/>
                          <a:pt x="1670812" y="1325563"/>
                        </a:cubicBezTo>
                        <a:cubicBezTo>
                          <a:pt x="1594920" y="1338028"/>
                          <a:pt x="1361608" y="1274437"/>
                          <a:pt x="1191768" y="1325563"/>
                        </a:cubicBezTo>
                        <a:cubicBezTo>
                          <a:pt x="1021928" y="1376689"/>
                          <a:pt x="747020" y="1259611"/>
                          <a:pt x="607568" y="1325563"/>
                        </a:cubicBezTo>
                        <a:cubicBezTo>
                          <a:pt x="468116" y="1391515"/>
                          <a:pt x="299108" y="1260064"/>
                          <a:pt x="0" y="1325563"/>
                        </a:cubicBezTo>
                        <a:cubicBezTo>
                          <a:pt x="-42502" y="1110413"/>
                          <a:pt x="24566" y="1060159"/>
                          <a:pt x="0" y="857197"/>
                        </a:cubicBezTo>
                        <a:cubicBezTo>
                          <a:pt x="-24566" y="654235"/>
                          <a:pt x="2557" y="605171"/>
                          <a:pt x="0" y="415343"/>
                        </a:cubicBezTo>
                        <a:cubicBezTo>
                          <a:pt x="-2557" y="225515"/>
                          <a:pt x="15012" y="88770"/>
                          <a:pt x="0" y="0"/>
                        </a:cubicBezTo>
                        <a:close/>
                      </a:path>
                    </a:pathLst>
                  </a:custGeom>
                  <ask:type>
                    <ask:lineSketchNone/>
                  </ask:type>
                </ask:lineSketchStyleProps>
              </a:ext>
            </a:extLst>
          </a:ln>
        </p:spPr>
        <p:txBody>
          <a:bodyPr/>
          <a:lstStyle>
            <a:lvl1pPr>
              <a:defRPr u="none">
                <a:ln>
                  <a:noFill/>
                </a:ln>
              </a:defRPr>
            </a:lvl1pPr>
          </a:lstStyle>
          <a:p>
            <a:r>
              <a:rPr lang="fr-FR"/>
              <a:t>Modifiez le style du titre</a:t>
            </a:r>
          </a:p>
        </p:txBody>
      </p:sp>
    </p:spTree>
    <p:extLst>
      <p:ext uri="{BB962C8B-B14F-4D97-AF65-F5344CB8AC3E}">
        <p14:creationId xmlns:p14="http://schemas.microsoft.com/office/powerpoint/2010/main" val="1986329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13776-5FE5-39EB-1E06-B63C82ABB15A}"/>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5F13459-40EC-5A20-1591-C50FC0DA6A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71DD1BC-1844-C4F9-E08D-B17762318A50}"/>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5" name="Footer Placeholder 4">
            <a:extLst>
              <a:ext uri="{FF2B5EF4-FFF2-40B4-BE49-F238E27FC236}">
                <a16:creationId xmlns:a16="http://schemas.microsoft.com/office/drawing/2014/main" id="{C55A796C-58BE-8BAF-7F0A-35E9F09F96A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60C4DE1-4DE9-1E32-D4AF-D4E2634D64C5}"/>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1991581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616A5-DF53-6EE1-DF3C-06A00632F1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6308C759-AC5B-9EF1-EC44-E54FF492810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959822-52D1-C39A-5629-09582FC6990E}"/>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5" name="Footer Placeholder 4">
            <a:extLst>
              <a:ext uri="{FF2B5EF4-FFF2-40B4-BE49-F238E27FC236}">
                <a16:creationId xmlns:a16="http://schemas.microsoft.com/office/drawing/2014/main" id="{0A37C54F-6AEE-BCC0-E505-D2B3CD47CF8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986FBC8-5DE0-9A24-5335-C614B4883817}"/>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2233704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DA916-0816-1FEF-4C28-21C44274E78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0F3EA6A-48BE-0AF0-AD37-33B968686F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1033E657-7E1D-A935-73D9-3893EE35B5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8103920C-9A08-D334-DB35-F45B551EA20E}"/>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6" name="Footer Placeholder 5">
            <a:extLst>
              <a:ext uri="{FF2B5EF4-FFF2-40B4-BE49-F238E27FC236}">
                <a16:creationId xmlns:a16="http://schemas.microsoft.com/office/drawing/2014/main" id="{4234A36A-3E1D-0BBA-CE8D-2862C8FD01C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C613845-4442-D49D-2BE7-A3AEA611B620}"/>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134664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B0C6E-93BE-DBFD-E888-4868FA18866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2E410FB-4DA1-908F-ACD2-04FEDDF4CA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93B6E2-01D8-7C99-A4A7-23F5772119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A4E08FFE-F04F-FBD4-A457-08EF502352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7B5044-00BF-1C6B-19C8-57B96225A4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03B1BC5-69FF-708F-12B3-4E9B12111273}"/>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8" name="Footer Placeholder 7">
            <a:extLst>
              <a:ext uri="{FF2B5EF4-FFF2-40B4-BE49-F238E27FC236}">
                <a16:creationId xmlns:a16="http://schemas.microsoft.com/office/drawing/2014/main" id="{9F04384C-7641-81B1-48BA-0654BCC71C8E}"/>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D5868D94-BFB0-D3EE-DBF3-EC216BC10DCE}"/>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797948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63B15-FBA7-BB98-E9CC-71BCB17791C9}"/>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F777256D-D55B-1E0C-A98C-5B07E1A674D8}"/>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4" name="Footer Placeholder 3">
            <a:extLst>
              <a:ext uri="{FF2B5EF4-FFF2-40B4-BE49-F238E27FC236}">
                <a16:creationId xmlns:a16="http://schemas.microsoft.com/office/drawing/2014/main" id="{836680BA-D4AE-D1CB-BFF6-1E0D8806FC10}"/>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AE09C177-217D-DF8E-27EE-85B5CFF75CC0}"/>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1089816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489FE8-6377-5FB5-EB4E-7E07F6AA18EC}"/>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3" name="Footer Placeholder 2">
            <a:extLst>
              <a:ext uri="{FF2B5EF4-FFF2-40B4-BE49-F238E27FC236}">
                <a16:creationId xmlns:a16="http://schemas.microsoft.com/office/drawing/2014/main" id="{96B301B0-E572-2393-F5FA-233F8AA6BDAE}"/>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83CC4DA2-9EB7-577E-0CA9-BB7AFCF9B83F}"/>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2052777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1CB56-130A-320E-BD8C-DB8C1441D2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BC7E4480-7D3D-A3CD-FF29-304A694921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63321114-46FC-402B-052C-42C650AC2B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C0A8AA-27E9-8BC3-291D-3214BD2F6380}"/>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6" name="Footer Placeholder 5">
            <a:extLst>
              <a:ext uri="{FF2B5EF4-FFF2-40B4-BE49-F238E27FC236}">
                <a16:creationId xmlns:a16="http://schemas.microsoft.com/office/drawing/2014/main" id="{BCC3A56F-FB46-A21F-BC62-68310501C0A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6790B64-F388-1210-43D0-DB2598E68830}"/>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2503118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7E0E7-4BA4-8AAC-D6F3-77BA1DA557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16158931-A8D1-E1EB-4560-64C395F47E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12857A08-D08A-F3FC-DCCC-5ABEB00C59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176F44-4B27-C6D5-023C-9882DF3CCD3A}"/>
              </a:ext>
            </a:extLst>
          </p:cNvPr>
          <p:cNvSpPr>
            <a:spLocks noGrp="1"/>
          </p:cNvSpPr>
          <p:nvPr>
            <p:ph type="dt" sz="half" idx="10"/>
          </p:nvPr>
        </p:nvSpPr>
        <p:spPr/>
        <p:txBody>
          <a:bodyPr/>
          <a:lstStyle/>
          <a:p>
            <a:fld id="{D956348B-1C76-4E8E-9BF5-1E00D669543B}" type="datetimeFigureOut">
              <a:rPr lang="en-ZA" smtClean="0"/>
              <a:t>2026/08/19</a:t>
            </a:fld>
            <a:endParaRPr lang="en-ZA"/>
          </a:p>
        </p:txBody>
      </p:sp>
      <p:sp>
        <p:nvSpPr>
          <p:cNvPr id="6" name="Footer Placeholder 5">
            <a:extLst>
              <a:ext uri="{FF2B5EF4-FFF2-40B4-BE49-F238E27FC236}">
                <a16:creationId xmlns:a16="http://schemas.microsoft.com/office/drawing/2014/main" id="{52CE99B4-DF4C-3CB1-361E-C402C5E84B4D}"/>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181EA10-535E-EA32-6AF4-28B688863700}"/>
              </a:ext>
            </a:extLst>
          </p:cNvPr>
          <p:cNvSpPr>
            <a:spLocks noGrp="1"/>
          </p:cNvSpPr>
          <p:nvPr>
            <p:ph type="sldNum" sz="quarter" idx="12"/>
          </p:nvPr>
        </p:nvSpPr>
        <p:spPr/>
        <p:txBody>
          <a:bodyPr/>
          <a:lstStyle/>
          <a:p>
            <a:fld id="{CFE10A0E-70AE-48DA-B695-B4024E8A9288}" type="slidenum">
              <a:rPr lang="en-ZA" smtClean="0"/>
              <a:t>‹#›</a:t>
            </a:fld>
            <a:endParaRPr lang="en-ZA"/>
          </a:p>
        </p:txBody>
      </p:sp>
    </p:spTree>
    <p:extLst>
      <p:ext uri="{BB962C8B-B14F-4D97-AF65-F5344CB8AC3E}">
        <p14:creationId xmlns:p14="http://schemas.microsoft.com/office/powerpoint/2010/main" val="29037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EF6043-AA5F-755D-F2EB-B33B95C7D6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CD648C0D-9DC6-861A-B49F-F74AC28865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170175A-625B-D6FC-B689-4CFD6BA807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956348B-1C76-4E8E-9BF5-1E00D669543B}" type="datetimeFigureOut">
              <a:rPr lang="en-ZA" smtClean="0"/>
              <a:t>2026/08/19</a:t>
            </a:fld>
            <a:endParaRPr lang="en-ZA"/>
          </a:p>
        </p:txBody>
      </p:sp>
      <p:sp>
        <p:nvSpPr>
          <p:cNvPr id="5" name="Footer Placeholder 4">
            <a:extLst>
              <a:ext uri="{FF2B5EF4-FFF2-40B4-BE49-F238E27FC236}">
                <a16:creationId xmlns:a16="http://schemas.microsoft.com/office/drawing/2014/main" id="{12A55A5E-AB11-2DC6-2056-1FC45214F9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0CE204E9-AD42-FFE6-7F6F-818B5A044A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E10A0E-70AE-48DA-B695-B4024E8A9288}" type="slidenum">
              <a:rPr lang="en-ZA" smtClean="0"/>
              <a:t>‹#›</a:t>
            </a:fld>
            <a:endParaRPr lang="en-ZA"/>
          </a:p>
        </p:txBody>
      </p:sp>
    </p:spTree>
    <p:extLst>
      <p:ext uri="{BB962C8B-B14F-4D97-AF65-F5344CB8AC3E}">
        <p14:creationId xmlns:p14="http://schemas.microsoft.com/office/powerpoint/2010/main" val="2412658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C335-E242-E5E3-37B8-54339EF76CF1}"/>
              </a:ext>
            </a:extLst>
          </p:cNvPr>
          <p:cNvSpPr>
            <a:spLocks noGrp="1"/>
          </p:cNvSpPr>
          <p:nvPr>
            <p:ph type="ctrTitle"/>
          </p:nvPr>
        </p:nvSpPr>
        <p:spPr>
          <a:xfrm>
            <a:off x="1524000" y="536875"/>
            <a:ext cx="9144000" cy="2387600"/>
          </a:xfrm>
        </p:spPr>
        <p:txBody>
          <a:bodyPr>
            <a:normAutofit fontScale="90000"/>
          </a:bodyPr>
          <a:lstStyle/>
          <a:p>
            <a:r>
              <a:rPr lang="en-US" dirty="0"/>
              <a:t>Climate resilience and environmental sustainability of health facilities and services</a:t>
            </a:r>
            <a:endParaRPr lang="en-ZA" dirty="0"/>
          </a:p>
        </p:txBody>
      </p:sp>
      <p:sp>
        <p:nvSpPr>
          <p:cNvPr id="3" name="Subtitle 2">
            <a:extLst>
              <a:ext uri="{FF2B5EF4-FFF2-40B4-BE49-F238E27FC236}">
                <a16:creationId xmlns:a16="http://schemas.microsoft.com/office/drawing/2014/main" id="{823BE7FA-EF59-BC21-F78A-9CB48082D16D}"/>
              </a:ext>
            </a:extLst>
          </p:cNvPr>
          <p:cNvSpPr>
            <a:spLocks noGrp="1"/>
          </p:cNvSpPr>
          <p:nvPr>
            <p:ph type="subTitle" idx="1"/>
          </p:nvPr>
        </p:nvSpPr>
        <p:spPr/>
        <p:txBody>
          <a:bodyPr>
            <a:normAutofit fontScale="92500" lnSpcReduction="20000"/>
          </a:bodyPr>
          <a:lstStyle/>
          <a:p>
            <a:r>
              <a:rPr lang="en-US" b="1" dirty="0"/>
              <a:t>Prof Bob Mash</a:t>
            </a:r>
            <a:r>
              <a:rPr lang="en-US" dirty="0"/>
              <a:t>, Dr Christian Lokotola, Dr Rene English, Dr Stacey Blows, Prof Sa’ad Lahri (SU)</a:t>
            </a:r>
          </a:p>
          <a:p>
            <a:r>
              <a:rPr lang="en-US" dirty="0"/>
              <a:t>Dr Trish Schwerdtle, Dr Melissa McRae, Dr Kiran </a:t>
            </a:r>
            <a:r>
              <a:rPr lang="en-US" dirty="0" err="1"/>
              <a:t>Jobanputra</a:t>
            </a:r>
            <a:r>
              <a:rPr lang="en-US" dirty="0"/>
              <a:t> (Climate Action Accelerator)</a:t>
            </a:r>
          </a:p>
          <a:p>
            <a:r>
              <a:rPr lang="en-US" dirty="0"/>
              <a:t>Claire Adams (SD Manager, Department of Health and Wellness)</a:t>
            </a:r>
            <a:endParaRPr lang="en-ZA" dirty="0"/>
          </a:p>
          <a:p>
            <a:endParaRPr lang="en-ZA" dirty="0"/>
          </a:p>
        </p:txBody>
      </p:sp>
      <p:pic>
        <p:nvPicPr>
          <p:cNvPr id="4" name="Picture 3">
            <a:extLst>
              <a:ext uri="{FF2B5EF4-FFF2-40B4-BE49-F238E27FC236}">
                <a16:creationId xmlns:a16="http://schemas.microsoft.com/office/drawing/2014/main" id="{FC813DEE-4241-4EDD-78FB-79D0D899D26B}"/>
              </a:ext>
            </a:extLst>
          </p:cNvPr>
          <p:cNvPicPr>
            <a:picLocks noChangeAspect="1"/>
          </p:cNvPicPr>
          <p:nvPr/>
        </p:nvPicPr>
        <p:blipFill>
          <a:blip r:embed="rId2"/>
          <a:stretch>
            <a:fillRect/>
          </a:stretch>
        </p:blipFill>
        <p:spPr>
          <a:xfrm>
            <a:off x="727465" y="5588037"/>
            <a:ext cx="2025783" cy="733088"/>
          </a:xfrm>
          <a:prstGeom prst="rect">
            <a:avLst/>
          </a:prstGeom>
        </p:spPr>
      </p:pic>
      <p:pic>
        <p:nvPicPr>
          <p:cNvPr id="5" name="Picture 4" descr="A logo for a university&#10;&#10;Description automatically generated">
            <a:extLst>
              <a:ext uri="{FF2B5EF4-FFF2-40B4-BE49-F238E27FC236}">
                <a16:creationId xmlns:a16="http://schemas.microsoft.com/office/drawing/2014/main" id="{E83CC743-35CE-5D4E-3A37-D24FC68C88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1632" y="5147668"/>
            <a:ext cx="3148191" cy="1613825"/>
          </a:xfrm>
          <a:prstGeom prst="rect">
            <a:avLst/>
          </a:prstGeom>
        </p:spPr>
      </p:pic>
      <p:pic>
        <p:nvPicPr>
          <p:cNvPr id="6" name="Picture 5">
            <a:extLst>
              <a:ext uri="{FF2B5EF4-FFF2-40B4-BE49-F238E27FC236}">
                <a16:creationId xmlns:a16="http://schemas.microsoft.com/office/drawing/2014/main" id="{4BFB89BC-66E9-C3C8-5577-01D96AE3C109}"/>
              </a:ext>
            </a:extLst>
          </p:cNvPr>
          <p:cNvPicPr>
            <a:picLocks noChangeAspect="1"/>
          </p:cNvPicPr>
          <p:nvPr/>
        </p:nvPicPr>
        <p:blipFill>
          <a:blip r:embed="rId4"/>
          <a:stretch>
            <a:fillRect/>
          </a:stretch>
        </p:blipFill>
        <p:spPr>
          <a:xfrm>
            <a:off x="6334284" y="5499545"/>
            <a:ext cx="2598490" cy="910070"/>
          </a:xfrm>
          <a:prstGeom prst="rect">
            <a:avLst/>
          </a:prstGeom>
        </p:spPr>
      </p:pic>
      <p:pic>
        <p:nvPicPr>
          <p:cNvPr id="7" name="Picture 6">
            <a:extLst>
              <a:ext uri="{FF2B5EF4-FFF2-40B4-BE49-F238E27FC236}">
                <a16:creationId xmlns:a16="http://schemas.microsoft.com/office/drawing/2014/main" id="{00DCF765-5B1D-F482-701B-5BFFCAD8B9A7}"/>
              </a:ext>
            </a:extLst>
          </p:cNvPr>
          <p:cNvPicPr>
            <a:picLocks noChangeAspect="1"/>
          </p:cNvPicPr>
          <p:nvPr/>
        </p:nvPicPr>
        <p:blipFill>
          <a:blip r:embed="rId5"/>
          <a:stretch>
            <a:fillRect/>
          </a:stretch>
        </p:blipFill>
        <p:spPr>
          <a:xfrm>
            <a:off x="9297115" y="5588037"/>
            <a:ext cx="2517058" cy="725453"/>
          </a:xfrm>
          <a:prstGeom prst="rect">
            <a:avLst/>
          </a:prstGeom>
        </p:spPr>
      </p:pic>
    </p:spTree>
    <p:extLst>
      <p:ext uri="{BB962C8B-B14F-4D97-AF65-F5344CB8AC3E}">
        <p14:creationId xmlns:p14="http://schemas.microsoft.com/office/powerpoint/2010/main" val="3549304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B58E9-5146-D3A0-A3CA-22F29298BA32}"/>
              </a:ext>
            </a:extLst>
          </p:cNvPr>
          <p:cNvSpPr>
            <a:spLocks noGrp="1"/>
          </p:cNvSpPr>
          <p:nvPr>
            <p:ph type="title"/>
          </p:nvPr>
        </p:nvSpPr>
        <p:spPr>
          <a:xfrm>
            <a:off x="838200" y="113770"/>
            <a:ext cx="10515600" cy="1325563"/>
          </a:xfrm>
        </p:spPr>
        <p:txBody>
          <a:bodyPr/>
          <a:lstStyle/>
          <a:p>
            <a:r>
              <a:rPr lang="en-US" dirty="0"/>
              <a:t>Top-down or bottom-up approaches</a:t>
            </a:r>
            <a:endParaRPr lang="en-ZA" dirty="0"/>
          </a:p>
        </p:txBody>
      </p:sp>
      <p:graphicFrame>
        <p:nvGraphicFramePr>
          <p:cNvPr id="4" name="Diagram 3">
            <a:extLst>
              <a:ext uri="{FF2B5EF4-FFF2-40B4-BE49-F238E27FC236}">
                <a16:creationId xmlns:a16="http://schemas.microsoft.com/office/drawing/2014/main" id="{BC11FDF6-47C8-A477-7C8A-AA79F5BFF96B}"/>
              </a:ext>
            </a:extLst>
          </p:cNvPr>
          <p:cNvGraphicFramePr/>
          <p:nvPr>
            <p:extLst>
              <p:ext uri="{D42A27DB-BD31-4B8C-83A1-F6EECF244321}">
                <p14:modId xmlns:p14="http://schemas.microsoft.com/office/powerpoint/2010/main" val="268131376"/>
              </p:ext>
            </p:extLst>
          </p:nvPr>
        </p:nvGraphicFramePr>
        <p:xfrm>
          <a:off x="2172677" y="132556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2003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0ED3B-F8D2-D1EE-5DC3-8C966A891FB6}"/>
              </a:ext>
            </a:extLst>
          </p:cNvPr>
          <p:cNvSpPr>
            <a:spLocks noGrp="1"/>
          </p:cNvSpPr>
          <p:nvPr>
            <p:ph type="title"/>
          </p:nvPr>
        </p:nvSpPr>
        <p:spPr>
          <a:xfrm>
            <a:off x="838200" y="-108155"/>
            <a:ext cx="10515600" cy="1325563"/>
          </a:xfrm>
        </p:spPr>
        <p:txBody>
          <a:bodyPr/>
          <a:lstStyle/>
          <a:p>
            <a:r>
              <a:rPr lang="en-US" dirty="0"/>
              <a:t>Conceptual framework</a:t>
            </a:r>
            <a:endParaRPr lang="en-ZA" dirty="0"/>
          </a:p>
        </p:txBody>
      </p:sp>
      <p:pic>
        <p:nvPicPr>
          <p:cNvPr id="7" name="Picture 6">
            <a:extLst>
              <a:ext uri="{FF2B5EF4-FFF2-40B4-BE49-F238E27FC236}">
                <a16:creationId xmlns:a16="http://schemas.microsoft.com/office/drawing/2014/main" id="{08A84A93-1D9C-E91A-7DA0-8029814A207C}"/>
              </a:ext>
            </a:extLst>
          </p:cNvPr>
          <p:cNvPicPr>
            <a:picLocks noChangeAspect="1"/>
          </p:cNvPicPr>
          <p:nvPr/>
        </p:nvPicPr>
        <p:blipFill>
          <a:blip r:embed="rId3"/>
          <a:stretch>
            <a:fillRect/>
          </a:stretch>
        </p:blipFill>
        <p:spPr>
          <a:xfrm>
            <a:off x="1272122" y="1217408"/>
            <a:ext cx="9647756" cy="5296359"/>
          </a:xfrm>
          <a:prstGeom prst="rect">
            <a:avLst/>
          </a:prstGeom>
        </p:spPr>
      </p:pic>
    </p:spTree>
    <p:extLst>
      <p:ext uri="{BB962C8B-B14F-4D97-AF65-F5344CB8AC3E}">
        <p14:creationId xmlns:p14="http://schemas.microsoft.com/office/powerpoint/2010/main" val="729556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D320-9D5B-88CB-4B19-A92D70A4FB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3AB564-6441-C982-C0AA-25B26845126A}"/>
              </a:ext>
            </a:extLst>
          </p:cNvPr>
          <p:cNvSpPr>
            <a:spLocks noGrp="1"/>
          </p:cNvSpPr>
          <p:nvPr>
            <p:ph type="title"/>
          </p:nvPr>
        </p:nvSpPr>
        <p:spPr/>
        <p:txBody>
          <a:bodyPr/>
          <a:lstStyle/>
          <a:p>
            <a:r>
              <a:rPr lang="en-US" dirty="0"/>
              <a:t>Definition</a:t>
            </a:r>
            <a:endParaRPr lang="en-ZA" dirty="0"/>
          </a:p>
        </p:txBody>
      </p:sp>
      <p:sp>
        <p:nvSpPr>
          <p:cNvPr id="3" name="Content Placeholder 2">
            <a:extLst>
              <a:ext uri="{FF2B5EF4-FFF2-40B4-BE49-F238E27FC236}">
                <a16:creationId xmlns:a16="http://schemas.microsoft.com/office/drawing/2014/main" id="{1DFEF0D2-E067-318E-6A6A-4FE3774608F4}"/>
              </a:ext>
            </a:extLst>
          </p:cNvPr>
          <p:cNvSpPr>
            <a:spLocks noGrp="1"/>
          </p:cNvSpPr>
          <p:nvPr>
            <p:ph idx="1"/>
          </p:nvPr>
        </p:nvSpPr>
        <p:spPr/>
        <p:txBody>
          <a:bodyPr>
            <a:normAutofit/>
          </a:bodyPr>
          <a:lstStyle/>
          <a:p>
            <a:pPr marL="0" indent="0" algn="ctr">
              <a:buNone/>
            </a:pPr>
            <a:r>
              <a:rPr lang="en-ZA" sz="4400" b="1" dirty="0"/>
              <a:t>Environmental sustainability </a:t>
            </a:r>
            <a:r>
              <a:rPr lang="en-ZA" sz="4400" dirty="0"/>
              <a:t>in healthcare is fundamentally about reducing the ecological harm caused by medical practices and systems</a:t>
            </a:r>
            <a:endParaRPr lang="en-ZA" dirty="0">
              <a:latin typeface="AcuminPro-Light"/>
            </a:endParaRPr>
          </a:p>
          <a:p>
            <a:pPr marL="0" indent="0">
              <a:buNone/>
            </a:pPr>
            <a:br>
              <a:rPr lang="en-ZA" sz="2800" b="0" i="0" u="none" strike="noStrike" baseline="0" dirty="0">
                <a:latin typeface="AcuminPro-Light"/>
              </a:rPr>
            </a:br>
            <a:endParaRPr lang="en-ZA" dirty="0"/>
          </a:p>
        </p:txBody>
      </p:sp>
    </p:spTree>
    <p:extLst>
      <p:ext uri="{BB962C8B-B14F-4D97-AF65-F5344CB8AC3E}">
        <p14:creationId xmlns:p14="http://schemas.microsoft.com/office/powerpoint/2010/main" val="162878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1CB64-D710-E371-308A-F2693E4FD6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A268DD-1C69-4452-0FD7-B4B9BE4AD131}"/>
              </a:ext>
            </a:extLst>
          </p:cNvPr>
          <p:cNvSpPr>
            <a:spLocks noGrp="1"/>
          </p:cNvSpPr>
          <p:nvPr>
            <p:ph type="title"/>
          </p:nvPr>
        </p:nvSpPr>
        <p:spPr/>
        <p:txBody>
          <a:bodyPr>
            <a:normAutofit fontScale="90000"/>
          </a:bodyPr>
          <a:lstStyle/>
          <a:p>
            <a:r>
              <a:rPr lang="en-US" dirty="0"/>
              <a:t>In Africa we don’t need to </a:t>
            </a:r>
            <a:r>
              <a:rPr lang="en-US"/>
              <a:t>consider mitigation as </a:t>
            </a:r>
            <a:r>
              <a:rPr lang="en-US" dirty="0"/>
              <a:t>our carbon footprint is so low – agree or disagree and why?</a:t>
            </a:r>
            <a:endParaRPr lang="en-ZA" dirty="0"/>
          </a:p>
        </p:txBody>
      </p:sp>
      <p:sp>
        <p:nvSpPr>
          <p:cNvPr id="5" name="Text Placeholder 4">
            <a:extLst>
              <a:ext uri="{FF2B5EF4-FFF2-40B4-BE49-F238E27FC236}">
                <a16:creationId xmlns:a16="http://schemas.microsoft.com/office/drawing/2014/main" id="{D003FD02-D7E3-602A-E126-C3AAE22C1AEB}"/>
              </a:ext>
            </a:extLst>
          </p:cNvPr>
          <p:cNvSpPr>
            <a:spLocks noGrp="1"/>
          </p:cNvSpPr>
          <p:nvPr>
            <p:ph type="body" idx="1"/>
          </p:nvPr>
        </p:nvSpPr>
        <p:spPr/>
        <p:txBody>
          <a:bodyPr/>
          <a:lstStyle/>
          <a:p>
            <a:r>
              <a:rPr lang="en-US" dirty="0"/>
              <a:t>Buzz pairs</a:t>
            </a:r>
            <a:endParaRPr lang="en-ZA" dirty="0"/>
          </a:p>
        </p:txBody>
      </p:sp>
    </p:spTree>
    <p:extLst>
      <p:ext uri="{BB962C8B-B14F-4D97-AF65-F5344CB8AC3E}">
        <p14:creationId xmlns:p14="http://schemas.microsoft.com/office/powerpoint/2010/main" val="3605104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0C894E-3C58-C7E1-F539-BF9E6A6AD721}"/>
              </a:ext>
            </a:extLst>
          </p:cNvPr>
          <p:cNvSpPr>
            <a:spLocks noGrp="1"/>
          </p:cNvSpPr>
          <p:nvPr>
            <p:ph type="title"/>
          </p:nvPr>
        </p:nvSpPr>
        <p:spPr/>
        <p:txBody>
          <a:bodyPr/>
          <a:lstStyle/>
          <a:p>
            <a:r>
              <a:rPr lang="en-US" dirty="0"/>
              <a:t>Are carbon emissions an issue in LMICs?</a:t>
            </a:r>
            <a:endParaRPr lang="en-ZA" dirty="0"/>
          </a:p>
        </p:txBody>
      </p:sp>
      <p:sp>
        <p:nvSpPr>
          <p:cNvPr id="5" name="Text Placeholder 4">
            <a:extLst>
              <a:ext uri="{FF2B5EF4-FFF2-40B4-BE49-F238E27FC236}">
                <a16:creationId xmlns:a16="http://schemas.microsoft.com/office/drawing/2014/main" id="{4A770819-A09F-C2F5-F64B-5215493A0643}"/>
              </a:ext>
            </a:extLst>
          </p:cNvPr>
          <p:cNvSpPr>
            <a:spLocks noGrp="1"/>
          </p:cNvSpPr>
          <p:nvPr>
            <p:ph type="body" idx="1"/>
          </p:nvPr>
        </p:nvSpPr>
        <p:spPr>
          <a:xfrm>
            <a:off x="856615" y="1429878"/>
            <a:ext cx="5157787" cy="823912"/>
          </a:xfrm>
        </p:spPr>
        <p:txBody>
          <a:bodyPr/>
          <a:lstStyle/>
          <a:p>
            <a:r>
              <a:rPr lang="en-US" dirty="0"/>
              <a:t>Health care emissions</a:t>
            </a:r>
            <a:endParaRPr lang="en-ZA" dirty="0"/>
          </a:p>
        </p:txBody>
      </p:sp>
      <p:sp>
        <p:nvSpPr>
          <p:cNvPr id="6" name="Content Placeholder 5">
            <a:extLst>
              <a:ext uri="{FF2B5EF4-FFF2-40B4-BE49-F238E27FC236}">
                <a16:creationId xmlns:a16="http://schemas.microsoft.com/office/drawing/2014/main" id="{180790E4-C0DA-CD22-65FE-59F9D192FAB2}"/>
              </a:ext>
            </a:extLst>
          </p:cNvPr>
          <p:cNvSpPr>
            <a:spLocks noGrp="1"/>
          </p:cNvSpPr>
          <p:nvPr>
            <p:ph sz="half" idx="2"/>
          </p:nvPr>
        </p:nvSpPr>
        <p:spPr>
          <a:xfrm>
            <a:off x="856614" y="2377400"/>
            <a:ext cx="5157787" cy="3684588"/>
          </a:xfrm>
        </p:spPr>
        <p:txBody>
          <a:bodyPr/>
          <a:lstStyle/>
          <a:p>
            <a:r>
              <a:rPr lang="en-US" dirty="0"/>
              <a:t>4-5% of all GHG emissions due to the health sector</a:t>
            </a:r>
          </a:p>
          <a:p>
            <a:r>
              <a:rPr lang="en-US" dirty="0"/>
              <a:t>&gt;90% historically from high-income countries </a:t>
            </a:r>
            <a:endParaRPr lang="en-ZA" dirty="0"/>
          </a:p>
        </p:txBody>
      </p:sp>
      <p:sp>
        <p:nvSpPr>
          <p:cNvPr id="7" name="Text Placeholder 6">
            <a:extLst>
              <a:ext uri="{FF2B5EF4-FFF2-40B4-BE49-F238E27FC236}">
                <a16:creationId xmlns:a16="http://schemas.microsoft.com/office/drawing/2014/main" id="{FAA55C6F-96D6-D867-9D82-971BB740819F}"/>
              </a:ext>
            </a:extLst>
          </p:cNvPr>
          <p:cNvSpPr>
            <a:spLocks noGrp="1"/>
          </p:cNvSpPr>
          <p:nvPr>
            <p:ph type="body" sz="quarter" idx="3"/>
          </p:nvPr>
        </p:nvSpPr>
        <p:spPr>
          <a:xfrm>
            <a:off x="6172200" y="1429878"/>
            <a:ext cx="5183188" cy="823912"/>
          </a:xfrm>
        </p:spPr>
        <p:txBody>
          <a:bodyPr/>
          <a:lstStyle/>
          <a:p>
            <a:r>
              <a:rPr lang="en-US" dirty="0"/>
              <a:t>Carbon intensity of emissions</a:t>
            </a:r>
            <a:endParaRPr lang="en-ZA" dirty="0"/>
          </a:p>
        </p:txBody>
      </p:sp>
      <p:pic>
        <p:nvPicPr>
          <p:cNvPr id="10" name="Content Placeholder 9">
            <a:extLst>
              <a:ext uri="{FF2B5EF4-FFF2-40B4-BE49-F238E27FC236}">
                <a16:creationId xmlns:a16="http://schemas.microsoft.com/office/drawing/2014/main" id="{210FE950-F807-41DF-FC22-A7776A4EA7FB}"/>
              </a:ext>
            </a:extLst>
          </p:cNvPr>
          <p:cNvPicPr>
            <a:picLocks noGrp="1" noChangeAspect="1"/>
          </p:cNvPicPr>
          <p:nvPr>
            <p:ph sz="quarter" idx="4"/>
          </p:nvPr>
        </p:nvPicPr>
        <p:blipFill>
          <a:blip r:embed="rId3"/>
          <a:stretch>
            <a:fillRect/>
          </a:stretch>
        </p:blipFill>
        <p:spPr>
          <a:xfrm>
            <a:off x="6172200" y="2470321"/>
            <a:ext cx="5183188" cy="2133890"/>
          </a:xfrm>
          <a:prstGeom prst="rect">
            <a:avLst/>
          </a:prstGeom>
        </p:spPr>
      </p:pic>
      <p:sp>
        <p:nvSpPr>
          <p:cNvPr id="11" name="TextBox 10">
            <a:extLst>
              <a:ext uri="{FF2B5EF4-FFF2-40B4-BE49-F238E27FC236}">
                <a16:creationId xmlns:a16="http://schemas.microsoft.com/office/drawing/2014/main" id="{89677B60-F9DA-1ABB-A2BD-137D1D2D5B6E}"/>
              </a:ext>
            </a:extLst>
          </p:cNvPr>
          <p:cNvSpPr txBox="1"/>
          <p:nvPr/>
        </p:nvSpPr>
        <p:spPr>
          <a:xfrm>
            <a:off x="856615" y="5107880"/>
            <a:ext cx="10675623" cy="1384995"/>
          </a:xfrm>
          <a:prstGeom prst="rect">
            <a:avLst/>
          </a:prstGeom>
          <a:noFill/>
        </p:spPr>
        <p:txBody>
          <a:bodyPr wrap="square" rtlCol="0">
            <a:spAutoFit/>
          </a:bodyPr>
          <a:lstStyle/>
          <a:p>
            <a:r>
              <a:rPr lang="en-US" sz="2800" dirty="0"/>
              <a:t>If LMIC health systems develop with this carbon intensity, then emissions will rapidly increase – future health system development and carbon need to be de-coupled </a:t>
            </a:r>
            <a:endParaRPr lang="en-ZA" sz="2800" dirty="0"/>
          </a:p>
        </p:txBody>
      </p:sp>
      <p:sp>
        <p:nvSpPr>
          <p:cNvPr id="13" name="TextBox 12">
            <a:extLst>
              <a:ext uri="{FF2B5EF4-FFF2-40B4-BE49-F238E27FC236}">
                <a16:creationId xmlns:a16="http://schemas.microsoft.com/office/drawing/2014/main" id="{6743828C-BFFA-21DF-3479-D9F7D7BD0ADA}"/>
              </a:ext>
            </a:extLst>
          </p:cNvPr>
          <p:cNvSpPr txBox="1"/>
          <p:nvPr/>
        </p:nvSpPr>
        <p:spPr>
          <a:xfrm>
            <a:off x="5909188" y="6427113"/>
            <a:ext cx="6096000" cy="430887"/>
          </a:xfrm>
          <a:prstGeom prst="rect">
            <a:avLst/>
          </a:prstGeom>
          <a:noFill/>
        </p:spPr>
        <p:txBody>
          <a:bodyPr wrap="square">
            <a:spAutoFit/>
          </a:bodyPr>
          <a:lstStyle/>
          <a:p>
            <a:r>
              <a:rPr lang="en-ZA" sz="1050" dirty="0">
                <a:solidFill>
                  <a:srgbClr val="000000"/>
                </a:solidFill>
                <a:latin typeface="Myriad Pro Light"/>
              </a:rPr>
              <a:t>Baddley J, Rasheed FN. The Aga Khan development network’s (AKDN) approach to supply chain carbon foot printing for healthcare providers. Clean Logistics Supply Chain. 2023;7:100109. </a:t>
            </a:r>
          </a:p>
        </p:txBody>
      </p:sp>
    </p:spTree>
    <p:extLst>
      <p:ext uri="{BB962C8B-B14F-4D97-AF65-F5344CB8AC3E}">
        <p14:creationId xmlns:p14="http://schemas.microsoft.com/office/powerpoint/2010/main" val="300322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C6AB7-CBE7-C997-5F1D-92BA05F381B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A1ADB84-6C5E-EED1-34D4-BB9C4C5D8E2F}"/>
              </a:ext>
            </a:extLst>
          </p:cNvPr>
          <p:cNvSpPr>
            <a:spLocks noGrp="1"/>
          </p:cNvSpPr>
          <p:nvPr>
            <p:ph type="title"/>
          </p:nvPr>
        </p:nvSpPr>
        <p:spPr/>
        <p:txBody>
          <a:bodyPr>
            <a:normAutofit/>
          </a:bodyPr>
          <a:lstStyle/>
          <a:p>
            <a:r>
              <a:rPr lang="en-US" dirty="0"/>
              <a:t>Think of one important aspect of health facilities and services that has a potential ecological harm</a:t>
            </a:r>
            <a:endParaRPr lang="en-ZA" dirty="0"/>
          </a:p>
        </p:txBody>
      </p:sp>
      <p:sp>
        <p:nvSpPr>
          <p:cNvPr id="5" name="Text Placeholder 4">
            <a:extLst>
              <a:ext uri="{FF2B5EF4-FFF2-40B4-BE49-F238E27FC236}">
                <a16:creationId xmlns:a16="http://schemas.microsoft.com/office/drawing/2014/main" id="{0D8EFFF1-6E31-5E0F-DDC2-8C42F5AD2F36}"/>
              </a:ext>
            </a:extLst>
          </p:cNvPr>
          <p:cNvSpPr>
            <a:spLocks noGrp="1"/>
          </p:cNvSpPr>
          <p:nvPr>
            <p:ph type="body" idx="1"/>
          </p:nvPr>
        </p:nvSpPr>
        <p:spPr/>
        <p:txBody>
          <a:bodyPr/>
          <a:lstStyle/>
          <a:p>
            <a:r>
              <a:rPr lang="en-US" dirty="0"/>
              <a:t>Buzz pairs</a:t>
            </a:r>
            <a:endParaRPr lang="en-ZA" dirty="0"/>
          </a:p>
        </p:txBody>
      </p:sp>
    </p:spTree>
    <p:extLst>
      <p:ext uri="{BB962C8B-B14F-4D97-AF65-F5344CB8AC3E}">
        <p14:creationId xmlns:p14="http://schemas.microsoft.com/office/powerpoint/2010/main" val="1032406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1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FDF202-569E-851A-279B-CAE2564E95E8}"/>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3400">
                <a:solidFill>
                  <a:srgbClr val="FFFFFF"/>
                </a:solidFill>
              </a:rPr>
              <a:t>Environmental sustainability – Global Green and Health Hospitals and Health Care Without Harm</a:t>
            </a:r>
          </a:p>
        </p:txBody>
      </p:sp>
      <p:graphicFrame>
        <p:nvGraphicFramePr>
          <p:cNvPr id="3" name="Diagram 2">
            <a:extLst>
              <a:ext uri="{FF2B5EF4-FFF2-40B4-BE49-F238E27FC236}">
                <a16:creationId xmlns:a16="http://schemas.microsoft.com/office/drawing/2014/main" id="{AB93C3BA-99A9-9B05-4CFC-8380905F0BD9}"/>
              </a:ext>
            </a:extLst>
          </p:cNvPr>
          <p:cNvGraphicFramePr/>
          <p:nvPr>
            <p:extLst>
              <p:ext uri="{D42A27DB-BD31-4B8C-83A1-F6EECF244321}">
                <p14:modId xmlns:p14="http://schemas.microsoft.com/office/powerpoint/2010/main" val="3874776866"/>
              </p:ext>
            </p:extLst>
          </p:nvPr>
        </p:nvGraphicFramePr>
        <p:xfrm>
          <a:off x="4874933" y="157655"/>
          <a:ext cx="4331045" cy="6379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2102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C3940A-730E-D787-9B5D-F0A1E92794E7}"/>
              </a:ext>
            </a:extLst>
          </p:cNvPr>
          <p:cNvSpPr>
            <a:spLocks noGrp="1"/>
          </p:cNvSpPr>
          <p:nvPr>
            <p:ph type="title"/>
          </p:nvPr>
        </p:nvSpPr>
        <p:spPr/>
        <p:txBody>
          <a:bodyPr/>
          <a:lstStyle/>
          <a:p>
            <a:r>
              <a:rPr lang="en-US" dirty="0"/>
              <a:t>Two tools that can be used for evaluating CRESH</a:t>
            </a:r>
            <a:endParaRPr lang="en-ZA" dirty="0"/>
          </a:p>
        </p:txBody>
      </p:sp>
      <p:sp>
        <p:nvSpPr>
          <p:cNvPr id="4" name="Text Placeholder 3">
            <a:extLst>
              <a:ext uri="{FF2B5EF4-FFF2-40B4-BE49-F238E27FC236}">
                <a16:creationId xmlns:a16="http://schemas.microsoft.com/office/drawing/2014/main" id="{3DDA97E0-A83A-915F-030D-CE898D299B18}"/>
              </a:ext>
            </a:extLst>
          </p:cNvPr>
          <p:cNvSpPr>
            <a:spLocks noGrp="1"/>
          </p:cNvSpPr>
          <p:nvPr>
            <p:ph type="body" idx="1"/>
          </p:nvPr>
        </p:nvSpPr>
        <p:spPr/>
        <p:txBody>
          <a:bodyPr/>
          <a:lstStyle/>
          <a:p>
            <a:endParaRPr lang="en-ZA"/>
          </a:p>
        </p:txBody>
      </p:sp>
    </p:spTree>
    <p:extLst>
      <p:ext uri="{BB962C8B-B14F-4D97-AF65-F5344CB8AC3E}">
        <p14:creationId xmlns:p14="http://schemas.microsoft.com/office/powerpoint/2010/main" val="1059149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5D36E8AC-A826-920C-7157-5F8C084CEB80}"/>
              </a:ext>
            </a:extLst>
          </p:cNvPr>
          <p:cNvSpPr txBox="1">
            <a:spLocks/>
          </p:cNvSpPr>
          <p:nvPr/>
        </p:nvSpPr>
        <p:spPr>
          <a:xfrm>
            <a:off x="622013" y="1677619"/>
            <a:ext cx="5171290" cy="2042074"/>
          </a:xfrm>
          <a:prstGeom prst="rect">
            <a:avLst/>
          </a:prstGeom>
          <a:ln w="19050">
            <a:noFill/>
            <a:extLst>
              <a:ext uri="{C807C97D-BFC1-408E-A445-0C87EB9F89A2}">
                <ask:lineSketchStyleProps xmlns:ask="http://schemas.microsoft.com/office/drawing/2018/sketchyshapes" sd="1219033472">
                  <a:custGeom>
                    <a:avLst/>
                    <a:gdLst>
                      <a:gd name="connsiteX0" fmla="*/ 0 w 10515600"/>
                      <a:gd name="connsiteY0" fmla="*/ 0 h 1325563"/>
                      <a:gd name="connsiteX1" fmla="*/ 584200 w 10515600"/>
                      <a:gd name="connsiteY1" fmla="*/ 0 h 1325563"/>
                      <a:gd name="connsiteX2" fmla="*/ 1063244 w 10515600"/>
                      <a:gd name="connsiteY2" fmla="*/ 0 h 1325563"/>
                      <a:gd name="connsiteX3" fmla="*/ 1542288 w 10515600"/>
                      <a:gd name="connsiteY3" fmla="*/ 0 h 1325563"/>
                      <a:gd name="connsiteX4" fmla="*/ 2126488 w 10515600"/>
                      <a:gd name="connsiteY4" fmla="*/ 0 h 1325563"/>
                      <a:gd name="connsiteX5" fmla="*/ 2815844 w 10515600"/>
                      <a:gd name="connsiteY5" fmla="*/ 0 h 1325563"/>
                      <a:gd name="connsiteX6" fmla="*/ 3505200 w 10515600"/>
                      <a:gd name="connsiteY6" fmla="*/ 0 h 1325563"/>
                      <a:gd name="connsiteX7" fmla="*/ 4194556 w 10515600"/>
                      <a:gd name="connsiteY7" fmla="*/ 0 h 1325563"/>
                      <a:gd name="connsiteX8" fmla="*/ 4989068 w 10515600"/>
                      <a:gd name="connsiteY8" fmla="*/ 0 h 1325563"/>
                      <a:gd name="connsiteX9" fmla="*/ 5573268 w 10515600"/>
                      <a:gd name="connsiteY9" fmla="*/ 0 h 1325563"/>
                      <a:gd name="connsiteX10" fmla="*/ 6262624 w 10515600"/>
                      <a:gd name="connsiteY10" fmla="*/ 0 h 1325563"/>
                      <a:gd name="connsiteX11" fmla="*/ 6846824 w 10515600"/>
                      <a:gd name="connsiteY11" fmla="*/ 0 h 1325563"/>
                      <a:gd name="connsiteX12" fmla="*/ 7431024 w 10515600"/>
                      <a:gd name="connsiteY12" fmla="*/ 0 h 1325563"/>
                      <a:gd name="connsiteX13" fmla="*/ 8015224 w 10515600"/>
                      <a:gd name="connsiteY13" fmla="*/ 0 h 1325563"/>
                      <a:gd name="connsiteX14" fmla="*/ 8283956 w 10515600"/>
                      <a:gd name="connsiteY14" fmla="*/ 0 h 1325563"/>
                      <a:gd name="connsiteX15" fmla="*/ 8973312 w 10515600"/>
                      <a:gd name="connsiteY15" fmla="*/ 0 h 1325563"/>
                      <a:gd name="connsiteX16" fmla="*/ 9242044 w 10515600"/>
                      <a:gd name="connsiteY16" fmla="*/ 0 h 1325563"/>
                      <a:gd name="connsiteX17" fmla="*/ 9826244 w 10515600"/>
                      <a:gd name="connsiteY17" fmla="*/ 0 h 1325563"/>
                      <a:gd name="connsiteX18" fmla="*/ 10515600 w 10515600"/>
                      <a:gd name="connsiteY18" fmla="*/ 0 h 1325563"/>
                      <a:gd name="connsiteX19" fmla="*/ 10515600 w 10515600"/>
                      <a:gd name="connsiteY19" fmla="*/ 468366 h 1325563"/>
                      <a:gd name="connsiteX20" fmla="*/ 10515600 w 10515600"/>
                      <a:gd name="connsiteY20" fmla="*/ 870453 h 1325563"/>
                      <a:gd name="connsiteX21" fmla="*/ 10515600 w 10515600"/>
                      <a:gd name="connsiteY21" fmla="*/ 1325563 h 1325563"/>
                      <a:gd name="connsiteX22" fmla="*/ 10141712 w 10515600"/>
                      <a:gd name="connsiteY22" fmla="*/ 1325563 h 1325563"/>
                      <a:gd name="connsiteX23" fmla="*/ 9767824 w 10515600"/>
                      <a:gd name="connsiteY23" fmla="*/ 1325563 h 1325563"/>
                      <a:gd name="connsiteX24" fmla="*/ 8973312 w 10515600"/>
                      <a:gd name="connsiteY24" fmla="*/ 1325563 h 1325563"/>
                      <a:gd name="connsiteX25" fmla="*/ 8178800 w 10515600"/>
                      <a:gd name="connsiteY25" fmla="*/ 1325563 h 1325563"/>
                      <a:gd name="connsiteX26" fmla="*/ 7594600 w 10515600"/>
                      <a:gd name="connsiteY26" fmla="*/ 1325563 h 1325563"/>
                      <a:gd name="connsiteX27" fmla="*/ 6800088 w 10515600"/>
                      <a:gd name="connsiteY27" fmla="*/ 1325563 h 1325563"/>
                      <a:gd name="connsiteX28" fmla="*/ 6215888 w 10515600"/>
                      <a:gd name="connsiteY28" fmla="*/ 1325563 h 1325563"/>
                      <a:gd name="connsiteX29" fmla="*/ 5526532 w 10515600"/>
                      <a:gd name="connsiteY29" fmla="*/ 1325563 h 1325563"/>
                      <a:gd name="connsiteX30" fmla="*/ 5257800 w 10515600"/>
                      <a:gd name="connsiteY30" fmla="*/ 1325563 h 1325563"/>
                      <a:gd name="connsiteX31" fmla="*/ 4463288 w 10515600"/>
                      <a:gd name="connsiteY31" fmla="*/ 1325563 h 1325563"/>
                      <a:gd name="connsiteX32" fmla="*/ 3984244 w 10515600"/>
                      <a:gd name="connsiteY32" fmla="*/ 1325563 h 1325563"/>
                      <a:gd name="connsiteX33" fmla="*/ 3294888 w 10515600"/>
                      <a:gd name="connsiteY33" fmla="*/ 1325563 h 1325563"/>
                      <a:gd name="connsiteX34" fmla="*/ 3026156 w 10515600"/>
                      <a:gd name="connsiteY34" fmla="*/ 1325563 h 1325563"/>
                      <a:gd name="connsiteX35" fmla="*/ 2231644 w 10515600"/>
                      <a:gd name="connsiteY35" fmla="*/ 1325563 h 1325563"/>
                      <a:gd name="connsiteX36" fmla="*/ 1752600 w 10515600"/>
                      <a:gd name="connsiteY36" fmla="*/ 1325563 h 1325563"/>
                      <a:gd name="connsiteX37" fmla="*/ 1168400 w 10515600"/>
                      <a:gd name="connsiteY37" fmla="*/ 1325563 h 1325563"/>
                      <a:gd name="connsiteX38" fmla="*/ 794512 w 10515600"/>
                      <a:gd name="connsiteY38" fmla="*/ 1325563 h 1325563"/>
                      <a:gd name="connsiteX39" fmla="*/ 0 w 10515600"/>
                      <a:gd name="connsiteY39" fmla="*/ 1325563 h 1325563"/>
                      <a:gd name="connsiteX40" fmla="*/ 0 w 10515600"/>
                      <a:gd name="connsiteY40" fmla="*/ 857197 h 1325563"/>
                      <a:gd name="connsiteX41" fmla="*/ 0 w 10515600"/>
                      <a:gd name="connsiteY41" fmla="*/ 415343 h 1325563"/>
                      <a:gd name="connsiteX42" fmla="*/ 0 w 10515600"/>
                      <a:gd name="connsiteY42" fmla="*/ 0 h 132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15600" h="1325563" fill="none" extrusionOk="0">
                        <a:moveTo>
                          <a:pt x="0" y="0"/>
                        </a:moveTo>
                        <a:cubicBezTo>
                          <a:pt x="199634" y="-51373"/>
                          <a:pt x="446638" y="49318"/>
                          <a:pt x="584200" y="0"/>
                        </a:cubicBezTo>
                        <a:cubicBezTo>
                          <a:pt x="721762" y="-49318"/>
                          <a:pt x="930663" y="38378"/>
                          <a:pt x="1063244" y="0"/>
                        </a:cubicBezTo>
                        <a:cubicBezTo>
                          <a:pt x="1195825" y="-38378"/>
                          <a:pt x="1431271" y="30342"/>
                          <a:pt x="1542288" y="0"/>
                        </a:cubicBezTo>
                        <a:cubicBezTo>
                          <a:pt x="1653305" y="-30342"/>
                          <a:pt x="2002343" y="6432"/>
                          <a:pt x="2126488" y="0"/>
                        </a:cubicBezTo>
                        <a:cubicBezTo>
                          <a:pt x="2250633" y="-6432"/>
                          <a:pt x="2527769" y="42761"/>
                          <a:pt x="2815844" y="0"/>
                        </a:cubicBezTo>
                        <a:cubicBezTo>
                          <a:pt x="3103919" y="-42761"/>
                          <a:pt x="3245895" y="80955"/>
                          <a:pt x="3505200" y="0"/>
                        </a:cubicBezTo>
                        <a:cubicBezTo>
                          <a:pt x="3764505" y="-80955"/>
                          <a:pt x="3973551" y="60894"/>
                          <a:pt x="4194556" y="0"/>
                        </a:cubicBezTo>
                        <a:cubicBezTo>
                          <a:pt x="4415561" y="-60894"/>
                          <a:pt x="4634215" y="38307"/>
                          <a:pt x="4989068" y="0"/>
                        </a:cubicBezTo>
                        <a:cubicBezTo>
                          <a:pt x="5343921" y="-38307"/>
                          <a:pt x="5366694" y="14017"/>
                          <a:pt x="5573268" y="0"/>
                        </a:cubicBezTo>
                        <a:cubicBezTo>
                          <a:pt x="5779842" y="-14017"/>
                          <a:pt x="5981864" y="46115"/>
                          <a:pt x="6262624" y="0"/>
                        </a:cubicBezTo>
                        <a:cubicBezTo>
                          <a:pt x="6543384" y="-46115"/>
                          <a:pt x="6606752" y="68194"/>
                          <a:pt x="6846824" y="0"/>
                        </a:cubicBezTo>
                        <a:cubicBezTo>
                          <a:pt x="7086896" y="-68194"/>
                          <a:pt x="7217835" y="65291"/>
                          <a:pt x="7431024" y="0"/>
                        </a:cubicBezTo>
                        <a:cubicBezTo>
                          <a:pt x="7644213" y="-65291"/>
                          <a:pt x="7879463" y="31774"/>
                          <a:pt x="8015224" y="0"/>
                        </a:cubicBezTo>
                        <a:cubicBezTo>
                          <a:pt x="8150985" y="-31774"/>
                          <a:pt x="8212154" y="4755"/>
                          <a:pt x="8283956" y="0"/>
                        </a:cubicBezTo>
                        <a:cubicBezTo>
                          <a:pt x="8355758" y="-4755"/>
                          <a:pt x="8826519" y="17716"/>
                          <a:pt x="8973312" y="0"/>
                        </a:cubicBezTo>
                        <a:cubicBezTo>
                          <a:pt x="9120105" y="-17716"/>
                          <a:pt x="9173478" y="9199"/>
                          <a:pt x="9242044" y="0"/>
                        </a:cubicBezTo>
                        <a:cubicBezTo>
                          <a:pt x="9310610" y="-9199"/>
                          <a:pt x="9591506" y="8584"/>
                          <a:pt x="9826244" y="0"/>
                        </a:cubicBezTo>
                        <a:cubicBezTo>
                          <a:pt x="10060982" y="-8584"/>
                          <a:pt x="10201720" y="53859"/>
                          <a:pt x="10515600" y="0"/>
                        </a:cubicBezTo>
                        <a:cubicBezTo>
                          <a:pt x="10528818" y="97495"/>
                          <a:pt x="10505274" y="259415"/>
                          <a:pt x="10515600" y="468366"/>
                        </a:cubicBezTo>
                        <a:cubicBezTo>
                          <a:pt x="10525926" y="677317"/>
                          <a:pt x="10508682" y="677626"/>
                          <a:pt x="10515600" y="870453"/>
                        </a:cubicBezTo>
                        <a:cubicBezTo>
                          <a:pt x="10522518" y="1063280"/>
                          <a:pt x="10510955" y="1218240"/>
                          <a:pt x="10515600" y="1325563"/>
                        </a:cubicBezTo>
                        <a:cubicBezTo>
                          <a:pt x="10340140" y="1355842"/>
                          <a:pt x="10274695" y="1293885"/>
                          <a:pt x="10141712" y="1325563"/>
                        </a:cubicBezTo>
                        <a:cubicBezTo>
                          <a:pt x="10008729" y="1357241"/>
                          <a:pt x="9902744" y="1312872"/>
                          <a:pt x="9767824" y="1325563"/>
                        </a:cubicBezTo>
                        <a:cubicBezTo>
                          <a:pt x="9632904" y="1338254"/>
                          <a:pt x="9328068" y="1240126"/>
                          <a:pt x="8973312" y="1325563"/>
                        </a:cubicBezTo>
                        <a:cubicBezTo>
                          <a:pt x="8618556" y="1411000"/>
                          <a:pt x="8531308" y="1259411"/>
                          <a:pt x="8178800" y="1325563"/>
                        </a:cubicBezTo>
                        <a:cubicBezTo>
                          <a:pt x="7826292" y="1391715"/>
                          <a:pt x="7713557" y="1282190"/>
                          <a:pt x="7594600" y="1325563"/>
                        </a:cubicBezTo>
                        <a:cubicBezTo>
                          <a:pt x="7475643" y="1368936"/>
                          <a:pt x="7009492" y="1305285"/>
                          <a:pt x="6800088" y="1325563"/>
                        </a:cubicBezTo>
                        <a:cubicBezTo>
                          <a:pt x="6590684" y="1345841"/>
                          <a:pt x="6389801" y="1260904"/>
                          <a:pt x="6215888" y="1325563"/>
                        </a:cubicBezTo>
                        <a:cubicBezTo>
                          <a:pt x="6041975" y="1390222"/>
                          <a:pt x="5678912" y="1265992"/>
                          <a:pt x="5526532" y="1325563"/>
                        </a:cubicBezTo>
                        <a:cubicBezTo>
                          <a:pt x="5374152" y="1385134"/>
                          <a:pt x="5382254" y="1306310"/>
                          <a:pt x="5257800" y="1325563"/>
                        </a:cubicBezTo>
                        <a:cubicBezTo>
                          <a:pt x="5133346" y="1344816"/>
                          <a:pt x="4836155" y="1289227"/>
                          <a:pt x="4463288" y="1325563"/>
                        </a:cubicBezTo>
                        <a:cubicBezTo>
                          <a:pt x="4090421" y="1361899"/>
                          <a:pt x="4151020" y="1298534"/>
                          <a:pt x="3984244" y="1325563"/>
                        </a:cubicBezTo>
                        <a:cubicBezTo>
                          <a:pt x="3817468" y="1352592"/>
                          <a:pt x="3572374" y="1304693"/>
                          <a:pt x="3294888" y="1325563"/>
                        </a:cubicBezTo>
                        <a:cubicBezTo>
                          <a:pt x="3017402" y="1346433"/>
                          <a:pt x="3151456" y="1317654"/>
                          <a:pt x="3026156" y="1325563"/>
                        </a:cubicBezTo>
                        <a:cubicBezTo>
                          <a:pt x="2900856" y="1333472"/>
                          <a:pt x="2418455" y="1297159"/>
                          <a:pt x="2231644" y="1325563"/>
                        </a:cubicBezTo>
                        <a:cubicBezTo>
                          <a:pt x="2044833" y="1353967"/>
                          <a:pt x="1940374" y="1306516"/>
                          <a:pt x="1752600" y="1325563"/>
                        </a:cubicBezTo>
                        <a:cubicBezTo>
                          <a:pt x="1564826" y="1344610"/>
                          <a:pt x="1305095" y="1305552"/>
                          <a:pt x="1168400" y="1325563"/>
                        </a:cubicBezTo>
                        <a:cubicBezTo>
                          <a:pt x="1031705" y="1345574"/>
                          <a:pt x="927881" y="1303665"/>
                          <a:pt x="794512" y="1325563"/>
                        </a:cubicBezTo>
                        <a:cubicBezTo>
                          <a:pt x="661143" y="1347461"/>
                          <a:pt x="164008" y="1239848"/>
                          <a:pt x="0" y="1325563"/>
                        </a:cubicBezTo>
                        <a:cubicBezTo>
                          <a:pt x="-43827" y="1107128"/>
                          <a:pt x="40367" y="1071636"/>
                          <a:pt x="0" y="857197"/>
                        </a:cubicBezTo>
                        <a:cubicBezTo>
                          <a:pt x="-40367" y="642758"/>
                          <a:pt x="24937" y="567712"/>
                          <a:pt x="0" y="415343"/>
                        </a:cubicBezTo>
                        <a:cubicBezTo>
                          <a:pt x="-24937" y="262974"/>
                          <a:pt x="39094" y="119383"/>
                          <a:pt x="0" y="0"/>
                        </a:cubicBezTo>
                        <a:close/>
                      </a:path>
                      <a:path w="10515600" h="1325563" stroke="0" extrusionOk="0">
                        <a:moveTo>
                          <a:pt x="0" y="0"/>
                        </a:moveTo>
                        <a:cubicBezTo>
                          <a:pt x="117769" y="-54612"/>
                          <a:pt x="363642" y="16397"/>
                          <a:pt x="479044" y="0"/>
                        </a:cubicBezTo>
                        <a:cubicBezTo>
                          <a:pt x="594446" y="-16397"/>
                          <a:pt x="677892" y="18700"/>
                          <a:pt x="747776" y="0"/>
                        </a:cubicBezTo>
                        <a:cubicBezTo>
                          <a:pt x="817660" y="-18700"/>
                          <a:pt x="1147191" y="42425"/>
                          <a:pt x="1542288" y="0"/>
                        </a:cubicBezTo>
                        <a:cubicBezTo>
                          <a:pt x="1937385" y="-42425"/>
                          <a:pt x="1903667" y="55036"/>
                          <a:pt x="2021332" y="0"/>
                        </a:cubicBezTo>
                        <a:cubicBezTo>
                          <a:pt x="2138997" y="-55036"/>
                          <a:pt x="2261555" y="30614"/>
                          <a:pt x="2500376" y="0"/>
                        </a:cubicBezTo>
                        <a:cubicBezTo>
                          <a:pt x="2739197" y="-30614"/>
                          <a:pt x="2992326" y="934"/>
                          <a:pt x="3294888" y="0"/>
                        </a:cubicBezTo>
                        <a:cubicBezTo>
                          <a:pt x="3597450" y="-934"/>
                          <a:pt x="3536470" y="20588"/>
                          <a:pt x="3668776" y="0"/>
                        </a:cubicBezTo>
                        <a:cubicBezTo>
                          <a:pt x="3801082" y="-20588"/>
                          <a:pt x="4167052" y="95069"/>
                          <a:pt x="4463288" y="0"/>
                        </a:cubicBezTo>
                        <a:cubicBezTo>
                          <a:pt x="4759524" y="-95069"/>
                          <a:pt x="4927052" y="44879"/>
                          <a:pt x="5257800" y="0"/>
                        </a:cubicBezTo>
                        <a:cubicBezTo>
                          <a:pt x="5588548" y="-44879"/>
                          <a:pt x="5635378" y="45685"/>
                          <a:pt x="5842000" y="0"/>
                        </a:cubicBezTo>
                        <a:cubicBezTo>
                          <a:pt x="6048622" y="-45685"/>
                          <a:pt x="6336244" y="84925"/>
                          <a:pt x="6636512" y="0"/>
                        </a:cubicBezTo>
                        <a:cubicBezTo>
                          <a:pt x="6936780" y="-84925"/>
                          <a:pt x="6983770" y="37784"/>
                          <a:pt x="7115556" y="0"/>
                        </a:cubicBezTo>
                        <a:cubicBezTo>
                          <a:pt x="7247342" y="-37784"/>
                          <a:pt x="7473141" y="52757"/>
                          <a:pt x="7594600" y="0"/>
                        </a:cubicBezTo>
                        <a:cubicBezTo>
                          <a:pt x="7716059" y="-52757"/>
                          <a:pt x="8131150" y="920"/>
                          <a:pt x="8283956" y="0"/>
                        </a:cubicBezTo>
                        <a:cubicBezTo>
                          <a:pt x="8436762" y="-920"/>
                          <a:pt x="8664826" y="24800"/>
                          <a:pt x="8763000" y="0"/>
                        </a:cubicBezTo>
                        <a:cubicBezTo>
                          <a:pt x="8861174" y="-24800"/>
                          <a:pt x="9272964" y="43339"/>
                          <a:pt x="9557512" y="0"/>
                        </a:cubicBezTo>
                        <a:cubicBezTo>
                          <a:pt x="9842060" y="-43339"/>
                          <a:pt x="10044680" y="73864"/>
                          <a:pt x="10515600" y="0"/>
                        </a:cubicBezTo>
                        <a:cubicBezTo>
                          <a:pt x="10536968" y="118651"/>
                          <a:pt x="10479712" y="227816"/>
                          <a:pt x="10515600" y="441854"/>
                        </a:cubicBezTo>
                        <a:cubicBezTo>
                          <a:pt x="10551488" y="655892"/>
                          <a:pt x="10487580" y="795649"/>
                          <a:pt x="10515600" y="896964"/>
                        </a:cubicBezTo>
                        <a:cubicBezTo>
                          <a:pt x="10543620" y="998279"/>
                          <a:pt x="10467886" y="1134345"/>
                          <a:pt x="10515600" y="1325563"/>
                        </a:cubicBezTo>
                        <a:cubicBezTo>
                          <a:pt x="10386768" y="1345314"/>
                          <a:pt x="10232234" y="1296468"/>
                          <a:pt x="10141712" y="1325563"/>
                        </a:cubicBezTo>
                        <a:cubicBezTo>
                          <a:pt x="10051190" y="1354658"/>
                          <a:pt x="9821524" y="1272248"/>
                          <a:pt x="9557512" y="1325563"/>
                        </a:cubicBezTo>
                        <a:cubicBezTo>
                          <a:pt x="9293500" y="1378878"/>
                          <a:pt x="9328409" y="1285987"/>
                          <a:pt x="9183624" y="1325563"/>
                        </a:cubicBezTo>
                        <a:cubicBezTo>
                          <a:pt x="9038839" y="1365139"/>
                          <a:pt x="8786483" y="1307681"/>
                          <a:pt x="8599424" y="1325563"/>
                        </a:cubicBezTo>
                        <a:cubicBezTo>
                          <a:pt x="8412365" y="1343445"/>
                          <a:pt x="8414709" y="1295618"/>
                          <a:pt x="8330692" y="1325563"/>
                        </a:cubicBezTo>
                        <a:cubicBezTo>
                          <a:pt x="8246675" y="1355508"/>
                          <a:pt x="8177963" y="1311461"/>
                          <a:pt x="8061960" y="1325563"/>
                        </a:cubicBezTo>
                        <a:cubicBezTo>
                          <a:pt x="7945957" y="1339665"/>
                          <a:pt x="7703014" y="1305435"/>
                          <a:pt x="7477760" y="1325563"/>
                        </a:cubicBezTo>
                        <a:cubicBezTo>
                          <a:pt x="7252506" y="1345691"/>
                          <a:pt x="7252717" y="1303457"/>
                          <a:pt x="7103872" y="1325563"/>
                        </a:cubicBezTo>
                        <a:cubicBezTo>
                          <a:pt x="6955027" y="1347669"/>
                          <a:pt x="6731082" y="1266922"/>
                          <a:pt x="6414516" y="1325563"/>
                        </a:cubicBezTo>
                        <a:cubicBezTo>
                          <a:pt x="6097950" y="1384204"/>
                          <a:pt x="6209104" y="1291605"/>
                          <a:pt x="6040628" y="1325563"/>
                        </a:cubicBezTo>
                        <a:cubicBezTo>
                          <a:pt x="5872152" y="1359521"/>
                          <a:pt x="5612756" y="1250928"/>
                          <a:pt x="5351272" y="1325563"/>
                        </a:cubicBezTo>
                        <a:cubicBezTo>
                          <a:pt x="5089788" y="1400198"/>
                          <a:pt x="5214554" y="1299028"/>
                          <a:pt x="5082540" y="1325563"/>
                        </a:cubicBezTo>
                        <a:cubicBezTo>
                          <a:pt x="4950526" y="1352098"/>
                          <a:pt x="4664612" y="1292268"/>
                          <a:pt x="4393184" y="1325563"/>
                        </a:cubicBezTo>
                        <a:cubicBezTo>
                          <a:pt x="4121756" y="1358858"/>
                          <a:pt x="4202348" y="1294794"/>
                          <a:pt x="4019296" y="1325563"/>
                        </a:cubicBezTo>
                        <a:cubicBezTo>
                          <a:pt x="3836244" y="1356332"/>
                          <a:pt x="3833682" y="1302544"/>
                          <a:pt x="3750564" y="1325563"/>
                        </a:cubicBezTo>
                        <a:cubicBezTo>
                          <a:pt x="3667446" y="1348582"/>
                          <a:pt x="3558774" y="1289251"/>
                          <a:pt x="3376676" y="1325563"/>
                        </a:cubicBezTo>
                        <a:cubicBezTo>
                          <a:pt x="3194578" y="1361875"/>
                          <a:pt x="2934693" y="1260449"/>
                          <a:pt x="2687320" y="1325563"/>
                        </a:cubicBezTo>
                        <a:cubicBezTo>
                          <a:pt x="2439947" y="1390677"/>
                          <a:pt x="2409273" y="1286072"/>
                          <a:pt x="2313432" y="1325563"/>
                        </a:cubicBezTo>
                        <a:cubicBezTo>
                          <a:pt x="2217591" y="1365054"/>
                          <a:pt x="2115947" y="1322974"/>
                          <a:pt x="2044700" y="1325563"/>
                        </a:cubicBezTo>
                        <a:cubicBezTo>
                          <a:pt x="1973453" y="1328152"/>
                          <a:pt x="1746704" y="1313098"/>
                          <a:pt x="1670812" y="1325563"/>
                        </a:cubicBezTo>
                        <a:cubicBezTo>
                          <a:pt x="1594920" y="1338028"/>
                          <a:pt x="1361608" y="1274437"/>
                          <a:pt x="1191768" y="1325563"/>
                        </a:cubicBezTo>
                        <a:cubicBezTo>
                          <a:pt x="1021928" y="1376689"/>
                          <a:pt x="747020" y="1259611"/>
                          <a:pt x="607568" y="1325563"/>
                        </a:cubicBezTo>
                        <a:cubicBezTo>
                          <a:pt x="468116" y="1391515"/>
                          <a:pt x="299108" y="1260064"/>
                          <a:pt x="0" y="1325563"/>
                        </a:cubicBezTo>
                        <a:cubicBezTo>
                          <a:pt x="-42502" y="1110413"/>
                          <a:pt x="24566" y="1060159"/>
                          <a:pt x="0" y="857197"/>
                        </a:cubicBezTo>
                        <a:cubicBezTo>
                          <a:pt x="-24566" y="654235"/>
                          <a:pt x="2557" y="605171"/>
                          <a:pt x="0" y="415343"/>
                        </a:cubicBezTo>
                        <a:cubicBezTo>
                          <a:pt x="-2557" y="225515"/>
                          <a:pt x="15012" y="88770"/>
                          <a:pt x="0" y="0"/>
                        </a:cubicBezTo>
                        <a:close/>
                      </a:path>
                    </a:pathLst>
                  </a:custGeom>
                  <ask:type>
                    <ask:lineSketchNone/>
                  </ask:type>
                </ask:lineSketchStyleProps>
              </a:ext>
            </a:extLst>
          </a:ln>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u="none" kern="1200">
                <a:ln>
                  <a:noFill/>
                </a:ln>
                <a:solidFill>
                  <a:schemeClr val="tx2"/>
                </a:solidFill>
                <a:latin typeface="DM Sans 14pt" pitchFamily="2" charset="77"/>
                <a:ea typeface="+mj-ea"/>
                <a:cs typeface="+mj-cs"/>
              </a:defRPr>
            </a:lvl1pPr>
          </a:lstStyle>
          <a:p>
            <a:pPr>
              <a:lnSpc>
                <a:spcPct val="100000"/>
              </a:lnSpc>
            </a:pPr>
            <a:r>
              <a:rPr lang="en-GB" sz="3200" b="0">
                <a:solidFill>
                  <a:schemeClr val="accent2"/>
                </a:solidFill>
              </a:rPr>
              <a:t>Climate </a:t>
            </a:r>
            <a:r>
              <a:rPr lang="en-GB" sz="3200">
                <a:solidFill>
                  <a:schemeClr val="accent2"/>
                </a:solidFill>
              </a:rPr>
              <a:t>Vulnerability</a:t>
            </a:r>
            <a:r>
              <a:rPr lang="en-GB" sz="3200" b="0">
                <a:solidFill>
                  <a:schemeClr val="accent2"/>
                </a:solidFill>
              </a:rPr>
              <a:t> and </a:t>
            </a:r>
            <a:r>
              <a:rPr lang="en-GB" sz="3200">
                <a:solidFill>
                  <a:schemeClr val="accent2"/>
                </a:solidFill>
              </a:rPr>
              <a:t>Capacity</a:t>
            </a:r>
            <a:r>
              <a:rPr lang="en-GB" sz="3200" b="0">
                <a:solidFill>
                  <a:schemeClr val="accent2"/>
                </a:solidFill>
              </a:rPr>
              <a:t> </a:t>
            </a:r>
            <a:r>
              <a:rPr lang="en-GB" sz="3200">
                <a:solidFill>
                  <a:schemeClr val="accent2"/>
                </a:solidFill>
              </a:rPr>
              <a:t>Assessment</a:t>
            </a:r>
            <a:r>
              <a:rPr lang="en-GB" sz="3200" b="0">
                <a:solidFill>
                  <a:schemeClr val="accent2"/>
                </a:solidFill>
              </a:rPr>
              <a:t> (VCA)</a:t>
            </a:r>
          </a:p>
        </p:txBody>
      </p:sp>
      <p:cxnSp>
        <p:nvCxnSpPr>
          <p:cNvPr id="8" name="Connecteur droit 7">
            <a:extLst>
              <a:ext uri="{FF2B5EF4-FFF2-40B4-BE49-F238E27FC236}">
                <a16:creationId xmlns:a16="http://schemas.microsoft.com/office/drawing/2014/main" id="{91DACCD4-A1D6-63B6-55C4-D9ACAF71E96F}"/>
              </a:ext>
            </a:extLst>
          </p:cNvPr>
          <p:cNvCxnSpPr>
            <a:cxnSpLocks/>
          </p:cNvCxnSpPr>
          <p:nvPr/>
        </p:nvCxnSpPr>
        <p:spPr>
          <a:xfrm>
            <a:off x="0" y="5501319"/>
            <a:ext cx="5500915"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2">
            <a:extLst>
              <a:ext uri="{FF2B5EF4-FFF2-40B4-BE49-F238E27FC236}">
                <a16:creationId xmlns:a16="http://schemas.microsoft.com/office/drawing/2014/main" id="{4E5759D1-86AD-CA16-6FC2-BDC0A9BC8EE2}"/>
              </a:ext>
            </a:extLst>
          </p:cNvPr>
          <p:cNvSpPr txBox="1">
            <a:spLocks/>
          </p:cNvSpPr>
          <p:nvPr/>
        </p:nvSpPr>
        <p:spPr>
          <a:xfrm>
            <a:off x="622013" y="3719693"/>
            <a:ext cx="5171290" cy="1405070"/>
          </a:xfrm>
          <a:prstGeom prst="rect">
            <a:avLst/>
          </a:prstGeom>
          <a:ln w="19050">
            <a:noFill/>
            <a:extLst>
              <a:ext uri="{C807C97D-BFC1-408E-A445-0C87EB9F89A2}">
                <ask:lineSketchStyleProps xmlns:ask="http://schemas.microsoft.com/office/drawing/2018/sketchyshapes" sd="1219033472">
                  <a:custGeom>
                    <a:avLst/>
                    <a:gdLst>
                      <a:gd name="connsiteX0" fmla="*/ 0 w 10515600"/>
                      <a:gd name="connsiteY0" fmla="*/ 0 h 1325563"/>
                      <a:gd name="connsiteX1" fmla="*/ 584200 w 10515600"/>
                      <a:gd name="connsiteY1" fmla="*/ 0 h 1325563"/>
                      <a:gd name="connsiteX2" fmla="*/ 1063244 w 10515600"/>
                      <a:gd name="connsiteY2" fmla="*/ 0 h 1325563"/>
                      <a:gd name="connsiteX3" fmla="*/ 1542288 w 10515600"/>
                      <a:gd name="connsiteY3" fmla="*/ 0 h 1325563"/>
                      <a:gd name="connsiteX4" fmla="*/ 2126488 w 10515600"/>
                      <a:gd name="connsiteY4" fmla="*/ 0 h 1325563"/>
                      <a:gd name="connsiteX5" fmla="*/ 2815844 w 10515600"/>
                      <a:gd name="connsiteY5" fmla="*/ 0 h 1325563"/>
                      <a:gd name="connsiteX6" fmla="*/ 3505200 w 10515600"/>
                      <a:gd name="connsiteY6" fmla="*/ 0 h 1325563"/>
                      <a:gd name="connsiteX7" fmla="*/ 4194556 w 10515600"/>
                      <a:gd name="connsiteY7" fmla="*/ 0 h 1325563"/>
                      <a:gd name="connsiteX8" fmla="*/ 4989068 w 10515600"/>
                      <a:gd name="connsiteY8" fmla="*/ 0 h 1325563"/>
                      <a:gd name="connsiteX9" fmla="*/ 5573268 w 10515600"/>
                      <a:gd name="connsiteY9" fmla="*/ 0 h 1325563"/>
                      <a:gd name="connsiteX10" fmla="*/ 6262624 w 10515600"/>
                      <a:gd name="connsiteY10" fmla="*/ 0 h 1325563"/>
                      <a:gd name="connsiteX11" fmla="*/ 6846824 w 10515600"/>
                      <a:gd name="connsiteY11" fmla="*/ 0 h 1325563"/>
                      <a:gd name="connsiteX12" fmla="*/ 7431024 w 10515600"/>
                      <a:gd name="connsiteY12" fmla="*/ 0 h 1325563"/>
                      <a:gd name="connsiteX13" fmla="*/ 8015224 w 10515600"/>
                      <a:gd name="connsiteY13" fmla="*/ 0 h 1325563"/>
                      <a:gd name="connsiteX14" fmla="*/ 8283956 w 10515600"/>
                      <a:gd name="connsiteY14" fmla="*/ 0 h 1325563"/>
                      <a:gd name="connsiteX15" fmla="*/ 8973312 w 10515600"/>
                      <a:gd name="connsiteY15" fmla="*/ 0 h 1325563"/>
                      <a:gd name="connsiteX16" fmla="*/ 9242044 w 10515600"/>
                      <a:gd name="connsiteY16" fmla="*/ 0 h 1325563"/>
                      <a:gd name="connsiteX17" fmla="*/ 9826244 w 10515600"/>
                      <a:gd name="connsiteY17" fmla="*/ 0 h 1325563"/>
                      <a:gd name="connsiteX18" fmla="*/ 10515600 w 10515600"/>
                      <a:gd name="connsiteY18" fmla="*/ 0 h 1325563"/>
                      <a:gd name="connsiteX19" fmla="*/ 10515600 w 10515600"/>
                      <a:gd name="connsiteY19" fmla="*/ 468366 h 1325563"/>
                      <a:gd name="connsiteX20" fmla="*/ 10515600 w 10515600"/>
                      <a:gd name="connsiteY20" fmla="*/ 870453 h 1325563"/>
                      <a:gd name="connsiteX21" fmla="*/ 10515600 w 10515600"/>
                      <a:gd name="connsiteY21" fmla="*/ 1325563 h 1325563"/>
                      <a:gd name="connsiteX22" fmla="*/ 10141712 w 10515600"/>
                      <a:gd name="connsiteY22" fmla="*/ 1325563 h 1325563"/>
                      <a:gd name="connsiteX23" fmla="*/ 9767824 w 10515600"/>
                      <a:gd name="connsiteY23" fmla="*/ 1325563 h 1325563"/>
                      <a:gd name="connsiteX24" fmla="*/ 8973312 w 10515600"/>
                      <a:gd name="connsiteY24" fmla="*/ 1325563 h 1325563"/>
                      <a:gd name="connsiteX25" fmla="*/ 8178800 w 10515600"/>
                      <a:gd name="connsiteY25" fmla="*/ 1325563 h 1325563"/>
                      <a:gd name="connsiteX26" fmla="*/ 7594600 w 10515600"/>
                      <a:gd name="connsiteY26" fmla="*/ 1325563 h 1325563"/>
                      <a:gd name="connsiteX27" fmla="*/ 6800088 w 10515600"/>
                      <a:gd name="connsiteY27" fmla="*/ 1325563 h 1325563"/>
                      <a:gd name="connsiteX28" fmla="*/ 6215888 w 10515600"/>
                      <a:gd name="connsiteY28" fmla="*/ 1325563 h 1325563"/>
                      <a:gd name="connsiteX29" fmla="*/ 5526532 w 10515600"/>
                      <a:gd name="connsiteY29" fmla="*/ 1325563 h 1325563"/>
                      <a:gd name="connsiteX30" fmla="*/ 5257800 w 10515600"/>
                      <a:gd name="connsiteY30" fmla="*/ 1325563 h 1325563"/>
                      <a:gd name="connsiteX31" fmla="*/ 4463288 w 10515600"/>
                      <a:gd name="connsiteY31" fmla="*/ 1325563 h 1325563"/>
                      <a:gd name="connsiteX32" fmla="*/ 3984244 w 10515600"/>
                      <a:gd name="connsiteY32" fmla="*/ 1325563 h 1325563"/>
                      <a:gd name="connsiteX33" fmla="*/ 3294888 w 10515600"/>
                      <a:gd name="connsiteY33" fmla="*/ 1325563 h 1325563"/>
                      <a:gd name="connsiteX34" fmla="*/ 3026156 w 10515600"/>
                      <a:gd name="connsiteY34" fmla="*/ 1325563 h 1325563"/>
                      <a:gd name="connsiteX35" fmla="*/ 2231644 w 10515600"/>
                      <a:gd name="connsiteY35" fmla="*/ 1325563 h 1325563"/>
                      <a:gd name="connsiteX36" fmla="*/ 1752600 w 10515600"/>
                      <a:gd name="connsiteY36" fmla="*/ 1325563 h 1325563"/>
                      <a:gd name="connsiteX37" fmla="*/ 1168400 w 10515600"/>
                      <a:gd name="connsiteY37" fmla="*/ 1325563 h 1325563"/>
                      <a:gd name="connsiteX38" fmla="*/ 794512 w 10515600"/>
                      <a:gd name="connsiteY38" fmla="*/ 1325563 h 1325563"/>
                      <a:gd name="connsiteX39" fmla="*/ 0 w 10515600"/>
                      <a:gd name="connsiteY39" fmla="*/ 1325563 h 1325563"/>
                      <a:gd name="connsiteX40" fmla="*/ 0 w 10515600"/>
                      <a:gd name="connsiteY40" fmla="*/ 857197 h 1325563"/>
                      <a:gd name="connsiteX41" fmla="*/ 0 w 10515600"/>
                      <a:gd name="connsiteY41" fmla="*/ 415343 h 1325563"/>
                      <a:gd name="connsiteX42" fmla="*/ 0 w 10515600"/>
                      <a:gd name="connsiteY42" fmla="*/ 0 h 132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15600" h="1325563" fill="none" extrusionOk="0">
                        <a:moveTo>
                          <a:pt x="0" y="0"/>
                        </a:moveTo>
                        <a:cubicBezTo>
                          <a:pt x="199634" y="-51373"/>
                          <a:pt x="446638" y="49318"/>
                          <a:pt x="584200" y="0"/>
                        </a:cubicBezTo>
                        <a:cubicBezTo>
                          <a:pt x="721762" y="-49318"/>
                          <a:pt x="930663" y="38378"/>
                          <a:pt x="1063244" y="0"/>
                        </a:cubicBezTo>
                        <a:cubicBezTo>
                          <a:pt x="1195825" y="-38378"/>
                          <a:pt x="1431271" y="30342"/>
                          <a:pt x="1542288" y="0"/>
                        </a:cubicBezTo>
                        <a:cubicBezTo>
                          <a:pt x="1653305" y="-30342"/>
                          <a:pt x="2002343" y="6432"/>
                          <a:pt x="2126488" y="0"/>
                        </a:cubicBezTo>
                        <a:cubicBezTo>
                          <a:pt x="2250633" y="-6432"/>
                          <a:pt x="2527769" y="42761"/>
                          <a:pt x="2815844" y="0"/>
                        </a:cubicBezTo>
                        <a:cubicBezTo>
                          <a:pt x="3103919" y="-42761"/>
                          <a:pt x="3245895" y="80955"/>
                          <a:pt x="3505200" y="0"/>
                        </a:cubicBezTo>
                        <a:cubicBezTo>
                          <a:pt x="3764505" y="-80955"/>
                          <a:pt x="3973551" y="60894"/>
                          <a:pt x="4194556" y="0"/>
                        </a:cubicBezTo>
                        <a:cubicBezTo>
                          <a:pt x="4415561" y="-60894"/>
                          <a:pt x="4634215" y="38307"/>
                          <a:pt x="4989068" y="0"/>
                        </a:cubicBezTo>
                        <a:cubicBezTo>
                          <a:pt x="5343921" y="-38307"/>
                          <a:pt x="5366694" y="14017"/>
                          <a:pt x="5573268" y="0"/>
                        </a:cubicBezTo>
                        <a:cubicBezTo>
                          <a:pt x="5779842" y="-14017"/>
                          <a:pt x="5981864" y="46115"/>
                          <a:pt x="6262624" y="0"/>
                        </a:cubicBezTo>
                        <a:cubicBezTo>
                          <a:pt x="6543384" y="-46115"/>
                          <a:pt x="6606752" y="68194"/>
                          <a:pt x="6846824" y="0"/>
                        </a:cubicBezTo>
                        <a:cubicBezTo>
                          <a:pt x="7086896" y="-68194"/>
                          <a:pt x="7217835" y="65291"/>
                          <a:pt x="7431024" y="0"/>
                        </a:cubicBezTo>
                        <a:cubicBezTo>
                          <a:pt x="7644213" y="-65291"/>
                          <a:pt x="7879463" y="31774"/>
                          <a:pt x="8015224" y="0"/>
                        </a:cubicBezTo>
                        <a:cubicBezTo>
                          <a:pt x="8150985" y="-31774"/>
                          <a:pt x="8212154" y="4755"/>
                          <a:pt x="8283956" y="0"/>
                        </a:cubicBezTo>
                        <a:cubicBezTo>
                          <a:pt x="8355758" y="-4755"/>
                          <a:pt x="8826519" y="17716"/>
                          <a:pt x="8973312" y="0"/>
                        </a:cubicBezTo>
                        <a:cubicBezTo>
                          <a:pt x="9120105" y="-17716"/>
                          <a:pt x="9173478" y="9199"/>
                          <a:pt x="9242044" y="0"/>
                        </a:cubicBezTo>
                        <a:cubicBezTo>
                          <a:pt x="9310610" y="-9199"/>
                          <a:pt x="9591506" y="8584"/>
                          <a:pt x="9826244" y="0"/>
                        </a:cubicBezTo>
                        <a:cubicBezTo>
                          <a:pt x="10060982" y="-8584"/>
                          <a:pt x="10201720" y="53859"/>
                          <a:pt x="10515600" y="0"/>
                        </a:cubicBezTo>
                        <a:cubicBezTo>
                          <a:pt x="10528818" y="97495"/>
                          <a:pt x="10505274" y="259415"/>
                          <a:pt x="10515600" y="468366"/>
                        </a:cubicBezTo>
                        <a:cubicBezTo>
                          <a:pt x="10525926" y="677317"/>
                          <a:pt x="10508682" y="677626"/>
                          <a:pt x="10515600" y="870453"/>
                        </a:cubicBezTo>
                        <a:cubicBezTo>
                          <a:pt x="10522518" y="1063280"/>
                          <a:pt x="10510955" y="1218240"/>
                          <a:pt x="10515600" y="1325563"/>
                        </a:cubicBezTo>
                        <a:cubicBezTo>
                          <a:pt x="10340140" y="1355842"/>
                          <a:pt x="10274695" y="1293885"/>
                          <a:pt x="10141712" y="1325563"/>
                        </a:cubicBezTo>
                        <a:cubicBezTo>
                          <a:pt x="10008729" y="1357241"/>
                          <a:pt x="9902744" y="1312872"/>
                          <a:pt x="9767824" y="1325563"/>
                        </a:cubicBezTo>
                        <a:cubicBezTo>
                          <a:pt x="9632904" y="1338254"/>
                          <a:pt x="9328068" y="1240126"/>
                          <a:pt x="8973312" y="1325563"/>
                        </a:cubicBezTo>
                        <a:cubicBezTo>
                          <a:pt x="8618556" y="1411000"/>
                          <a:pt x="8531308" y="1259411"/>
                          <a:pt x="8178800" y="1325563"/>
                        </a:cubicBezTo>
                        <a:cubicBezTo>
                          <a:pt x="7826292" y="1391715"/>
                          <a:pt x="7713557" y="1282190"/>
                          <a:pt x="7594600" y="1325563"/>
                        </a:cubicBezTo>
                        <a:cubicBezTo>
                          <a:pt x="7475643" y="1368936"/>
                          <a:pt x="7009492" y="1305285"/>
                          <a:pt x="6800088" y="1325563"/>
                        </a:cubicBezTo>
                        <a:cubicBezTo>
                          <a:pt x="6590684" y="1345841"/>
                          <a:pt x="6389801" y="1260904"/>
                          <a:pt x="6215888" y="1325563"/>
                        </a:cubicBezTo>
                        <a:cubicBezTo>
                          <a:pt x="6041975" y="1390222"/>
                          <a:pt x="5678912" y="1265992"/>
                          <a:pt x="5526532" y="1325563"/>
                        </a:cubicBezTo>
                        <a:cubicBezTo>
                          <a:pt x="5374152" y="1385134"/>
                          <a:pt x="5382254" y="1306310"/>
                          <a:pt x="5257800" y="1325563"/>
                        </a:cubicBezTo>
                        <a:cubicBezTo>
                          <a:pt x="5133346" y="1344816"/>
                          <a:pt x="4836155" y="1289227"/>
                          <a:pt x="4463288" y="1325563"/>
                        </a:cubicBezTo>
                        <a:cubicBezTo>
                          <a:pt x="4090421" y="1361899"/>
                          <a:pt x="4151020" y="1298534"/>
                          <a:pt x="3984244" y="1325563"/>
                        </a:cubicBezTo>
                        <a:cubicBezTo>
                          <a:pt x="3817468" y="1352592"/>
                          <a:pt x="3572374" y="1304693"/>
                          <a:pt x="3294888" y="1325563"/>
                        </a:cubicBezTo>
                        <a:cubicBezTo>
                          <a:pt x="3017402" y="1346433"/>
                          <a:pt x="3151456" y="1317654"/>
                          <a:pt x="3026156" y="1325563"/>
                        </a:cubicBezTo>
                        <a:cubicBezTo>
                          <a:pt x="2900856" y="1333472"/>
                          <a:pt x="2418455" y="1297159"/>
                          <a:pt x="2231644" y="1325563"/>
                        </a:cubicBezTo>
                        <a:cubicBezTo>
                          <a:pt x="2044833" y="1353967"/>
                          <a:pt x="1940374" y="1306516"/>
                          <a:pt x="1752600" y="1325563"/>
                        </a:cubicBezTo>
                        <a:cubicBezTo>
                          <a:pt x="1564826" y="1344610"/>
                          <a:pt x="1305095" y="1305552"/>
                          <a:pt x="1168400" y="1325563"/>
                        </a:cubicBezTo>
                        <a:cubicBezTo>
                          <a:pt x="1031705" y="1345574"/>
                          <a:pt x="927881" y="1303665"/>
                          <a:pt x="794512" y="1325563"/>
                        </a:cubicBezTo>
                        <a:cubicBezTo>
                          <a:pt x="661143" y="1347461"/>
                          <a:pt x="164008" y="1239848"/>
                          <a:pt x="0" y="1325563"/>
                        </a:cubicBezTo>
                        <a:cubicBezTo>
                          <a:pt x="-43827" y="1107128"/>
                          <a:pt x="40367" y="1071636"/>
                          <a:pt x="0" y="857197"/>
                        </a:cubicBezTo>
                        <a:cubicBezTo>
                          <a:pt x="-40367" y="642758"/>
                          <a:pt x="24937" y="567712"/>
                          <a:pt x="0" y="415343"/>
                        </a:cubicBezTo>
                        <a:cubicBezTo>
                          <a:pt x="-24937" y="262974"/>
                          <a:pt x="39094" y="119383"/>
                          <a:pt x="0" y="0"/>
                        </a:cubicBezTo>
                        <a:close/>
                      </a:path>
                      <a:path w="10515600" h="1325563" stroke="0" extrusionOk="0">
                        <a:moveTo>
                          <a:pt x="0" y="0"/>
                        </a:moveTo>
                        <a:cubicBezTo>
                          <a:pt x="117769" y="-54612"/>
                          <a:pt x="363642" y="16397"/>
                          <a:pt x="479044" y="0"/>
                        </a:cubicBezTo>
                        <a:cubicBezTo>
                          <a:pt x="594446" y="-16397"/>
                          <a:pt x="677892" y="18700"/>
                          <a:pt x="747776" y="0"/>
                        </a:cubicBezTo>
                        <a:cubicBezTo>
                          <a:pt x="817660" y="-18700"/>
                          <a:pt x="1147191" y="42425"/>
                          <a:pt x="1542288" y="0"/>
                        </a:cubicBezTo>
                        <a:cubicBezTo>
                          <a:pt x="1937385" y="-42425"/>
                          <a:pt x="1903667" y="55036"/>
                          <a:pt x="2021332" y="0"/>
                        </a:cubicBezTo>
                        <a:cubicBezTo>
                          <a:pt x="2138997" y="-55036"/>
                          <a:pt x="2261555" y="30614"/>
                          <a:pt x="2500376" y="0"/>
                        </a:cubicBezTo>
                        <a:cubicBezTo>
                          <a:pt x="2739197" y="-30614"/>
                          <a:pt x="2992326" y="934"/>
                          <a:pt x="3294888" y="0"/>
                        </a:cubicBezTo>
                        <a:cubicBezTo>
                          <a:pt x="3597450" y="-934"/>
                          <a:pt x="3536470" y="20588"/>
                          <a:pt x="3668776" y="0"/>
                        </a:cubicBezTo>
                        <a:cubicBezTo>
                          <a:pt x="3801082" y="-20588"/>
                          <a:pt x="4167052" y="95069"/>
                          <a:pt x="4463288" y="0"/>
                        </a:cubicBezTo>
                        <a:cubicBezTo>
                          <a:pt x="4759524" y="-95069"/>
                          <a:pt x="4927052" y="44879"/>
                          <a:pt x="5257800" y="0"/>
                        </a:cubicBezTo>
                        <a:cubicBezTo>
                          <a:pt x="5588548" y="-44879"/>
                          <a:pt x="5635378" y="45685"/>
                          <a:pt x="5842000" y="0"/>
                        </a:cubicBezTo>
                        <a:cubicBezTo>
                          <a:pt x="6048622" y="-45685"/>
                          <a:pt x="6336244" y="84925"/>
                          <a:pt x="6636512" y="0"/>
                        </a:cubicBezTo>
                        <a:cubicBezTo>
                          <a:pt x="6936780" y="-84925"/>
                          <a:pt x="6983770" y="37784"/>
                          <a:pt x="7115556" y="0"/>
                        </a:cubicBezTo>
                        <a:cubicBezTo>
                          <a:pt x="7247342" y="-37784"/>
                          <a:pt x="7473141" y="52757"/>
                          <a:pt x="7594600" y="0"/>
                        </a:cubicBezTo>
                        <a:cubicBezTo>
                          <a:pt x="7716059" y="-52757"/>
                          <a:pt x="8131150" y="920"/>
                          <a:pt x="8283956" y="0"/>
                        </a:cubicBezTo>
                        <a:cubicBezTo>
                          <a:pt x="8436762" y="-920"/>
                          <a:pt x="8664826" y="24800"/>
                          <a:pt x="8763000" y="0"/>
                        </a:cubicBezTo>
                        <a:cubicBezTo>
                          <a:pt x="8861174" y="-24800"/>
                          <a:pt x="9272964" y="43339"/>
                          <a:pt x="9557512" y="0"/>
                        </a:cubicBezTo>
                        <a:cubicBezTo>
                          <a:pt x="9842060" y="-43339"/>
                          <a:pt x="10044680" y="73864"/>
                          <a:pt x="10515600" y="0"/>
                        </a:cubicBezTo>
                        <a:cubicBezTo>
                          <a:pt x="10536968" y="118651"/>
                          <a:pt x="10479712" y="227816"/>
                          <a:pt x="10515600" y="441854"/>
                        </a:cubicBezTo>
                        <a:cubicBezTo>
                          <a:pt x="10551488" y="655892"/>
                          <a:pt x="10487580" y="795649"/>
                          <a:pt x="10515600" y="896964"/>
                        </a:cubicBezTo>
                        <a:cubicBezTo>
                          <a:pt x="10543620" y="998279"/>
                          <a:pt x="10467886" y="1134345"/>
                          <a:pt x="10515600" y="1325563"/>
                        </a:cubicBezTo>
                        <a:cubicBezTo>
                          <a:pt x="10386768" y="1345314"/>
                          <a:pt x="10232234" y="1296468"/>
                          <a:pt x="10141712" y="1325563"/>
                        </a:cubicBezTo>
                        <a:cubicBezTo>
                          <a:pt x="10051190" y="1354658"/>
                          <a:pt x="9821524" y="1272248"/>
                          <a:pt x="9557512" y="1325563"/>
                        </a:cubicBezTo>
                        <a:cubicBezTo>
                          <a:pt x="9293500" y="1378878"/>
                          <a:pt x="9328409" y="1285987"/>
                          <a:pt x="9183624" y="1325563"/>
                        </a:cubicBezTo>
                        <a:cubicBezTo>
                          <a:pt x="9038839" y="1365139"/>
                          <a:pt x="8786483" y="1307681"/>
                          <a:pt x="8599424" y="1325563"/>
                        </a:cubicBezTo>
                        <a:cubicBezTo>
                          <a:pt x="8412365" y="1343445"/>
                          <a:pt x="8414709" y="1295618"/>
                          <a:pt x="8330692" y="1325563"/>
                        </a:cubicBezTo>
                        <a:cubicBezTo>
                          <a:pt x="8246675" y="1355508"/>
                          <a:pt x="8177963" y="1311461"/>
                          <a:pt x="8061960" y="1325563"/>
                        </a:cubicBezTo>
                        <a:cubicBezTo>
                          <a:pt x="7945957" y="1339665"/>
                          <a:pt x="7703014" y="1305435"/>
                          <a:pt x="7477760" y="1325563"/>
                        </a:cubicBezTo>
                        <a:cubicBezTo>
                          <a:pt x="7252506" y="1345691"/>
                          <a:pt x="7252717" y="1303457"/>
                          <a:pt x="7103872" y="1325563"/>
                        </a:cubicBezTo>
                        <a:cubicBezTo>
                          <a:pt x="6955027" y="1347669"/>
                          <a:pt x="6731082" y="1266922"/>
                          <a:pt x="6414516" y="1325563"/>
                        </a:cubicBezTo>
                        <a:cubicBezTo>
                          <a:pt x="6097950" y="1384204"/>
                          <a:pt x="6209104" y="1291605"/>
                          <a:pt x="6040628" y="1325563"/>
                        </a:cubicBezTo>
                        <a:cubicBezTo>
                          <a:pt x="5872152" y="1359521"/>
                          <a:pt x="5612756" y="1250928"/>
                          <a:pt x="5351272" y="1325563"/>
                        </a:cubicBezTo>
                        <a:cubicBezTo>
                          <a:pt x="5089788" y="1400198"/>
                          <a:pt x="5214554" y="1299028"/>
                          <a:pt x="5082540" y="1325563"/>
                        </a:cubicBezTo>
                        <a:cubicBezTo>
                          <a:pt x="4950526" y="1352098"/>
                          <a:pt x="4664612" y="1292268"/>
                          <a:pt x="4393184" y="1325563"/>
                        </a:cubicBezTo>
                        <a:cubicBezTo>
                          <a:pt x="4121756" y="1358858"/>
                          <a:pt x="4202348" y="1294794"/>
                          <a:pt x="4019296" y="1325563"/>
                        </a:cubicBezTo>
                        <a:cubicBezTo>
                          <a:pt x="3836244" y="1356332"/>
                          <a:pt x="3833682" y="1302544"/>
                          <a:pt x="3750564" y="1325563"/>
                        </a:cubicBezTo>
                        <a:cubicBezTo>
                          <a:pt x="3667446" y="1348582"/>
                          <a:pt x="3558774" y="1289251"/>
                          <a:pt x="3376676" y="1325563"/>
                        </a:cubicBezTo>
                        <a:cubicBezTo>
                          <a:pt x="3194578" y="1361875"/>
                          <a:pt x="2934693" y="1260449"/>
                          <a:pt x="2687320" y="1325563"/>
                        </a:cubicBezTo>
                        <a:cubicBezTo>
                          <a:pt x="2439947" y="1390677"/>
                          <a:pt x="2409273" y="1286072"/>
                          <a:pt x="2313432" y="1325563"/>
                        </a:cubicBezTo>
                        <a:cubicBezTo>
                          <a:pt x="2217591" y="1365054"/>
                          <a:pt x="2115947" y="1322974"/>
                          <a:pt x="2044700" y="1325563"/>
                        </a:cubicBezTo>
                        <a:cubicBezTo>
                          <a:pt x="1973453" y="1328152"/>
                          <a:pt x="1746704" y="1313098"/>
                          <a:pt x="1670812" y="1325563"/>
                        </a:cubicBezTo>
                        <a:cubicBezTo>
                          <a:pt x="1594920" y="1338028"/>
                          <a:pt x="1361608" y="1274437"/>
                          <a:pt x="1191768" y="1325563"/>
                        </a:cubicBezTo>
                        <a:cubicBezTo>
                          <a:pt x="1021928" y="1376689"/>
                          <a:pt x="747020" y="1259611"/>
                          <a:pt x="607568" y="1325563"/>
                        </a:cubicBezTo>
                        <a:cubicBezTo>
                          <a:pt x="468116" y="1391515"/>
                          <a:pt x="299108" y="1260064"/>
                          <a:pt x="0" y="1325563"/>
                        </a:cubicBezTo>
                        <a:cubicBezTo>
                          <a:pt x="-42502" y="1110413"/>
                          <a:pt x="24566" y="1060159"/>
                          <a:pt x="0" y="857197"/>
                        </a:cubicBezTo>
                        <a:cubicBezTo>
                          <a:pt x="-24566" y="654235"/>
                          <a:pt x="2557" y="605171"/>
                          <a:pt x="0" y="415343"/>
                        </a:cubicBezTo>
                        <a:cubicBezTo>
                          <a:pt x="-2557" y="225515"/>
                          <a:pt x="15012" y="88770"/>
                          <a:pt x="0" y="0"/>
                        </a:cubicBezTo>
                        <a:close/>
                      </a:path>
                    </a:pathLst>
                  </a:custGeom>
                  <ask:type>
                    <ask:lineSketchNone/>
                  </ask:type>
                </ask:lineSketchStyleProps>
              </a:ext>
            </a:extLst>
          </a:ln>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u="none" kern="1200">
                <a:ln>
                  <a:noFill/>
                </a:ln>
                <a:solidFill>
                  <a:schemeClr val="tx2"/>
                </a:solidFill>
                <a:latin typeface="DM Sans 14pt" pitchFamily="2" charset="77"/>
                <a:ea typeface="+mj-ea"/>
                <a:cs typeface="+mj-cs"/>
              </a:defRPr>
            </a:lvl1pPr>
          </a:lstStyle>
          <a:p>
            <a:pPr>
              <a:lnSpc>
                <a:spcPct val="120000"/>
              </a:lnSpc>
            </a:pPr>
            <a:r>
              <a:rPr lang="en-GB" sz="2000" b="0">
                <a:solidFill>
                  <a:schemeClr val="tx1"/>
                </a:solidFill>
              </a:rPr>
              <a:t>A comprehensive, mixed-methods diagnostic process that generates a hierarchical, achievable adaptation plan</a:t>
            </a:r>
          </a:p>
        </p:txBody>
      </p:sp>
      <p:sp>
        <p:nvSpPr>
          <p:cNvPr id="4" name="TextBox 3">
            <a:extLst>
              <a:ext uri="{FF2B5EF4-FFF2-40B4-BE49-F238E27FC236}">
                <a16:creationId xmlns:a16="http://schemas.microsoft.com/office/drawing/2014/main" id="{65A76553-2B90-3238-68F6-4972F518275F}"/>
              </a:ext>
            </a:extLst>
          </p:cNvPr>
          <p:cNvSpPr txBox="1"/>
          <p:nvPr/>
        </p:nvSpPr>
        <p:spPr>
          <a:xfrm>
            <a:off x="387086" y="6195608"/>
            <a:ext cx="6096000" cy="369332"/>
          </a:xfrm>
          <a:prstGeom prst="rect">
            <a:avLst/>
          </a:prstGeom>
          <a:noFill/>
        </p:spPr>
        <p:txBody>
          <a:bodyPr wrap="square">
            <a:spAutoFit/>
          </a:bodyPr>
          <a:lstStyle/>
          <a:p>
            <a:r>
              <a:rPr lang="en-ZA" dirty="0"/>
              <a:t>https://climateactionaccelerator.org/climate-vca/</a:t>
            </a:r>
          </a:p>
        </p:txBody>
      </p:sp>
      <p:pic>
        <p:nvPicPr>
          <p:cNvPr id="9" name="Picture 8">
            <a:extLst>
              <a:ext uri="{FF2B5EF4-FFF2-40B4-BE49-F238E27FC236}">
                <a16:creationId xmlns:a16="http://schemas.microsoft.com/office/drawing/2014/main" id="{D768AC5C-065D-D58B-9E3F-F1CB4E74847E}"/>
              </a:ext>
            </a:extLst>
          </p:cNvPr>
          <p:cNvPicPr>
            <a:picLocks noChangeAspect="1"/>
          </p:cNvPicPr>
          <p:nvPr/>
        </p:nvPicPr>
        <p:blipFill>
          <a:blip r:embed="rId3"/>
          <a:stretch>
            <a:fillRect/>
          </a:stretch>
        </p:blipFill>
        <p:spPr>
          <a:xfrm>
            <a:off x="7021646" y="306608"/>
            <a:ext cx="4244708" cy="6073666"/>
          </a:xfrm>
          <a:prstGeom prst="rect">
            <a:avLst/>
          </a:prstGeom>
        </p:spPr>
      </p:pic>
    </p:spTree>
    <p:extLst>
      <p:ext uri="{BB962C8B-B14F-4D97-AF65-F5344CB8AC3E}">
        <p14:creationId xmlns:p14="http://schemas.microsoft.com/office/powerpoint/2010/main" val="3589311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9086DF7D-182F-1186-781C-63836A64216E}"/>
              </a:ext>
            </a:extLst>
          </p:cNvPr>
          <p:cNvSpPr>
            <a:spLocks noGrp="1"/>
          </p:cNvSpPr>
          <p:nvPr>
            <p:ph type="title"/>
          </p:nvPr>
        </p:nvSpPr>
        <p:spPr>
          <a:xfrm>
            <a:off x="1383564" y="348865"/>
            <a:ext cx="9718111" cy="1576446"/>
          </a:xfrm>
        </p:spPr>
        <p:txBody>
          <a:bodyPr vert="horz" lIns="91440" tIns="45720" rIns="91440" bIns="45720" rtlCol="0" anchor="ctr">
            <a:normAutofit/>
          </a:bodyPr>
          <a:lstStyle/>
          <a:p>
            <a:r>
              <a:rPr lang="en-US" sz="4000" kern="1200">
                <a:solidFill>
                  <a:srgbClr val="FFFFFF"/>
                </a:solidFill>
                <a:latin typeface="+mj-lt"/>
                <a:ea typeface="+mj-ea"/>
                <a:cs typeface="+mj-cs"/>
              </a:rPr>
              <a:t>6 stages</a:t>
            </a:r>
          </a:p>
        </p:txBody>
      </p:sp>
      <p:graphicFrame>
        <p:nvGraphicFramePr>
          <p:cNvPr id="7" name="Diagram 6">
            <a:extLst>
              <a:ext uri="{FF2B5EF4-FFF2-40B4-BE49-F238E27FC236}">
                <a16:creationId xmlns:a16="http://schemas.microsoft.com/office/drawing/2014/main" id="{CF6DA145-D098-E46D-1D5D-ABB3CE8B7ACB}"/>
              </a:ext>
            </a:extLst>
          </p:cNvPr>
          <p:cNvGraphicFramePr/>
          <p:nvPr>
            <p:extLst>
              <p:ext uri="{D42A27DB-BD31-4B8C-83A1-F6EECF244321}">
                <p14:modId xmlns:p14="http://schemas.microsoft.com/office/powerpoint/2010/main" val="112002019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585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93173-0228-6E85-A1A5-B991EA16637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8868E4C-0CB5-E866-F955-5123B7B7BE3D}"/>
              </a:ext>
            </a:extLst>
          </p:cNvPr>
          <p:cNvSpPr>
            <a:spLocks noGrp="1"/>
          </p:cNvSpPr>
          <p:nvPr>
            <p:ph type="title"/>
          </p:nvPr>
        </p:nvSpPr>
        <p:spPr/>
        <p:txBody>
          <a:bodyPr>
            <a:normAutofit/>
          </a:bodyPr>
          <a:lstStyle/>
          <a:p>
            <a:r>
              <a:rPr lang="en-US" i="1" dirty="0"/>
              <a:t>Hands up</a:t>
            </a:r>
            <a:br>
              <a:rPr lang="en-US" dirty="0"/>
            </a:br>
            <a:r>
              <a:rPr lang="en-US" dirty="0"/>
              <a:t>If you work in a health facility or manage services</a:t>
            </a:r>
            <a:endParaRPr lang="en-ZA" dirty="0"/>
          </a:p>
        </p:txBody>
      </p:sp>
      <p:sp>
        <p:nvSpPr>
          <p:cNvPr id="3" name="Text Placeholder 2">
            <a:extLst>
              <a:ext uri="{FF2B5EF4-FFF2-40B4-BE49-F238E27FC236}">
                <a16:creationId xmlns:a16="http://schemas.microsoft.com/office/drawing/2014/main" id="{DAE24E2C-A942-22E7-327A-34B0F1B1C0BC}"/>
              </a:ext>
            </a:extLst>
          </p:cNvPr>
          <p:cNvSpPr>
            <a:spLocks noGrp="1"/>
          </p:cNvSpPr>
          <p:nvPr>
            <p:ph type="body" idx="1"/>
          </p:nvPr>
        </p:nvSpPr>
        <p:spPr/>
        <p:txBody>
          <a:bodyPr/>
          <a:lstStyle/>
          <a:p>
            <a:endParaRPr lang="en-ZA"/>
          </a:p>
        </p:txBody>
      </p:sp>
    </p:spTree>
    <p:extLst>
      <p:ext uri="{BB962C8B-B14F-4D97-AF65-F5344CB8AC3E}">
        <p14:creationId xmlns:p14="http://schemas.microsoft.com/office/powerpoint/2010/main" val="4207518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059C8B-0DA0-67ED-2754-5692F21ADE8F}"/>
              </a:ext>
            </a:extLst>
          </p:cNvPr>
          <p:cNvSpPr>
            <a:spLocks noGrp="1"/>
          </p:cNvSpPr>
          <p:nvPr>
            <p:ph type="title"/>
          </p:nvPr>
        </p:nvSpPr>
        <p:spPr/>
        <p:txBody>
          <a:bodyPr/>
          <a:lstStyle/>
          <a:p>
            <a:r>
              <a:rPr lang="en-US" dirty="0"/>
              <a:t>Stage 1: Desk review of existing data</a:t>
            </a:r>
            <a:endParaRPr lang="en-ZA" dirty="0"/>
          </a:p>
        </p:txBody>
      </p:sp>
      <p:sp>
        <p:nvSpPr>
          <p:cNvPr id="4" name="Content Placeholder 3">
            <a:extLst>
              <a:ext uri="{FF2B5EF4-FFF2-40B4-BE49-F238E27FC236}">
                <a16:creationId xmlns:a16="http://schemas.microsoft.com/office/drawing/2014/main" id="{73F3AD30-8DF8-359A-34C2-860635435C3D}"/>
              </a:ext>
            </a:extLst>
          </p:cNvPr>
          <p:cNvSpPr>
            <a:spLocks noGrp="1"/>
          </p:cNvSpPr>
          <p:nvPr>
            <p:ph idx="1"/>
          </p:nvPr>
        </p:nvSpPr>
        <p:spPr/>
        <p:txBody>
          <a:bodyPr/>
          <a:lstStyle/>
          <a:p>
            <a:r>
              <a:rPr lang="en-US" dirty="0"/>
              <a:t>Select a district, subdistrict or facility</a:t>
            </a:r>
          </a:p>
          <a:p>
            <a:r>
              <a:rPr lang="en-US" dirty="0"/>
              <a:t>What are the climate hazards?</a:t>
            </a:r>
          </a:p>
          <a:p>
            <a:r>
              <a:rPr lang="en-US" dirty="0"/>
              <a:t>What do we already know about health facility vulnerabilities and capacities?</a:t>
            </a:r>
          </a:p>
          <a:p>
            <a:r>
              <a:rPr lang="en-US" dirty="0"/>
              <a:t>What are the knowledge gaps?</a:t>
            </a:r>
            <a:endParaRPr lang="en-ZA" dirty="0"/>
          </a:p>
        </p:txBody>
      </p:sp>
    </p:spTree>
    <p:extLst>
      <p:ext uri="{BB962C8B-B14F-4D97-AF65-F5344CB8AC3E}">
        <p14:creationId xmlns:p14="http://schemas.microsoft.com/office/powerpoint/2010/main" val="2833089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9549E-8255-6947-7355-238CFC9F7526}"/>
              </a:ext>
            </a:extLst>
          </p:cNvPr>
          <p:cNvSpPr>
            <a:spLocks noGrp="1"/>
          </p:cNvSpPr>
          <p:nvPr>
            <p:ph type="title"/>
          </p:nvPr>
        </p:nvSpPr>
        <p:spPr>
          <a:xfrm>
            <a:off x="630936" y="639520"/>
            <a:ext cx="3429000" cy="1719072"/>
          </a:xfrm>
        </p:spPr>
        <p:txBody>
          <a:bodyPr anchor="b">
            <a:normAutofit fontScale="90000"/>
          </a:bodyPr>
          <a:lstStyle/>
          <a:p>
            <a:r>
              <a:rPr lang="en-US" sz="5000" dirty="0"/>
              <a:t>Cederberg subdistrict as an example</a:t>
            </a:r>
            <a:endParaRPr lang="en-ZA" sz="5000" dirty="0"/>
          </a:p>
        </p:txBody>
      </p:sp>
      <p:pic>
        <p:nvPicPr>
          <p:cNvPr id="6" name="Picture 5">
            <a:extLst>
              <a:ext uri="{FF2B5EF4-FFF2-40B4-BE49-F238E27FC236}">
                <a16:creationId xmlns:a16="http://schemas.microsoft.com/office/drawing/2014/main" id="{1641B98A-5303-2A47-C6D0-BBE2B81B434F}"/>
              </a:ext>
            </a:extLst>
          </p:cNvPr>
          <p:cNvPicPr>
            <a:picLocks noChangeAspect="1"/>
          </p:cNvPicPr>
          <p:nvPr/>
        </p:nvPicPr>
        <p:blipFill>
          <a:blip r:embed="rId3"/>
          <a:stretch>
            <a:fillRect/>
          </a:stretch>
        </p:blipFill>
        <p:spPr>
          <a:xfrm>
            <a:off x="4631436" y="208369"/>
            <a:ext cx="6903720" cy="3003118"/>
          </a:xfrm>
          <a:prstGeom prst="rect">
            <a:avLst/>
          </a:prstGeom>
        </p:spPr>
      </p:pic>
      <p:pic>
        <p:nvPicPr>
          <p:cNvPr id="7" name="Picture 6">
            <a:extLst>
              <a:ext uri="{FF2B5EF4-FFF2-40B4-BE49-F238E27FC236}">
                <a16:creationId xmlns:a16="http://schemas.microsoft.com/office/drawing/2014/main" id="{70A5F2A0-B3E3-2015-6B6B-259A8F30C6B8}"/>
              </a:ext>
            </a:extLst>
          </p:cNvPr>
          <p:cNvPicPr>
            <a:picLocks noChangeAspect="1"/>
          </p:cNvPicPr>
          <p:nvPr/>
        </p:nvPicPr>
        <p:blipFill>
          <a:blip r:embed="rId4"/>
          <a:stretch>
            <a:fillRect/>
          </a:stretch>
        </p:blipFill>
        <p:spPr>
          <a:xfrm>
            <a:off x="8211319" y="3646514"/>
            <a:ext cx="3429001" cy="3044200"/>
          </a:xfrm>
          <a:prstGeom prst="rect">
            <a:avLst/>
          </a:prstGeom>
        </p:spPr>
      </p:pic>
      <p:pic>
        <p:nvPicPr>
          <p:cNvPr id="8" name="Picture 7">
            <a:extLst>
              <a:ext uri="{FF2B5EF4-FFF2-40B4-BE49-F238E27FC236}">
                <a16:creationId xmlns:a16="http://schemas.microsoft.com/office/drawing/2014/main" id="{A9308165-811B-2A91-31F5-AC5E29BD69B9}"/>
              </a:ext>
            </a:extLst>
          </p:cNvPr>
          <p:cNvPicPr>
            <a:picLocks noChangeAspect="1"/>
          </p:cNvPicPr>
          <p:nvPr/>
        </p:nvPicPr>
        <p:blipFill>
          <a:blip r:embed="rId5"/>
          <a:stretch>
            <a:fillRect/>
          </a:stretch>
        </p:blipFill>
        <p:spPr>
          <a:xfrm>
            <a:off x="4345182" y="3552084"/>
            <a:ext cx="3580891" cy="3233059"/>
          </a:xfrm>
          <a:prstGeom prst="rect">
            <a:avLst/>
          </a:prstGeom>
        </p:spPr>
      </p:pic>
    </p:spTree>
    <p:extLst>
      <p:ext uri="{BB962C8B-B14F-4D97-AF65-F5344CB8AC3E}">
        <p14:creationId xmlns:p14="http://schemas.microsoft.com/office/powerpoint/2010/main" val="244688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45330-320B-7A89-6200-928E19FA622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DCBF194-4C74-87B9-B208-DAC6D29C7CEE}"/>
              </a:ext>
            </a:extLst>
          </p:cNvPr>
          <p:cNvSpPr>
            <a:spLocks noGrp="1"/>
          </p:cNvSpPr>
          <p:nvPr>
            <p:ph type="title"/>
          </p:nvPr>
        </p:nvSpPr>
        <p:spPr/>
        <p:txBody>
          <a:bodyPr/>
          <a:lstStyle/>
          <a:p>
            <a:r>
              <a:rPr lang="en-US" dirty="0"/>
              <a:t>Stage 2: Planning and </a:t>
            </a:r>
            <a:r>
              <a:rPr lang="en-US" dirty="0" err="1"/>
              <a:t>contextualisation</a:t>
            </a:r>
            <a:endParaRPr lang="en-ZA" dirty="0"/>
          </a:p>
        </p:txBody>
      </p:sp>
      <p:sp>
        <p:nvSpPr>
          <p:cNvPr id="4" name="Content Placeholder 3">
            <a:extLst>
              <a:ext uri="{FF2B5EF4-FFF2-40B4-BE49-F238E27FC236}">
                <a16:creationId xmlns:a16="http://schemas.microsoft.com/office/drawing/2014/main" id="{68E3ABA2-7FC1-A624-BFA8-22523D699F11}"/>
              </a:ext>
            </a:extLst>
          </p:cNvPr>
          <p:cNvSpPr>
            <a:spLocks noGrp="1"/>
          </p:cNvSpPr>
          <p:nvPr>
            <p:ph idx="1"/>
          </p:nvPr>
        </p:nvSpPr>
        <p:spPr/>
        <p:txBody>
          <a:bodyPr/>
          <a:lstStyle/>
          <a:p>
            <a:r>
              <a:rPr lang="en-US" dirty="0"/>
              <a:t>Who is in your CRESH team?</a:t>
            </a:r>
          </a:p>
          <a:p>
            <a:r>
              <a:rPr lang="en-US" dirty="0"/>
              <a:t>Which facilities will you include?</a:t>
            </a:r>
          </a:p>
          <a:p>
            <a:r>
              <a:rPr lang="en-US" dirty="0"/>
              <a:t>Who will you interview?</a:t>
            </a:r>
          </a:p>
          <a:p>
            <a:r>
              <a:rPr lang="en-US" dirty="0"/>
              <a:t>Content validation of audit tool and interview guide</a:t>
            </a:r>
            <a:endParaRPr lang="en-ZA" dirty="0"/>
          </a:p>
        </p:txBody>
      </p:sp>
    </p:spTree>
    <p:extLst>
      <p:ext uri="{BB962C8B-B14F-4D97-AF65-F5344CB8AC3E}">
        <p14:creationId xmlns:p14="http://schemas.microsoft.com/office/powerpoint/2010/main" val="1309128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37D3A-9B3B-B231-AFA5-559E43A7B0C5}"/>
              </a:ext>
            </a:extLst>
          </p:cNvPr>
          <p:cNvSpPr>
            <a:spLocks noGrp="1"/>
          </p:cNvSpPr>
          <p:nvPr>
            <p:ph type="title"/>
          </p:nvPr>
        </p:nvSpPr>
        <p:spPr/>
        <p:txBody>
          <a:bodyPr/>
          <a:lstStyle/>
          <a:p>
            <a:r>
              <a:rPr lang="en-US" dirty="0"/>
              <a:t>Stage 3: Audit of the facility(s)</a:t>
            </a:r>
            <a:endParaRPr lang="en-ZA" dirty="0"/>
          </a:p>
        </p:txBody>
      </p:sp>
      <p:sp>
        <p:nvSpPr>
          <p:cNvPr id="7" name="Title 3">
            <a:extLst>
              <a:ext uri="{FF2B5EF4-FFF2-40B4-BE49-F238E27FC236}">
                <a16:creationId xmlns:a16="http://schemas.microsoft.com/office/drawing/2014/main" id="{F7245117-B8E6-FF5A-5519-1383D1DB16D2}"/>
              </a:ext>
            </a:extLst>
          </p:cNvPr>
          <p:cNvSpPr txBox="1">
            <a:spLocks/>
          </p:cNvSpPr>
          <p:nvPr/>
        </p:nvSpPr>
        <p:spPr>
          <a:xfrm>
            <a:off x="831850" y="1709738"/>
            <a:ext cx="10515600" cy="28527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If you were to audit the CRESH of a health facility, what questions would you include?</a:t>
            </a:r>
            <a:endParaRPr lang="en-ZA" dirty="0"/>
          </a:p>
        </p:txBody>
      </p:sp>
      <p:sp>
        <p:nvSpPr>
          <p:cNvPr id="8" name="Text Placeholder 4">
            <a:extLst>
              <a:ext uri="{FF2B5EF4-FFF2-40B4-BE49-F238E27FC236}">
                <a16:creationId xmlns:a16="http://schemas.microsoft.com/office/drawing/2014/main" id="{27533748-D6F7-98E5-8E6F-860D5B400BD0}"/>
              </a:ext>
            </a:extLst>
          </p:cNvPr>
          <p:cNvSpPr txBox="1">
            <a:spLocks/>
          </p:cNvSpPr>
          <p:nvPr/>
        </p:nvSpPr>
        <p:spPr>
          <a:xfrm>
            <a:off x="831850" y="4589463"/>
            <a:ext cx="10515600" cy="1500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Buzz pairs</a:t>
            </a:r>
            <a:endParaRPr lang="en-ZA" dirty="0"/>
          </a:p>
        </p:txBody>
      </p:sp>
    </p:spTree>
    <p:extLst>
      <p:ext uri="{BB962C8B-B14F-4D97-AF65-F5344CB8AC3E}">
        <p14:creationId xmlns:p14="http://schemas.microsoft.com/office/powerpoint/2010/main" val="1305266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BF36D4-A7A7-3C07-D8AD-11452EF0F3FE}"/>
              </a:ext>
            </a:extLst>
          </p:cNvPr>
          <p:cNvSpPr>
            <a:spLocks noGrp="1"/>
          </p:cNvSpPr>
          <p:nvPr>
            <p:ph type="title"/>
          </p:nvPr>
        </p:nvSpPr>
        <p:spPr/>
        <p:txBody>
          <a:bodyPr/>
          <a:lstStyle/>
          <a:p>
            <a:r>
              <a:rPr lang="en-US" dirty="0"/>
              <a:t>Integrate health system and health facility perspectives</a:t>
            </a:r>
            <a:endParaRPr lang="en-ZA" dirty="0"/>
          </a:p>
        </p:txBody>
      </p:sp>
      <p:pic>
        <p:nvPicPr>
          <p:cNvPr id="10" name="Picture 9">
            <a:extLst>
              <a:ext uri="{FF2B5EF4-FFF2-40B4-BE49-F238E27FC236}">
                <a16:creationId xmlns:a16="http://schemas.microsoft.com/office/drawing/2014/main" id="{769EE112-2B9C-BB90-AEB5-B4A99B2C7775}"/>
              </a:ext>
            </a:extLst>
          </p:cNvPr>
          <p:cNvPicPr>
            <a:picLocks noChangeAspect="1"/>
          </p:cNvPicPr>
          <p:nvPr/>
        </p:nvPicPr>
        <p:blipFill>
          <a:blip r:embed="rId3"/>
          <a:stretch>
            <a:fillRect/>
          </a:stretch>
        </p:blipFill>
        <p:spPr>
          <a:xfrm>
            <a:off x="906330" y="1690688"/>
            <a:ext cx="10379339" cy="5159187"/>
          </a:xfrm>
          <a:prstGeom prst="rect">
            <a:avLst/>
          </a:prstGeom>
        </p:spPr>
      </p:pic>
    </p:spTree>
    <p:extLst>
      <p:ext uri="{BB962C8B-B14F-4D97-AF65-F5344CB8AC3E}">
        <p14:creationId xmlns:p14="http://schemas.microsoft.com/office/powerpoint/2010/main" val="1931293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47A0F-D9A1-8306-0E4D-7F6A509A908F}"/>
              </a:ext>
            </a:extLst>
          </p:cNvPr>
          <p:cNvSpPr>
            <a:spLocks noGrp="1"/>
          </p:cNvSpPr>
          <p:nvPr>
            <p:ph type="title"/>
          </p:nvPr>
        </p:nvSpPr>
        <p:spPr>
          <a:xfrm>
            <a:off x="838200" y="152474"/>
            <a:ext cx="10515600" cy="1325563"/>
          </a:xfrm>
        </p:spPr>
        <p:txBody>
          <a:bodyPr/>
          <a:lstStyle/>
          <a:p>
            <a:r>
              <a:rPr lang="en-US" dirty="0"/>
              <a:t>Six areas to audit in the VCA</a:t>
            </a:r>
            <a:endParaRPr lang="en-ZA" dirty="0"/>
          </a:p>
        </p:txBody>
      </p:sp>
      <p:graphicFrame>
        <p:nvGraphicFramePr>
          <p:cNvPr id="4" name="Diagram 3">
            <a:extLst>
              <a:ext uri="{FF2B5EF4-FFF2-40B4-BE49-F238E27FC236}">
                <a16:creationId xmlns:a16="http://schemas.microsoft.com/office/drawing/2014/main" id="{7F95A234-8C96-4C92-0990-E775CB2877A8}"/>
              </a:ext>
            </a:extLst>
          </p:cNvPr>
          <p:cNvGraphicFramePr/>
          <p:nvPr/>
        </p:nvGraphicFramePr>
        <p:xfrm>
          <a:off x="630865" y="361508"/>
          <a:ext cx="10930270" cy="7240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5335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11C3CC-6D7F-AC49-EBD3-11F4E6BB3204}"/>
              </a:ext>
            </a:extLst>
          </p:cNvPr>
          <p:cNvPicPr>
            <a:picLocks noChangeAspect="1"/>
          </p:cNvPicPr>
          <p:nvPr/>
        </p:nvPicPr>
        <p:blipFill>
          <a:blip r:embed="rId3"/>
          <a:stretch>
            <a:fillRect/>
          </a:stretch>
        </p:blipFill>
        <p:spPr>
          <a:xfrm>
            <a:off x="580773" y="351328"/>
            <a:ext cx="5052772" cy="6617154"/>
          </a:xfrm>
          <a:prstGeom prst="rect">
            <a:avLst/>
          </a:prstGeom>
        </p:spPr>
      </p:pic>
      <p:pic>
        <p:nvPicPr>
          <p:cNvPr id="7" name="Picture 6">
            <a:extLst>
              <a:ext uri="{FF2B5EF4-FFF2-40B4-BE49-F238E27FC236}">
                <a16:creationId xmlns:a16="http://schemas.microsoft.com/office/drawing/2014/main" id="{6FE8B699-542F-6E9E-28EB-F8F23EE5F4FC}"/>
              </a:ext>
            </a:extLst>
          </p:cNvPr>
          <p:cNvPicPr>
            <a:picLocks noChangeAspect="1"/>
          </p:cNvPicPr>
          <p:nvPr/>
        </p:nvPicPr>
        <p:blipFill>
          <a:blip r:embed="rId4"/>
          <a:stretch>
            <a:fillRect/>
          </a:stretch>
        </p:blipFill>
        <p:spPr>
          <a:xfrm>
            <a:off x="6096000" y="351328"/>
            <a:ext cx="5158795" cy="6774913"/>
          </a:xfrm>
          <a:prstGeom prst="rect">
            <a:avLst/>
          </a:prstGeom>
        </p:spPr>
      </p:pic>
    </p:spTree>
    <p:extLst>
      <p:ext uri="{BB962C8B-B14F-4D97-AF65-F5344CB8AC3E}">
        <p14:creationId xmlns:p14="http://schemas.microsoft.com/office/powerpoint/2010/main" val="2000259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A7B65-C725-CF1D-DE36-37F84367F12D}"/>
              </a:ext>
            </a:extLst>
          </p:cNvPr>
          <p:cNvSpPr>
            <a:spLocks noGrp="1"/>
          </p:cNvSpPr>
          <p:nvPr>
            <p:ph type="title"/>
          </p:nvPr>
        </p:nvSpPr>
        <p:spPr/>
        <p:txBody>
          <a:bodyPr/>
          <a:lstStyle/>
          <a:p>
            <a:r>
              <a:rPr lang="en-US" dirty="0"/>
              <a:t>Stage 4: Focus group tabletop discussions</a:t>
            </a:r>
            <a:endParaRPr lang="en-ZA" dirty="0"/>
          </a:p>
        </p:txBody>
      </p:sp>
      <p:pic>
        <p:nvPicPr>
          <p:cNvPr id="5" name="Picture 4">
            <a:extLst>
              <a:ext uri="{FF2B5EF4-FFF2-40B4-BE49-F238E27FC236}">
                <a16:creationId xmlns:a16="http://schemas.microsoft.com/office/drawing/2014/main" id="{7DB5DC5E-4DB0-006A-C2A0-70ED68CF6C24}"/>
              </a:ext>
            </a:extLst>
          </p:cNvPr>
          <p:cNvPicPr>
            <a:picLocks noChangeAspect="1"/>
          </p:cNvPicPr>
          <p:nvPr/>
        </p:nvPicPr>
        <p:blipFill>
          <a:blip r:embed="rId3"/>
          <a:stretch>
            <a:fillRect/>
          </a:stretch>
        </p:blipFill>
        <p:spPr>
          <a:xfrm>
            <a:off x="4500085" y="1494096"/>
            <a:ext cx="7392041" cy="5014395"/>
          </a:xfrm>
          <a:prstGeom prst="rect">
            <a:avLst/>
          </a:prstGeom>
        </p:spPr>
      </p:pic>
      <p:pic>
        <p:nvPicPr>
          <p:cNvPr id="7" name="Picture 6" descr="A group of people posing for a photo&#10;&#10;Description automatically generated">
            <a:extLst>
              <a:ext uri="{FF2B5EF4-FFF2-40B4-BE49-F238E27FC236}">
                <a16:creationId xmlns:a16="http://schemas.microsoft.com/office/drawing/2014/main" id="{14925AD2-FFFF-0A8A-4EFF-E1B00F4DE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349" y="3169539"/>
            <a:ext cx="4347587" cy="3260690"/>
          </a:xfrm>
          <a:prstGeom prst="rect">
            <a:avLst/>
          </a:prstGeom>
        </p:spPr>
      </p:pic>
    </p:spTree>
    <p:extLst>
      <p:ext uri="{BB962C8B-B14F-4D97-AF65-F5344CB8AC3E}">
        <p14:creationId xmlns:p14="http://schemas.microsoft.com/office/powerpoint/2010/main" val="1436425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6E248F-FD5B-31CF-A6DC-84D08C060718}"/>
              </a:ext>
            </a:extLst>
          </p:cNvPr>
          <p:cNvPicPr>
            <a:picLocks noChangeAspect="1"/>
          </p:cNvPicPr>
          <p:nvPr/>
        </p:nvPicPr>
        <p:blipFill>
          <a:blip r:embed="rId3"/>
          <a:stretch>
            <a:fillRect/>
          </a:stretch>
        </p:blipFill>
        <p:spPr>
          <a:xfrm>
            <a:off x="482999" y="1858861"/>
            <a:ext cx="6437023" cy="4318102"/>
          </a:xfrm>
          <a:prstGeom prst="rect">
            <a:avLst/>
          </a:prstGeom>
        </p:spPr>
      </p:pic>
      <p:sp>
        <p:nvSpPr>
          <p:cNvPr id="2" name="Title 1">
            <a:extLst>
              <a:ext uri="{FF2B5EF4-FFF2-40B4-BE49-F238E27FC236}">
                <a16:creationId xmlns:a16="http://schemas.microsoft.com/office/drawing/2014/main" id="{13E148C4-CFC7-4FAF-943F-7F29CE33EF4F}"/>
              </a:ext>
            </a:extLst>
          </p:cNvPr>
          <p:cNvSpPr>
            <a:spLocks noGrp="1"/>
          </p:cNvSpPr>
          <p:nvPr>
            <p:ph type="title"/>
          </p:nvPr>
        </p:nvSpPr>
        <p:spPr/>
        <p:txBody>
          <a:bodyPr/>
          <a:lstStyle/>
          <a:p>
            <a:r>
              <a:rPr lang="en-US" dirty="0"/>
              <a:t>Rapid qualitative analysis using adapted framework method</a:t>
            </a:r>
            <a:endParaRPr lang="en-ZA" dirty="0"/>
          </a:p>
        </p:txBody>
      </p:sp>
      <p:sp>
        <p:nvSpPr>
          <p:cNvPr id="3" name="Content Placeholder 2">
            <a:extLst>
              <a:ext uri="{FF2B5EF4-FFF2-40B4-BE49-F238E27FC236}">
                <a16:creationId xmlns:a16="http://schemas.microsoft.com/office/drawing/2014/main" id="{6D882CD0-B6C7-2DB4-9F79-895A54B12584}"/>
              </a:ext>
            </a:extLst>
          </p:cNvPr>
          <p:cNvSpPr>
            <a:spLocks noGrp="1"/>
          </p:cNvSpPr>
          <p:nvPr>
            <p:ph idx="1"/>
          </p:nvPr>
        </p:nvSpPr>
        <p:spPr>
          <a:xfrm>
            <a:off x="7194620" y="1825625"/>
            <a:ext cx="4159180" cy="4351338"/>
          </a:xfrm>
        </p:spPr>
        <p:txBody>
          <a:bodyPr>
            <a:normAutofit fontScale="92500" lnSpcReduction="10000"/>
          </a:bodyPr>
          <a:lstStyle/>
          <a:p>
            <a:r>
              <a:rPr lang="en-US" dirty="0" err="1"/>
              <a:t>Familiarisation</a:t>
            </a:r>
            <a:r>
              <a:rPr lang="en-US" dirty="0"/>
              <a:t> with notes and tape</a:t>
            </a:r>
          </a:p>
          <a:p>
            <a:r>
              <a:rPr lang="en-US" dirty="0"/>
              <a:t>Deductive framework</a:t>
            </a:r>
          </a:p>
          <a:p>
            <a:r>
              <a:rPr lang="en-US" dirty="0"/>
              <a:t>Extract key issues according to the framework – per facility</a:t>
            </a:r>
          </a:p>
          <a:p>
            <a:r>
              <a:rPr lang="en-US" dirty="0"/>
              <a:t>Integrate issues from across facilities in 6 key areas – per subdistrict</a:t>
            </a:r>
          </a:p>
          <a:p>
            <a:r>
              <a:rPr lang="en-ZA" dirty="0"/>
              <a:t>Interpret and extract into matrix</a:t>
            </a:r>
          </a:p>
        </p:txBody>
      </p:sp>
    </p:spTree>
    <p:extLst>
      <p:ext uri="{BB962C8B-B14F-4D97-AF65-F5344CB8AC3E}">
        <p14:creationId xmlns:p14="http://schemas.microsoft.com/office/powerpoint/2010/main" val="930573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3EB0F-1522-CC9E-5EBF-D25100BCD588}"/>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dirty="0">
                <a:solidFill>
                  <a:schemeClr val="tx1"/>
                </a:solidFill>
                <a:latin typeface="+mj-lt"/>
                <a:ea typeface="+mj-ea"/>
                <a:cs typeface="+mj-cs"/>
              </a:rPr>
              <a:t>Stage 5: Information analysis</a:t>
            </a:r>
          </a:p>
        </p:txBody>
      </p:sp>
      <p:pic>
        <p:nvPicPr>
          <p:cNvPr id="5" name="Picture 4">
            <a:extLst>
              <a:ext uri="{FF2B5EF4-FFF2-40B4-BE49-F238E27FC236}">
                <a16:creationId xmlns:a16="http://schemas.microsoft.com/office/drawing/2014/main" id="{1DEEAFF5-5C48-6882-81CD-341A89B8A9A6}"/>
              </a:ext>
            </a:extLst>
          </p:cNvPr>
          <p:cNvPicPr>
            <a:picLocks noChangeAspect="1"/>
          </p:cNvPicPr>
          <p:nvPr/>
        </p:nvPicPr>
        <p:blipFill>
          <a:blip r:embed="rId3"/>
          <a:stretch>
            <a:fillRect/>
          </a:stretch>
        </p:blipFill>
        <p:spPr>
          <a:xfrm>
            <a:off x="987703" y="1765674"/>
            <a:ext cx="10560818" cy="4567554"/>
          </a:xfrm>
          <a:prstGeom prst="rect">
            <a:avLst/>
          </a:prstGeom>
        </p:spPr>
      </p:pic>
    </p:spTree>
    <p:extLst>
      <p:ext uri="{BB962C8B-B14F-4D97-AF65-F5344CB8AC3E}">
        <p14:creationId xmlns:p14="http://schemas.microsoft.com/office/powerpoint/2010/main" val="3904051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48A303-45FA-850E-A9A8-32DA5DFDEB85}"/>
              </a:ext>
            </a:extLst>
          </p:cNvPr>
          <p:cNvSpPr>
            <a:spLocks noGrp="1"/>
          </p:cNvSpPr>
          <p:nvPr>
            <p:ph type="title"/>
          </p:nvPr>
        </p:nvSpPr>
        <p:spPr/>
        <p:txBody>
          <a:bodyPr/>
          <a:lstStyle/>
          <a:p>
            <a:r>
              <a:rPr lang="en-US" dirty="0"/>
              <a:t>Outline</a:t>
            </a:r>
            <a:endParaRPr lang="en-ZA" dirty="0"/>
          </a:p>
        </p:txBody>
      </p:sp>
      <p:sp>
        <p:nvSpPr>
          <p:cNvPr id="5" name="Content Placeholder 4">
            <a:extLst>
              <a:ext uri="{FF2B5EF4-FFF2-40B4-BE49-F238E27FC236}">
                <a16:creationId xmlns:a16="http://schemas.microsoft.com/office/drawing/2014/main" id="{6266521C-9CF9-9C64-5CB6-3989AB9318F1}"/>
              </a:ext>
            </a:extLst>
          </p:cNvPr>
          <p:cNvSpPr>
            <a:spLocks noGrp="1"/>
          </p:cNvSpPr>
          <p:nvPr>
            <p:ph idx="1"/>
          </p:nvPr>
        </p:nvSpPr>
        <p:spPr/>
        <p:txBody>
          <a:bodyPr/>
          <a:lstStyle/>
          <a:p>
            <a:r>
              <a:rPr lang="en-US" dirty="0"/>
              <a:t>Concepts of climate resilience and environmental sustainability for facilities and services</a:t>
            </a:r>
          </a:p>
          <a:p>
            <a:r>
              <a:rPr lang="en-US" dirty="0"/>
              <a:t>How to evaluate and improve resilience &amp; sustainability</a:t>
            </a:r>
          </a:p>
          <a:p>
            <a:r>
              <a:rPr lang="en-US" dirty="0"/>
              <a:t>How to evaluate and reduce carbon footprint</a:t>
            </a:r>
            <a:endParaRPr lang="en-ZA" dirty="0"/>
          </a:p>
        </p:txBody>
      </p:sp>
    </p:spTree>
    <p:extLst>
      <p:ext uri="{BB962C8B-B14F-4D97-AF65-F5344CB8AC3E}">
        <p14:creationId xmlns:p14="http://schemas.microsoft.com/office/powerpoint/2010/main" val="1604351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ECB4F-842D-B142-BA51-09BDE8F2B4C0}"/>
              </a:ext>
            </a:extLst>
          </p:cNvPr>
          <p:cNvSpPr>
            <a:spLocks noGrp="1"/>
          </p:cNvSpPr>
          <p:nvPr>
            <p:ph type="title"/>
          </p:nvPr>
        </p:nvSpPr>
        <p:spPr>
          <a:xfrm>
            <a:off x="630936" y="639520"/>
            <a:ext cx="3429000" cy="1719072"/>
          </a:xfrm>
        </p:spPr>
        <p:txBody>
          <a:bodyPr anchor="b">
            <a:normAutofit/>
          </a:bodyPr>
          <a:lstStyle/>
          <a:p>
            <a:r>
              <a:rPr lang="en-US" sz="3800" dirty="0"/>
              <a:t>Step 6: </a:t>
            </a:r>
            <a:r>
              <a:rPr lang="en-US" sz="3800" dirty="0" err="1"/>
              <a:t>Prioritisation</a:t>
            </a:r>
            <a:r>
              <a:rPr lang="en-US" sz="3800" dirty="0"/>
              <a:t> and planning</a:t>
            </a:r>
            <a:endParaRPr lang="en-ZA" sz="3800" dirty="0"/>
          </a:p>
        </p:txBody>
      </p:sp>
      <p:sp>
        <p:nvSpPr>
          <p:cNvPr id="3" name="Content Placeholder 2">
            <a:extLst>
              <a:ext uri="{FF2B5EF4-FFF2-40B4-BE49-F238E27FC236}">
                <a16:creationId xmlns:a16="http://schemas.microsoft.com/office/drawing/2014/main" id="{15C2EAE4-7F7A-9748-7FE7-82B004D54001}"/>
              </a:ext>
            </a:extLst>
          </p:cNvPr>
          <p:cNvSpPr>
            <a:spLocks noGrp="1"/>
          </p:cNvSpPr>
          <p:nvPr>
            <p:ph idx="1"/>
          </p:nvPr>
        </p:nvSpPr>
        <p:spPr>
          <a:xfrm>
            <a:off x="630936" y="2807208"/>
            <a:ext cx="3429000" cy="3410712"/>
          </a:xfrm>
        </p:spPr>
        <p:txBody>
          <a:bodyPr anchor="t">
            <a:normAutofit/>
          </a:bodyPr>
          <a:lstStyle/>
          <a:p>
            <a:r>
              <a:rPr lang="en-US" sz="1500" dirty="0"/>
              <a:t>Workshop with key stakeholders</a:t>
            </a:r>
          </a:p>
          <a:p>
            <a:r>
              <a:rPr lang="en-US" sz="1500" dirty="0"/>
              <a:t>Consider all proposed solutions in 6 areas</a:t>
            </a:r>
          </a:p>
          <a:p>
            <a:r>
              <a:rPr lang="en-US" sz="1500" dirty="0" err="1"/>
              <a:t>Prioritisation</a:t>
            </a:r>
            <a:r>
              <a:rPr lang="en-US" sz="1500" dirty="0"/>
              <a:t>:</a:t>
            </a:r>
          </a:p>
          <a:p>
            <a:pPr lvl="1"/>
            <a:r>
              <a:rPr lang="en-ZA" sz="1500" dirty="0"/>
              <a:t>Cost</a:t>
            </a:r>
          </a:p>
          <a:p>
            <a:pPr lvl="1"/>
            <a:r>
              <a:rPr lang="en-ZA" sz="1500" dirty="0"/>
              <a:t>Impact on climate resilience</a:t>
            </a:r>
          </a:p>
          <a:p>
            <a:pPr lvl="1"/>
            <a:r>
              <a:rPr lang="en-ZA" sz="1500" dirty="0"/>
              <a:t>Impact on carbon footprint</a:t>
            </a:r>
          </a:p>
          <a:p>
            <a:pPr lvl="1"/>
            <a:r>
              <a:rPr lang="en-ZA" sz="1500" dirty="0"/>
              <a:t>Impact on other environmental parameters</a:t>
            </a:r>
          </a:p>
          <a:p>
            <a:pPr lvl="1"/>
            <a:r>
              <a:rPr lang="en-ZA" sz="1500" dirty="0"/>
              <a:t>Other sectors</a:t>
            </a:r>
          </a:p>
          <a:p>
            <a:pPr lvl="1"/>
            <a:r>
              <a:rPr lang="en-ZA" sz="1500" dirty="0"/>
              <a:t>Policy alignment</a:t>
            </a:r>
          </a:p>
          <a:p>
            <a:pPr lvl="1"/>
            <a:r>
              <a:rPr lang="en-ZA" sz="1500" dirty="0"/>
              <a:t>Feasibility</a:t>
            </a:r>
          </a:p>
          <a:p>
            <a:endParaRPr lang="en-ZA" sz="1500" dirty="0"/>
          </a:p>
        </p:txBody>
      </p:sp>
      <p:pic>
        <p:nvPicPr>
          <p:cNvPr id="5" name="Picture 4">
            <a:extLst>
              <a:ext uri="{FF2B5EF4-FFF2-40B4-BE49-F238E27FC236}">
                <a16:creationId xmlns:a16="http://schemas.microsoft.com/office/drawing/2014/main" id="{9656CD50-484F-5C3E-0DBC-7C07CBEE6372}"/>
              </a:ext>
            </a:extLst>
          </p:cNvPr>
          <p:cNvPicPr>
            <a:picLocks noChangeAspect="1"/>
          </p:cNvPicPr>
          <p:nvPr/>
        </p:nvPicPr>
        <p:blipFill>
          <a:blip r:embed="rId3"/>
          <a:stretch>
            <a:fillRect/>
          </a:stretch>
        </p:blipFill>
        <p:spPr>
          <a:xfrm>
            <a:off x="4657344" y="1349254"/>
            <a:ext cx="6903720" cy="4159491"/>
          </a:xfrm>
          <a:prstGeom prst="rect">
            <a:avLst/>
          </a:prstGeom>
        </p:spPr>
      </p:pic>
    </p:spTree>
    <p:extLst>
      <p:ext uri="{BB962C8B-B14F-4D97-AF65-F5344CB8AC3E}">
        <p14:creationId xmlns:p14="http://schemas.microsoft.com/office/powerpoint/2010/main" val="4021152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AA66A-99A9-8AC2-B0EF-F9F90ABC215A}"/>
              </a:ext>
            </a:extLst>
          </p:cNvPr>
          <p:cNvSpPr>
            <a:spLocks noGrp="1"/>
          </p:cNvSpPr>
          <p:nvPr>
            <p:ph type="title"/>
          </p:nvPr>
        </p:nvSpPr>
        <p:spPr>
          <a:xfrm>
            <a:off x="638880" y="270092"/>
            <a:ext cx="10909640" cy="1249394"/>
          </a:xfrm>
        </p:spPr>
        <p:txBody>
          <a:bodyPr vert="horz" lIns="91440" tIns="45720" rIns="91440" bIns="45720" rtlCol="0" anchor="ctr">
            <a:normAutofit/>
          </a:bodyPr>
          <a:lstStyle/>
          <a:p>
            <a:pPr algn="ctr"/>
            <a:r>
              <a:rPr lang="en-US" sz="6600" kern="1200" dirty="0">
                <a:solidFill>
                  <a:schemeClr val="tx1"/>
                </a:solidFill>
                <a:latin typeface="+mj-lt"/>
                <a:ea typeface="+mj-ea"/>
                <a:cs typeface="+mj-cs"/>
              </a:rPr>
              <a:t>Action plan</a:t>
            </a:r>
          </a:p>
        </p:txBody>
      </p:sp>
      <p:pic>
        <p:nvPicPr>
          <p:cNvPr id="6" name="Picture 5">
            <a:extLst>
              <a:ext uri="{FF2B5EF4-FFF2-40B4-BE49-F238E27FC236}">
                <a16:creationId xmlns:a16="http://schemas.microsoft.com/office/drawing/2014/main" id="{533B46BA-4513-549D-EAA3-DED1C83463BB}"/>
              </a:ext>
            </a:extLst>
          </p:cNvPr>
          <p:cNvPicPr>
            <a:picLocks noChangeAspect="1"/>
          </p:cNvPicPr>
          <p:nvPr/>
        </p:nvPicPr>
        <p:blipFill>
          <a:blip r:embed="rId3"/>
          <a:stretch>
            <a:fillRect/>
          </a:stretch>
        </p:blipFill>
        <p:spPr>
          <a:xfrm>
            <a:off x="718373" y="1790766"/>
            <a:ext cx="10750655" cy="4649658"/>
          </a:xfrm>
          <a:prstGeom prst="rect">
            <a:avLst/>
          </a:prstGeom>
        </p:spPr>
      </p:pic>
    </p:spTree>
    <p:extLst>
      <p:ext uri="{BB962C8B-B14F-4D97-AF65-F5344CB8AC3E}">
        <p14:creationId xmlns:p14="http://schemas.microsoft.com/office/powerpoint/2010/main" val="2066993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B5B54B-C207-4662-42E8-978499EFDAD7}"/>
              </a:ext>
            </a:extLst>
          </p:cNvPr>
          <p:cNvPicPr>
            <a:picLocks noChangeAspect="1"/>
          </p:cNvPicPr>
          <p:nvPr/>
        </p:nvPicPr>
        <p:blipFill>
          <a:blip r:embed="rId3"/>
          <a:stretch>
            <a:fillRect/>
          </a:stretch>
        </p:blipFill>
        <p:spPr>
          <a:xfrm>
            <a:off x="1195915" y="1535266"/>
            <a:ext cx="9800169" cy="3787468"/>
          </a:xfrm>
          <a:prstGeom prst="rect">
            <a:avLst/>
          </a:prstGeom>
        </p:spPr>
      </p:pic>
    </p:spTree>
    <p:extLst>
      <p:ext uri="{BB962C8B-B14F-4D97-AF65-F5344CB8AC3E}">
        <p14:creationId xmlns:p14="http://schemas.microsoft.com/office/powerpoint/2010/main" val="3878937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F1ACF3-842F-50AE-BD3C-49DC28B2FB97}"/>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100" kern="1200">
                <a:solidFill>
                  <a:schemeClr val="tx1"/>
                </a:solidFill>
                <a:latin typeface="+mj-lt"/>
                <a:ea typeface="+mj-ea"/>
                <a:cs typeface="+mj-cs"/>
              </a:rPr>
              <a:t>Climate Impact Checkup</a:t>
            </a:r>
            <a:br>
              <a:rPr lang="en-US" sz="4100" kern="1200">
                <a:solidFill>
                  <a:schemeClr val="tx1"/>
                </a:solidFill>
                <a:latin typeface="+mj-lt"/>
                <a:ea typeface="+mj-ea"/>
                <a:cs typeface="+mj-cs"/>
              </a:rPr>
            </a:br>
            <a:br>
              <a:rPr lang="en-US" sz="4100" kern="1200">
                <a:solidFill>
                  <a:schemeClr val="tx1"/>
                </a:solidFill>
                <a:latin typeface="+mj-lt"/>
                <a:ea typeface="+mj-ea"/>
                <a:cs typeface="+mj-cs"/>
              </a:rPr>
            </a:br>
            <a:r>
              <a:rPr lang="en-US" sz="4100" kern="1200">
                <a:solidFill>
                  <a:schemeClr val="tx1"/>
                </a:solidFill>
                <a:latin typeface="+mj-lt"/>
                <a:ea typeface="+mj-ea"/>
                <a:cs typeface="+mj-cs"/>
              </a:rPr>
              <a:t>Health Care without Harm</a:t>
            </a:r>
          </a:p>
        </p:txBody>
      </p:sp>
      <p:pic>
        <p:nvPicPr>
          <p:cNvPr id="6" name="Picture 5">
            <a:extLst>
              <a:ext uri="{FF2B5EF4-FFF2-40B4-BE49-F238E27FC236}">
                <a16:creationId xmlns:a16="http://schemas.microsoft.com/office/drawing/2014/main" id="{020E5C07-0861-8E6B-AA40-89D04FCFDEDD}"/>
              </a:ext>
            </a:extLst>
          </p:cNvPr>
          <p:cNvPicPr>
            <a:picLocks noChangeAspect="1"/>
          </p:cNvPicPr>
          <p:nvPr/>
        </p:nvPicPr>
        <p:blipFill>
          <a:blip r:embed="rId3"/>
          <a:stretch>
            <a:fillRect/>
          </a:stretch>
        </p:blipFill>
        <p:spPr>
          <a:xfrm>
            <a:off x="6305085" y="640080"/>
            <a:ext cx="3913037" cy="5550408"/>
          </a:xfrm>
          <a:prstGeom prst="rect">
            <a:avLst/>
          </a:prstGeom>
          <a:ln>
            <a:solidFill>
              <a:schemeClr val="accent1"/>
            </a:solidFill>
          </a:ln>
        </p:spPr>
      </p:pic>
      <p:sp>
        <p:nvSpPr>
          <p:cNvPr id="3" name="TextBox 2">
            <a:extLst>
              <a:ext uri="{FF2B5EF4-FFF2-40B4-BE49-F238E27FC236}">
                <a16:creationId xmlns:a16="http://schemas.microsoft.com/office/drawing/2014/main" id="{DE211EE3-9D66-CC25-6BDC-9FB35011E5F9}"/>
              </a:ext>
            </a:extLst>
          </p:cNvPr>
          <p:cNvSpPr txBox="1"/>
          <p:nvPr/>
        </p:nvSpPr>
        <p:spPr>
          <a:xfrm>
            <a:off x="481781" y="5242741"/>
            <a:ext cx="5201264" cy="369332"/>
          </a:xfrm>
          <a:prstGeom prst="rect">
            <a:avLst/>
          </a:prstGeom>
          <a:noFill/>
        </p:spPr>
        <p:txBody>
          <a:bodyPr wrap="square">
            <a:spAutoFit/>
          </a:bodyPr>
          <a:lstStyle/>
          <a:p>
            <a:r>
              <a:rPr lang="en-ZA" dirty="0"/>
              <a:t>https://healthcareclimateaction.org/checkup</a:t>
            </a:r>
          </a:p>
        </p:txBody>
      </p:sp>
    </p:spTree>
    <p:extLst>
      <p:ext uri="{BB962C8B-B14F-4D97-AF65-F5344CB8AC3E}">
        <p14:creationId xmlns:p14="http://schemas.microsoft.com/office/powerpoint/2010/main" val="1712508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EBB2B-4609-2069-5011-11FD525397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922FF1-9853-F908-71C5-CCE4BBA5F906}"/>
              </a:ext>
            </a:extLst>
          </p:cNvPr>
          <p:cNvSpPr>
            <a:spLocks noGrp="1"/>
          </p:cNvSpPr>
          <p:nvPr>
            <p:ph type="title"/>
          </p:nvPr>
        </p:nvSpPr>
        <p:spPr/>
        <p:txBody>
          <a:bodyPr>
            <a:normAutofit fontScale="90000"/>
          </a:bodyPr>
          <a:lstStyle/>
          <a:p>
            <a:r>
              <a:rPr lang="en-US" dirty="0"/>
              <a:t>If you were to measure the carbon footprint of a health facility what data would you think to collect?</a:t>
            </a:r>
            <a:endParaRPr lang="en-ZA" dirty="0"/>
          </a:p>
        </p:txBody>
      </p:sp>
      <p:sp>
        <p:nvSpPr>
          <p:cNvPr id="5" name="Text Placeholder 4">
            <a:extLst>
              <a:ext uri="{FF2B5EF4-FFF2-40B4-BE49-F238E27FC236}">
                <a16:creationId xmlns:a16="http://schemas.microsoft.com/office/drawing/2014/main" id="{9F07E8EE-B74C-C98B-15E1-19BD625BE943}"/>
              </a:ext>
            </a:extLst>
          </p:cNvPr>
          <p:cNvSpPr>
            <a:spLocks noGrp="1"/>
          </p:cNvSpPr>
          <p:nvPr>
            <p:ph type="body" idx="1"/>
          </p:nvPr>
        </p:nvSpPr>
        <p:spPr/>
        <p:txBody>
          <a:bodyPr/>
          <a:lstStyle/>
          <a:p>
            <a:r>
              <a:rPr lang="en-US" dirty="0"/>
              <a:t>Buzz pairs</a:t>
            </a:r>
            <a:endParaRPr lang="en-ZA" dirty="0"/>
          </a:p>
        </p:txBody>
      </p:sp>
    </p:spTree>
    <p:extLst>
      <p:ext uri="{BB962C8B-B14F-4D97-AF65-F5344CB8AC3E}">
        <p14:creationId xmlns:p14="http://schemas.microsoft.com/office/powerpoint/2010/main" val="2158310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46CC73-A5F5-FB2C-3A0C-985C202F779A}"/>
              </a:ext>
            </a:extLst>
          </p:cNvPr>
          <p:cNvSpPr>
            <a:spLocks noGrp="1"/>
          </p:cNvSpPr>
          <p:nvPr>
            <p:ph type="title"/>
          </p:nvPr>
        </p:nvSpPr>
        <p:spPr/>
        <p:txBody>
          <a:bodyPr/>
          <a:lstStyle/>
          <a:p>
            <a:r>
              <a:rPr lang="en-US" dirty="0"/>
              <a:t>Definition</a:t>
            </a:r>
            <a:endParaRPr lang="en-ZA" dirty="0"/>
          </a:p>
        </p:txBody>
      </p:sp>
      <p:sp>
        <p:nvSpPr>
          <p:cNvPr id="5" name="Content Placeholder 4">
            <a:extLst>
              <a:ext uri="{FF2B5EF4-FFF2-40B4-BE49-F238E27FC236}">
                <a16:creationId xmlns:a16="http://schemas.microsoft.com/office/drawing/2014/main" id="{7FB9DEA3-582A-5B57-208E-FC21193D7264}"/>
              </a:ext>
            </a:extLst>
          </p:cNvPr>
          <p:cNvSpPr>
            <a:spLocks noGrp="1"/>
          </p:cNvSpPr>
          <p:nvPr>
            <p:ph idx="1"/>
          </p:nvPr>
        </p:nvSpPr>
        <p:spPr/>
        <p:txBody>
          <a:bodyPr/>
          <a:lstStyle/>
          <a:p>
            <a:pPr marL="0" indent="0" algn="ctr">
              <a:lnSpc>
                <a:spcPct val="80000"/>
              </a:lnSpc>
              <a:buNone/>
            </a:pPr>
            <a:r>
              <a:rPr lang="en-ZA" sz="4100" dirty="0">
                <a:latin typeface="AcuminPro-Bold"/>
              </a:rPr>
              <a:t>“A </a:t>
            </a:r>
            <a:r>
              <a:rPr lang="en-ZA" sz="4100" b="1" dirty="0">
                <a:latin typeface="AcuminPro-Bold"/>
              </a:rPr>
              <a:t>carbon footprint </a:t>
            </a:r>
            <a:r>
              <a:rPr lang="en-ZA" sz="4100" dirty="0">
                <a:latin typeface="AcuminPro-Bold"/>
              </a:rPr>
              <a:t>(also called an inventory) is the sum of greenhouse gas emissions resulting from an activity, the operation of a facility, or the manufacture and use of a product. In this tool, a carbon footprint refers to a quantified list of a facility’s GHG emissions and sources.”</a:t>
            </a:r>
          </a:p>
        </p:txBody>
      </p:sp>
    </p:spTree>
    <p:extLst>
      <p:ext uri="{BB962C8B-B14F-4D97-AF65-F5344CB8AC3E}">
        <p14:creationId xmlns:p14="http://schemas.microsoft.com/office/powerpoint/2010/main" val="383412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0CDC85-CAB6-22F1-3A8F-F6B532182B75}"/>
              </a:ext>
            </a:extLst>
          </p:cNvPr>
          <p:cNvSpPr>
            <a:spLocks noGrp="1"/>
          </p:cNvSpPr>
          <p:nvPr>
            <p:ph type="title"/>
          </p:nvPr>
        </p:nvSpPr>
        <p:spPr/>
        <p:txBody>
          <a:bodyPr/>
          <a:lstStyle/>
          <a:p>
            <a:r>
              <a:rPr lang="en-US" dirty="0"/>
              <a:t>Detailed items in each scope</a:t>
            </a:r>
            <a:endParaRPr lang="en-ZA" dirty="0"/>
          </a:p>
        </p:txBody>
      </p:sp>
      <p:pic>
        <p:nvPicPr>
          <p:cNvPr id="6" name="Picture 5">
            <a:extLst>
              <a:ext uri="{FF2B5EF4-FFF2-40B4-BE49-F238E27FC236}">
                <a16:creationId xmlns:a16="http://schemas.microsoft.com/office/drawing/2014/main" id="{EEBFD05A-F920-F368-0181-AF815ED3DA88}"/>
              </a:ext>
            </a:extLst>
          </p:cNvPr>
          <p:cNvPicPr>
            <a:picLocks noChangeAspect="1"/>
          </p:cNvPicPr>
          <p:nvPr/>
        </p:nvPicPr>
        <p:blipFill>
          <a:blip r:embed="rId3"/>
          <a:stretch>
            <a:fillRect/>
          </a:stretch>
        </p:blipFill>
        <p:spPr>
          <a:xfrm>
            <a:off x="551459" y="2025226"/>
            <a:ext cx="11089082" cy="4467649"/>
          </a:xfrm>
          <a:prstGeom prst="rect">
            <a:avLst/>
          </a:prstGeom>
        </p:spPr>
      </p:pic>
    </p:spTree>
    <p:extLst>
      <p:ext uri="{BB962C8B-B14F-4D97-AF65-F5344CB8AC3E}">
        <p14:creationId xmlns:p14="http://schemas.microsoft.com/office/powerpoint/2010/main" val="4136900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C2B896-3C79-C214-D28F-0E708E2600E1}"/>
              </a:ext>
            </a:extLst>
          </p:cNvPr>
          <p:cNvPicPr>
            <a:picLocks noChangeAspect="1"/>
          </p:cNvPicPr>
          <p:nvPr/>
        </p:nvPicPr>
        <p:blipFill>
          <a:blip r:embed="rId3"/>
          <a:stretch>
            <a:fillRect/>
          </a:stretch>
        </p:blipFill>
        <p:spPr>
          <a:xfrm>
            <a:off x="1135117" y="126837"/>
            <a:ext cx="9091447" cy="6604325"/>
          </a:xfrm>
          <a:prstGeom prst="rect">
            <a:avLst/>
          </a:prstGeom>
        </p:spPr>
      </p:pic>
    </p:spTree>
    <p:extLst>
      <p:ext uri="{BB962C8B-B14F-4D97-AF65-F5344CB8AC3E}">
        <p14:creationId xmlns:p14="http://schemas.microsoft.com/office/powerpoint/2010/main" val="39209751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302B8-2A70-A8CD-1192-FF9756C36EB1}"/>
              </a:ext>
            </a:extLst>
          </p:cNvPr>
          <p:cNvSpPr>
            <a:spLocks noGrp="1"/>
          </p:cNvSpPr>
          <p:nvPr>
            <p:ph type="ctrTitle"/>
          </p:nvPr>
        </p:nvSpPr>
        <p:spPr/>
        <p:txBody>
          <a:bodyPr/>
          <a:lstStyle/>
          <a:p>
            <a:r>
              <a:rPr lang="en-US" dirty="0"/>
              <a:t>GHG emissions = activity data x emission factor</a:t>
            </a:r>
            <a:endParaRPr lang="en-ZA" dirty="0"/>
          </a:p>
        </p:txBody>
      </p:sp>
      <p:sp>
        <p:nvSpPr>
          <p:cNvPr id="3" name="Subtitle 2">
            <a:extLst>
              <a:ext uri="{FF2B5EF4-FFF2-40B4-BE49-F238E27FC236}">
                <a16:creationId xmlns:a16="http://schemas.microsoft.com/office/drawing/2014/main" id="{576FD9C1-4145-C1D9-D813-C88D9B03CF59}"/>
              </a:ext>
            </a:extLst>
          </p:cNvPr>
          <p:cNvSpPr>
            <a:spLocks noGrp="1"/>
          </p:cNvSpPr>
          <p:nvPr>
            <p:ph type="subTitle" idx="1"/>
          </p:nvPr>
        </p:nvSpPr>
        <p:spPr>
          <a:xfrm>
            <a:off x="1524000" y="4079875"/>
            <a:ext cx="9144000" cy="1655762"/>
          </a:xfrm>
        </p:spPr>
        <p:txBody>
          <a:bodyPr/>
          <a:lstStyle/>
          <a:p>
            <a:r>
              <a:rPr lang="en-US" dirty="0"/>
              <a:t>GHG emissions from electricity = kilowatt hours of electricity x local emission factor</a:t>
            </a:r>
            <a:endParaRPr lang="en-ZA" dirty="0"/>
          </a:p>
        </p:txBody>
      </p:sp>
    </p:spTree>
    <p:extLst>
      <p:ext uri="{BB962C8B-B14F-4D97-AF65-F5344CB8AC3E}">
        <p14:creationId xmlns:p14="http://schemas.microsoft.com/office/powerpoint/2010/main" val="29700180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A469E-8533-429F-F683-2DEC68E7DACC}"/>
              </a:ext>
            </a:extLst>
          </p:cNvPr>
          <p:cNvSpPr>
            <a:spLocks noGrp="1"/>
          </p:cNvSpPr>
          <p:nvPr>
            <p:ph type="title"/>
          </p:nvPr>
        </p:nvSpPr>
        <p:spPr/>
        <p:txBody>
          <a:bodyPr/>
          <a:lstStyle/>
          <a:p>
            <a:r>
              <a:rPr lang="en-US" dirty="0"/>
              <a:t>Availability of data</a:t>
            </a:r>
            <a:endParaRPr lang="en-ZA" dirty="0"/>
          </a:p>
        </p:txBody>
      </p:sp>
      <p:pic>
        <p:nvPicPr>
          <p:cNvPr id="5" name="Picture 4">
            <a:extLst>
              <a:ext uri="{FF2B5EF4-FFF2-40B4-BE49-F238E27FC236}">
                <a16:creationId xmlns:a16="http://schemas.microsoft.com/office/drawing/2014/main" id="{424F18E4-AAAA-9554-C0C0-34B44855D03E}"/>
              </a:ext>
            </a:extLst>
          </p:cNvPr>
          <p:cNvPicPr>
            <a:picLocks noChangeAspect="1"/>
          </p:cNvPicPr>
          <p:nvPr/>
        </p:nvPicPr>
        <p:blipFill>
          <a:blip r:embed="rId3"/>
          <a:stretch>
            <a:fillRect/>
          </a:stretch>
        </p:blipFill>
        <p:spPr>
          <a:xfrm>
            <a:off x="679127" y="1954923"/>
            <a:ext cx="11046171" cy="3005959"/>
          </a:xfrm>
          <a:prstGeom prst="rect">
            <a:avLst/>
          </a:prstGeom>
        </p:spPr>
      </p:pic>
    </p:spTree>
    <p:extLst>
      <p:ext uri="{BB962C8B-B14F-4D97-AF65-F5344CB8AC3E}">
        <p14:creationId xmlns:p14="http://schemas.microsoft.com/office/powerpoint/2010/main" val="25065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553528-85C7-D364-B186-5295EC40A94C}"/>
              </a:ext>
            </a:extLst>
          </p:cNvPr>
          <p:cNvSpPr>
            <a:spLocks noGrp="1"/>
          </p:cNvSpPr>
          <p:nvPr>
            <p:ph type="title"/>
          </p:nvPr>
        </p:nvSpPr>
        <p:spPr/>
        <p:txBody>
          <a:bodyPr>
            <a:normAutofit fontScale="90000"/>
          </a:bodyPr>
          <a:lstStyle/>
          <a:p>
            <a:r>
              <a:rPr lang="en-US" dirty="0"/>
              <a:t>How would you define the concepts of </a:t>
            </a:r>
            <a:r>
              <a:rPr lang="en-US" b="1" dirty="0"/>
              <a:t>climate resilience </a:t>
            </a:r>
            <a:r>
              <a:rPr lang="en-US" dirty="0"/>
              <a:t>and </a:t>
            </a:r>
            <a:r>
              <a:rPr lang="en-US" b="1" dirty="0"/>
              <a:t>environmental sustainability </a:t>
            </a:r>
            <a:r>
              <a:rPr lang="en-US" dirty="0"/>
              <a:t>of health facilities (CRESH)?</a:t>
            </a:r>
            <a:endParaRPr lang="en-ZA" dirty="0"/>
          </a:p>
        </p:txBody>
      </p:sp>
      <p:sp>
        <p:nvSpPr>
          <p:cNvPr id="3" name="Text Placeholder 2">
            <a:extLst>
              <a:ext uri="{FF2B5EF4-FFF2-40B4-BE49-F238E27FC236}">
                <a16:creationId xmlns:a16="http://schemas.microsoft.com/office/drawing/2014/main" id="{4AF617C8-B9D5-A3C5-0E21-2029061B9B10}"/>
              </a:ext>
            </a:extLst>
          </p:cNvPr>
          <p:cNvSpPr>
            <a:spLocks noGrp="1"/>
          </p:cNvSpPr>
          <p:nvPr>
            <p:ph type="body" idx="1"/>
          </p:nvPr>
        </p:nvSpPr>
        <p:spPr/>
        <p:txBody>
          <a:bodyPr/>
          <a:lstStyle/>
          <a:p>
            <a:endParaRPr lang="en-ZA"/>
          </a:p>
        </p:txBody>
      </p:sp>
    </p:spTree>
    <p:extLst>
      <p:ext uri="{BB962C8B-B14F-4D97-AF65-F5344CB8AC3E}">
        <p14:creationId xmlns:p14="http://schemas.microsoft.com/office/powerpoint/2010/main" val="15057584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01A11-EE30-E1FC-418B-7BC812E50227}"/>
              </a:ext>
            </a:extLst>
          </p:cNvPr>
          <p:cNvSpPr>
            <a:spLocks noGrp="1"/>
          </p:cNvSpPr>
          <p:nvPr>
            <p:ph type="title"/>
          </p:nvPr>
        </p:nvSpPr>
        <p:spPr/>
        <p:txBody>
          <a:bodyPr/>
          <a:lstStyle/>
          <a:p>
            <a:r>
              <a:rPr lang="en-US" dirty="0"/>
              <a:t>Data for scope 1</a:t>
            </a:r>
            <a:endParaRPr lang="en-ZA" dirty="0"/>
          </a:p>
        </p:txBody>
      </p:sp>
      <p:graphicFrame>
        <p:nvGraphicFramePr>
          <p:cNvPr id="4" name="Content Placeholder 3">
            <a:extLst>
              <a:ext uri="{FF2B5EF4-FFF2-40B4-BE49-F238E27FC236}">
                <a16:creationId xmlns:a16="http://schemas.microsoft.com/office/drawing/2014/main" id="{42FB159E-E5E5-F273-E39D-CFCEFB74139F}"/>
              </a:ext>
            </a:extLst>
          </p:cNvPr>
          <p:cNvGraphicFramePr>
            <a:graphicFrameLocks noGrp="1"/>
          </p:cNvGraphicFramePr>
          <p:nvPr>
            <p:ph idx="1"/>
            <p:extLst>
              <p:ext uri="{D42A27DB-BD31-4B8C-83A1-F6EECF244321}">
                <p14:modId xmlns:p14="http://schemas.microsoft.com/office/powerpoint/2010/main" val="3111848995"/>
              </p:ext>
            </p:extLst>
          </p:nvPr>
        </p:nvGraphicFramePr>
        <p:xfrm>
          <a:off x="838200" y="1825625"/>
          <a:ext cx="10515600" cy="1854200"/>
        </p:xfrm>
        <a:graphic>
          <a:graphicData uri="http://schemas.openxmlformats.org/drawingml/2006/table">
            <a:tbl>
              <a:tblPr firstRow="1" bandRow="1">
                <a:tableStyleId>{5C22544A-7EE6-4342-B048-85BDC9FD1C3A}</a:tableStyleId>
              </a:tblPr>
              <a:tblGrid>
                <a:gridCol w="3743632">
                  <a:extLst>
                    <a:ext uri="{9D8B030D-6E8A-4147-A177-3AD203B41FA5}">
                      <a16:colId xmlns:a16="http://schemas.microsoft.com/office/drawing/2014/main" val="2364865042"/>
                    </a:ext>
                  </a:extLst>
                </a:gridCol>
                <a:gridCol w="6771968">
                  <a:extLst>
                    <a:ext uri="{9D8B030D-6E8A-4147-A177-3AD203B41FA5}">
                      <a16:colId xmlns:a16="http://schemas.microsoft.com/office/drawing/2014/main" val="3974329533"/>
                    </a:ext>
                  </a:extLst>
                </a:gridCol>
              </a:tblGrid>
              <a:tr h="370840">
                <a:tc>
                  <a:txBody>
                    <a:bodyPr/>
                    <a:lstStyle/>
                    <a:p>
                      <a:r>
                        <a:rPr lang="en-US" dirty="0"/>
                        <a:t>Item</a:t>
                      </a:r>
                      <a:endParaRPr lang="en-ZA" dirty="0"/>
                    </a:p>
                  </a:txBody>
                  <a:tcPr/>
                </a:tc>
                <a:tc>
                  <a:txBody>
                    <a:bodyPr/>
                    <a:lstStyle/>
                    <a:p>
                      <a:r>
                        <a:rPr lang="en-US" dirty="0"/>
                        <a:t>Data needed</a:t>
                      </a:r>
                      <a:endParaRPr lang="en-ZA" dirty="0"/>
                    </a:p>
                  </a:txBody>
                  <a:tcPr/>
                </a:tc>
                <a:extLst>
                  <a:ext uri="{0D108BD9-81ED-4DB2-BD59-A6C34878D82A}">
                    <a16:rowId xmlns:a16="http://schemas.microsoft.com/office/drawing/2014/main" val="505617870"/>
                  </a:ext>
                </a:extLst>
              </a:tr>
              <a:tr h="370840">
                <a:tc>
                  <a:txBody>
                    <a:bodyPr/>
                    <a:lstStyle/>
                    <a:p>
                      <a:r>
                        <a:rPr lang="en-US" dirty="0"/>
                        <a:t>Stationary combustion</a:t>
                      </a:r>
                      <a:endParaRPr lang="en-ZA" dirty="0"/>
                    </a:p>
                  </a:txBody>
                  <a:tcPr/>
                </a:tc>
                <a:tc>
                  <a:txBody>
                    <a:bodyPr/>
                    <a:lstStyle/>
                    <a:p>
                      <a:r>
                        <a:rPr lang="en-US" dirty="0"/>
                        <a:t>Total amount of fuel consumed</a:t>
                      </a:r>
                      <a:endParaRPr lang="en-ZA" dirty="0"/>
                    </a:p>
                  </a:txBody>
                  <a:tcPr/>
                </a:tc>
                <a:extLst>
                  <a:ext uri="{0D108BD9-81ED-4DB2-BD59-A6C34878D82A}">
                    <a16:rowId xmlns:a16="http://schemas.microsoft.com/office/drawing/2014/main" val="3857300401"/>
                  </a:ext>
                </a:extLst>
              </a:tr>
              <a:tr h="370840">
                <a:tc>
                  <a:txBody>
                    <a:bodyPr/>
                    <a:lstStyle/>
                    <a:p>
                      <a:r>
                        <a:rPr lang="en-US" dirty="0"/>
                        <a:t>Mobile combustion</a:t>
                      </a:r>
                      <a:endParaRPr lang="en-ZA" dirty="0"/>
                    </a:p>
                  </a:txBody>
                  <a:tcPr/>
                </a:tc>
                <a:tc>
                  <a:txBody>
                    <a:bodyPr/>
                    <a:lstStyle/>
                    <a:p>
                      <a:r>
                        <a:rPr lang="en-US" dirty="0"/>
                        <a:t>Total amount of petrol/diesel consumed</a:t>
                      </a:r>
                      <a:endParaRPr lang="en-ZA" dirty="0"/>
                    </a:p>
                  </a:txBody>
                  <a:tcPr/>
                </a:tc>
                <a:extLst>
                  <a:ext uri="{0D108BD9-81ED-4DB2-BD59-A6C34878D82A}">
                    <a16:rowId xmlns:a16="http://schemas.microsoft.com/office/drawing/2014/main" val="3719301038"/>
                  </a:ext>
                </a:extLst>
              </a:tr>
              <a:tr h="370840">
                <a:tc>
                  <a:txBody>
                    <a:bodyPr/>
                    <a:lstStyle/>
                    <a:p>
                      <a:r>
                        <a:rPr lang="en-US" dirty="0"/>
                        <a:t>Fugitive emissions</a:t>
                      </a:r>
                      <a:endParaRPr lang="en-ZA" dirty="0"/>
                    </a:p>
                  </a:txBody>
                  <a:tcPr/>
                </a:tc>
                <a:tc>
                  <a:txBody>
                    <a:bodyPr/>
                    <a:lstStyle/>
                    <a:p>
                      <a:r>
                        <a:rPr lang="en-US" dirty="0"/>
                        <a:t>Type of equipment, type of gas, quantity of gas reloaded</a:t>
                      </a:r>
                      <a:endParaRPr lang="en-ZA" dirty="0"/>
                    </a:p>
                  </a:txBody>
                  <a:tcPr/>
                </a:tc>
                <a:extLst>
                  <a:ext uri="{0D108BD9-81ED-4DB2-BD59-A6C34878D82A}">
                    <a16:rowId xmlns:a16="http://schemas.microsoft.com/office/drawing/2014/main" val="1565088747"/>
                  </a:ext>
                </a:extLst>
              </a:tr>
              <a:tr h="370840">
                <a:tc>
                  <a:txBody>
                    <a:bodyPr/>
                    <a:lstStyle/>
                    <a:p>
                      <a:r>
                        <a:rPr lang="en-US" dirty="0"/>
                        <a:t>Medicinal/anesthetic gases</a:t>
                      </a:r>
                      <a:endParaRPr lang="en-ZA" dirty="0"/>
                    </a:p>
                  </a:txBody>
                  <a:tcPr/>
                </a:tc>
                <a:tc>
                  <a:txBody>
                    <a:bodyPr/>
                    <a:lstStyle/>
                    <a:p>
                      <a:r>
                        <a:rPr lang="en-US" dirty="0"/>
                        <a:t>Total amount delivered – total amount discarded</a:t>
                      </a:r>
                      <a:endParaRPr lang="en-ZA" dirty="0"/>
                    </a:p>
                  </a:txBody>
                  <a:tcPr/>
                </a:tc>
                <a:extLst>
                  <a:ext uri="{0D108BD9-81ED-4DB2-BD59-A6C34878D82A}">
                    <a16:rowId xmlns:a16="http://schemas.microsoft.com/office/drawing/2014/main" val="2436104068"/>
                  </a:ext>
                </a:extLst>
              </a:tr>
            </a:tbl>
          </a:graphicData>
        </a:graphic>
      </p:graphicFrame>
    </p:spTree>
    <p:extLst>
      <p:ext uri="{BB962C8B-B14F-4D97-AF65-F5344CB8AC3E}">
        <p14:creationId xmlns:p14="http://schemas.microsoft.com/office/powerpoint/2010/main" val="33690594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2C7D5-89EE-26D5-213F-0D6939F168C9}"/>
              </a:ext>
            </a:extLst>
          </p:cNvPr>
          <p:cNvSpPr>
            <a:spLocks noGrp="1"/>
          </p:cNvSpPr>
          <p:nvPr>
            <p:ph type="title"/>
          </p:nvPr>
        </p:nvSpPr>
        <p:spPr/>
        <p:txBody>
          <a:bodyPr/>
          <a:lstStyle/>
          <a:p>
            <a:r>
              <a:rPr lang="en-US" dirty="0"/>
              <a:t>Data for scope 2</a:t>
            </a:r>
            <a:endParaRPr lang="en-ZA" dirty="0"/>
          </a:p>
        </p:txBody>
      </p:sp>
      <p:graphicFrame>
        <p:nvGraphicFramePr>
          <p:cNvPr id="4" name="Content Placeholder 3">
            <a:extLst>
              <a:ext uri="{FF2B5EF4-FFF2-40B4-BE49-F238E27FC236}">
                <a16:creationId xmlns:a16="http://schemas.microsoft.com/office/drawing/2014/main" id="{0DBBB543-CCD2-E1D5-5EA2-CCFEEFBB32C3}"/>
              </a:ext>
            </a:extLst>
          </p:cNvPr>
          <p:cNvGraphicFramePr>
            <a:graphicFrameLocks noGrp="1"/>
          </p:cNvGraphicFramePr>
          <p:nvPr>
            <p:ph idx="1"/>
            <p:extLst>
              <p:ext uri="{D42A27DB-BD31-4B8C-83A1-F6EECF244321}">
                <p14:modId xmlns:p14="http://schemas.microsoft.com/office/powerpoint/2010/main" val="542987744"/>
              </p:ext>
            </p:extLst>
          </p:nvPr>
        </p:nvGraphicFramePr>
        <p:xfrm>
          <a:off x="838200" y="1825625"/>
          <a:ext cx="10515600" cy="13817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478316893"/>
                    </a:ext>
                  </a:extLst>
                </a:gridCol>
                <a:gridCol w="5257800">
                  <a:extLst>
                    <a:ext uri="{9D8B030D-6E8A-4147-A177-3AD203B41FA5}">
                      <a16:colId xmlns:a16="http://schemas.microsoft.com/office/drawing/2014/main" val="2244144233"/>
                    </a:ext>
                  </a:extLst>
                </a:gridCol>
              </a:tblGrid>
              <a:tr h="370840">
                <a:tc>
                  <a:txBody>
                    <a:bodyPr/>
                    <a:lstStyle/>
                    <a:p>
                      <a:endParaRPr lang="en-ZA"/>
                    </a:p>
                  </a:txBody>
                  <a:tcPr/>
                </a:tc>
                <a:tc>
                  <a:txBody>
                    <a:bodyPr/>
                    <a:lstStyle/>
                    <a:p>
                      <a:endParaRPr lang="en-ZA"/>
                    </a:p>
                  </a:txBody>
                  <a:tcPr/>
                </a:tc>
                <a:extLst>
                  <a:ext uri="{0D108BD9-81ED-4DB2-BD59-A6C34878D82A}">
                    <a16:rowId xmlns:a16="http://schemas.microsoft.com/office/drawing/2014/main" val="4146171205"/>
                  </a:ext>
                </a:extLst>
              </a:tr>
              <a:tr h="370840">
                <a:tc>
                  <a:txBody>
                    <a:bodyPr/>
                    <a:lstStyle/>
                    <a:p>
                      <a:r>
                        <a:rPr lang="en-US" dirty="0"/>
                        <a:t>Purchase of electricity</a:t>
                      </a:r>
                      <a:endParaRPr lang="en-ZA" dirty="0"/>
                    </a:p>
                  </a:txBody>
                  <a:tcPr/>
                </a:tc>
                <a:tc>
                  <a:txBody>
                    <a:bodyPr/>
                    <a:lstStyle/>
                    <a:p>
                      <a:r>
                        <a:rPr lang="en-US" dirty="0"/>
                        <a:t>Total amount electricity consumed in kwh</a:t>
                      </a:r>
                      <a:endParaRPr lang="en-ZA" dirty="0"/>
                    </a:p>
                  </a:txBody>
                  <a:tcPr/>
                </a:tc>
                <a:extLst>
                  <a:ext uri="{0D108BD9-81ED-4DB2-BD59-A6C34878D82A}">
                    <a16:rowId xmlns:a16="http://schemas.microsoft.com/office/drawing/2014/main" val="1183410149"/>
                  </a:ext>
                </a:extLst>
              </a:tr>
              <a:tr h="370840">
                <a:tc>
                  <a:txBody>
                    <a:bodyPr/>
                    <a:lstStyle/>
                    <a:p>
                      <a:r>
                        <a:rPr lang="en-US" dirty="0"/>
                        <a:t>Purchase of steam, heat and cooling</a:t>
                      </a:r>
                      <a:endParaRPr lang="en-ZA" dirty="0"/>
                    </a:p>
                  </a:txBody>
                  <a:tcPr/>
                </a:tc>
                <a:tc>
                  <a:txBody>
                    <a:bodyPr/>
                    <a:lstStyle/>
                    <a:p>
                      <a:r>
                        <a:rPr lang="en-US" dirty="0"/>
                        <a:t>Quantity consumed of steam, how water, chilled water</a:t>
                      </a:r>
                      <a:endParaRPr lang="en-ZA" dirty="0"/>
                    </a:p>
                  </a:txBody>
                  <a:tcPr/>
                </a:tc>
                <a:extLst>
                  <a:ext uri="{0D108BD9-81ED-4DB2-BD59-A6C34878D82A}">
                    <a16:rowId xmlns:a16="http://schemas.microsoft.com/office/drawing/2014/main" val="1484913035"/>
                  </a:ext>
                </a:extLst>
              </a:tr>
            </a:tbl>
          </a:graphicData>
        </a:graphic>
      </p:graphicFrame>
    </p:spTree>
    <p:extLst>
      <p:ext uri="{BB962C8B-B14F-4D97-AF65-F5344CB8AC3E}">
        <p14:creationId xmlns:p14="http://schemas.microsoft.com/office/powerpoint/2010/main" val="23785741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6E945-8587-8315-8A99-8D2CCAC3DFFE}"/>
              </a:ext>
            </a:extLst>
          </p:cNvPr>
          <p:cNvSpPr>
            <a:spLocks noGrp="1"/>
          </p:cNvSpPr>
          <p:nvPr>
            <p:ph type="title"/>
          </p:nvPr>
        </p:nvSpPr>
        <p:spPr/>
        <p:txBody>
          <a:bodyPr/>
          <a:lstStyle/>
          <a:p>
            <a:r>
              <a:rPr lang="en-US" dirty="0"/>
              <a:t>Data for scope 3</a:t>
            </a:r>
            <a:endParaRPr lang="en-ZA" dirty="0"/>
          </a:p>
        </p:txBody>
      </p:sp>
      <p:graphicFrame>
        <p:nvGraphicFramePr>
          <p:cNvPr id="4" name="Content Placeholder 3">
            <a:extLst>
              <a:ext uri="{FF2B5EF4-FFF2-40B4-BE49-F238E27FC236}">
                <a16:creationId xmlns:a16="http://schemas.microsoft.com/office/drawing/2014/main" id="{8E906E89-EA30-7B02-E5B6-FBB48268E4D6}"/>
              </a:ext>
            </a:extLst>
          </p:cNvPr>
          <p:cNvGraphicFramePr>
            <a:graphicFrameLocks noGrp="1"/>
          </p:cNvGraphicFramePr>
          <p:nvPr>
            <p:ph idx="1"/>
            <p:extLst>
              <p:ext uri="{D42A27DB-BD31-4B8C-83A1-F6EECF244321}">
                <p14:modId xmlns:p14="http://schemas.microsoft.com/office/powerpoint/2010/main" val="1705546618"/>
              </p:ext>
            </p:extLst>
          </p:nvPr>
        </p:nvGraphicFramePr>
        <p:xfrm>
          <a:off x="838200" y="1825625"/>
          <a:ext cx="10515600" cy="20218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267336079"/>
                    </a:ext>
                  </a:extLst>
                </a:gridCol>
                <a:gridCol w="5257800">
                  <a:extLst>
                    <a:ext uri="{9D8B030D-6E8A-4147-A177-3AD203B41FA5}">
                      <a16:colId xmlns:a16="http://schemas.microsoft.com/office/drawing/2014/main" val="1265785632"/>
                    </a:ext>
                  </a:extLst>
                </a:gridCol>
              </a:tblGrid>
              <a:tr h="370840">
                <a:tc>
                  <a:txBody>
                    <a:bodyPr/>
                    <a:lstStyle/>
                    <a:p>
                      <a:endParaRPr lang="en-ZA"/>
                    </a:p>
                  </a:txBody>
                  <a:tcPr/>
                </a:tc>
                <a:tc>
                  <a:txBody>
                    <a:bodyPr/>
                    <a:lstStyle/>
                    <a:p>
                      <a:endParaRPr lang="en-ZA"/>
                    </a:p>
                  </a:txBody>
                  <a:tcPr/>
                </a:tc>
                <a:extLst>
                  <a:ext uri="{0D108BD9-81ED-4DB2-BD59-A6C34878D82A}">
                    <a16:rowId xmlns:a16="http://schemas.microsoft.com/office/drawing/2014/main" val="3541501672"/>
                  </a:ext>
                </a:extLst>
              </a:tr>
              <a:tr h="370840">
                <a:tc>
                  <a:txBody>
                    <a:bodyPr/>
                    <a:lstStyle/>
                    <a:p>
                      <a:r>
                        <a:rPr lang="en-US" dirty="0"/>
                        <a:t>Transport for business, staff commuting, patient commuting</a:t>
                      </a:r>
                      <a:endParaRPr lang="en-ZA" dirty="0"/>
                    </a:p>
                  </a:txBody>
                  <a:tcPr/>
                </a:tc>
                <a:tc>
                  <a:txBody>
                    <a:bodyPr/>
                    <a:lstStyle/>
                    <a:p>
                      <a:r>
                        <a:rPr lang="en-US" dirty="0"/>
                        <a:t>Type transport, distance, frequency/number</a:t>
                      </a:r>
                      <a:endParaRPr lang="en-ZA" dirty="0"/>
                    </a:p>
                  </a:txBody>
                  <a:tcPr/>
                </a:tc>
                <a:extLst>
                  <a:ext uri="{0D108BD9-81ED-4DB2-BD59-A6C34878D82A}">
                    <a16:rowId xmlns:a16="http://schemas.microsoft.com/office/drawing/2014/main" val="1459892532"/>
                  </a:ext>
                </a:extLst>
              </a:tr>
              <a:tr h="370840">
                <a:tc>
                  <a:txBody>
                    <a:bodyPr/>
                    <a:lstStyle/>
                    <a:p>
                      <a:r>
                        <a:rPr lang="en-US" dirty="0"/>
                        <a:t>Inhalers</a:t>
                      </a:r>
                      <a:endParaRPr lang="en-ZA" dirty="0"/>
                    </a:p>
                  </a:txBody>
                  <a:tcPr/>
                </a:tc>
                <a:tc>
                  <a:txBody>
                    <a:bodyPr/>
                    <a:lstStyle/>
                    <a:p>
                      <a:r>
                        <a:rPr lang="en-US" dirty="0"/>
                        <a:t>Type of MDI and DPIs, number dispensed, number prescribed</a:t>
                      </a:r>
                      <a:endParaRPr lang="en-ZA" dirty="0"/>
                    </a:p>
                  </a:txBody>
                  <a:tcPr/>
                </a:tc>
                <a:extLst>
                  <a:ext uri="{0D108BD9-81ED-4DB2-BD59-A6C34878D82A}">
                    <a16:rowId xmlns:a16="http://schemas.microsoft.com/office/drawing/2014/main" val="3052599052"/>
                  </a:ext>
                </a:extLst>
              </a:tr>
              <a:tr h="370840">
                <a:tc>
                  <a:txBody>
                    <a:bodyPr/>
                    <a:lstStyle/>
                    <a:p>
                      <a:r>
                        <a:rPr lang="en-US" dirty="0"/>
                        <a:t>Electricity transmission and distribution</a:t>
                      </a:r>
                      <a:endParaRPr lang="en-ZA" dirty="0"/>
                    </a:p>
                  </a:txBody>
                  <a:tcPr/>
                </a:tc>
                <a:tc>
                  <a:txBody>
                    <a:bodyPr/>
                    <a:lstStyle/>
                    <a:p>
                      <a:r>
                        <a:rPr lang="en-US" dirty="0"/>
                        <a:t>Calculated from scope 2 electricity use</a:t>
                      </a:r>
                      <a:endParaRPr lang="en-ZA" dirty="0"/>
                    </a:p>
                  </a:txBody>
                  <a:tcPr/>
                </a:tc>
                <a:extLst>
                  <a:ext uri="{0D108BD9-81ED-4DB2-BD59-A6C34878D82A}">
                    <a16:rowId xmlns:a16="http://schemas.microsoft.com/office/drawing/2014/main" val="2687372243"/>
                  </a:ext>
                </a:extLst>
              </a:tr>
            </a:tbl>
          </a:graphicData>
        </a:graphic>
      </p:graphicFrame>
    </p:spTree>
    <p:extLst>
      <p:ext uri="{BB962C8B-B14F-4D97-AF65-F5344CB8AC3E}">
        <p14:creationId xmlns:p14="http://schemas.microsoft.com/office/powerpoint/2010/main" val="864548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66DF-7EC8-A090-C2D8-1337670B0885}"/>
              </a:ext>
            </a:extLst>
          </p:cNvPr>
          <p:cNvSpPr>
            <a:spLocks noGrp="1"/>
          </p:cNvSpPr>
          <p:nvPr>
            <p:ph type="title"/>
          </p:nvPr>
        </p:nvSpPr>
        <p:spPr>
          <a:xfrm>
            <a:off x="769374" y="129151"/>
            <a:ext cx="10515600" cy="1325563"/>
          </a:xfrm>
        </p:spPr>
        <p:txBody>
          <a:bodyPr/>
          <a:lstStyle/>
          <a:p>
            <a:r>
              <a:rPr lang="en-US" dirty="0"/>
              <a:t>Data for scope 3 extra supply chain</a:t>
            </a:r>
            <a:endParaRPr lang="en-ZA" dirty="0"/>
          </a:p>
        </p:txBody>
      </p:sp>
      <p:graphicFrame>
        <p:nvGraphicFramePr>
          <p:cNvPr id="4" name="Content Placeholder 3">
            <a:extLst>
              <a:ext uri="{FF2B5EF4-FFF2-40B4-BE49-F238E27FC236}">
                <a16:creationId xmlns:a16="http://schemas.microsoft.com/office/drawing/2014/main" id="{75151845-4911-5B41-7152-C19475909DF5}"/>
              </a:ext>
            </a:extLst>
          </p:cNvPr>
          <p:cNvGraphicFramePr>
            <a:graphicFrameLocks noGrp="1"/>
          </p:cNvGraphicFramePr>
          <p:nvPr>
            <p:ph idx="1"/>
            <p:extLst>
              <p:ext uri="{D42A27DB-BD31-4B8C-83A1-F6EECF244321}">
                <p14:modId xmlns:p14="http://schemas.microsoft.com/office/powerpoint/2010/main" val="353925365"/>
              </p:ext>
            </p:extLst>
          </p:nvPr>
        </p:nvGraphicFramePr>
        <p:xfrm>
          <a:off x="661219" y="1589650"/>
          <a:ext cx="10515600" cy="4450080"/>
        </p:xfrm>
        <a:graphic>
          <a:graphicData uri="http://schemas.openxmlformats.org/drawingml/2006/table">
            <a:tbl>
              <a:tblPr firstRow="1" bandRow="1">
                <a:tableStyleId>{5C22544A-7EE6-4342-B048-85BDC9FD1C3A}</a:tableStyleId>
              </a:tblPr>
              <a:tblGrid>
                <a:gridCol w="8217310">
                  <a:extLst>
                    <a:ext uri="{9D8B030D-6E8A-4147-A177-3AD203B41FA5}">
                      <a16:colId xmlns:a16="http://schemas.microsoft.com/office/drawing/2014/main" val="1792297299"/>
                    </a:ext>
                  </a:extLst>
                </a:gridCol>
                <a:gridCol w="2298290">
                  <a:extLst>
                    <a:ext uri="{9D8B030D-6E8A-4147-A177-3AD203B41FA5}">
                      <a16:colId xmlns:a16="http://schemas.microsoft.com/office/drawing/2014/main" val="4183924658"/>
                    </a:ext>
                  </a:extLst>
                </a:gridCol>
              </a:tblGrid>
              <a:tr h="370840">
                <a:tc>
                  <a:txBody>
                    <a:bodyPr/>
                    <a:lstStyle/>
                    <a:p>
                      <a:endParaRPr lang="en-ZA"/>
                    </a:p>
                  </a:txBody>
                  <a:tcPr/>
                </a:tc>
                <a:tc>
                  <a:txBody>
                    <a:bodyPr/>
                    <a:lstStyle/>
                    <a:p>
                      <a:endParaRPr lang="en-ZA"/>
                    </a:p>
                  </a:txBody>
                  <a:tcPr/>
                </a:tc>
                <a:extLst>
                  <a:ext uri="{0D108BD9-81ED-4DB2-BD59-A6C34878D82A}">
                    <a16:rowId xmlns:a16="http://schemas.microsoft.com/office/drawing/2014/main" val="2872322063"/>
                  </a:ext>
                </a:extLst>
              </a:tr>
              <a:tr h="370840">
                <a:tc>
                  <a:txBody>
                    <a:bodyPr/>
                    <a:lstStyle/>
                    <a:p>
                      <a:r>
                        <a:rPr lang="en-US" dirty="0"/>
                        <a:t>Business services e.g. advertising, postal, accountancy, legal</a:t>
                      </a:r>
                      <a:endParaRPr lang="en-ZA" dirty="0"/>
                    </a:p>
                  </a:txBody>
                  <a:tcPr/>
                </a:tc>
                <a:tc>
                  <a:txBody>
                    <a:bodyPr/>
                    <a:lstStyle/>
                    <a:p>
                      <a:r>
                        <a:rPr lang="en-US" dirty="0"/>
                        <a:t>Amount spent in ZAR</a:t>
                      </a:r>
                      <a:endParaRPr lang="en-ZA" dirty="0"/>
                    </a:p>
                  </a:txBody>
                  <a:tcPr/>
                </a:tc>
                <a:extLst>
                  <a:ext uri="{0D108BD9-81ED-4DB2-BD59-A6C34878D82A}">
                    <a16:rowId xmlns:a16="http://schemas.microsoft.com/office/drawing/2014/main" val="942031857"/>
                  </a:ext>
                </a:extLst>
              </a:tr>
              <a:tr h="370840">
                <a:tc>
                  <a:txBody>
                    <a:bodyPr/>
                    <a:lstStyle/>
                    <a:p>
                      <a:r>
                        <a:rPr lang="en-US" dirty="0"/>
                        <a:t>Construction e.g. building, repairs, manufacture</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1114105448"/>
                  </a:ext>
                </a:extLst>
              </a:tr>
              <a:tr h="370840">
                <a:tc>
                  <a:txBody>
                    <a:bodyPr/>
                    <a:lstStyle/>
                    <a:p>
                      <a:r>
                        <a:rPr lang="en-US" dirty="0"/>
                        <a:t>Food and catering</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1950182594"/>
                  </a:ext>
                </a:extLst>
              </a:tr>
              <a:tr h="370840">
                <a:tc>
                  <a:txBody>
                    <a:bodyPr/>
                    <a:lstStyle/>
                    <a:p>
                      <a:r>
                        <a:rPr lang="en-US" dirty="0"/>
                        <a:t>Information and communication technology e.g. software, publishing</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1154597956"/>
                  </a:ext>
                </a:extLst>
              </a:tr>
              <a:tr h="370840">
                <a:tc>
                  <a:txBody>
                    <a:bodyPr/>
                    <a:lstStyle/>
                    <a:p>
                      <a:r>
                        <a:rPr lang="en-US" dirty="0"/>
                        <a:t>Manufactured fuels, chemicals, gases e.g. soaps, detergents, gases</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3368657617"/>
                  </a:ext>
                </a:extLst>
              </a:tr>
              <a:tr h="370840">
                <a:tc>
                  <a:txBody>
                    <a:bodyPr/>
                    <a:lstStyle/>
                    <a:p>
                      <a:r>
                        <a:rPr lang="en-US" dirty="0"/>
                        <a:t>Medical instruments and equipment e.g. computers, examination or diagnostic</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1794929009"/>
                  </a:ext>
                </a:extLst>
              </a:tr>
              <a:tr h="370840">
                <a:tc>
                  <a:txBody>
                    <a:bodyPr/>
                    <a:lstStyle/>
                    <a:p>
                      <a:r>
                        <a:rPr lang="en-US" dirty="0"/>
                        <a:t>Other manufactured products e.g. appliances, machinery</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2373799780"/>
                  </a:ext>
                </a:extLst>
              </a:tr>
              <a:tr h="370840">
                <a:tc>
                  <a:txBody>
                    <a:bodyPr/>
                    <a:lstStyle/>
                    <a:p>
                      <a:r>
                        <a:rPr lang="en-US" dirty="0"/>
                        <a:t>Paper products</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3328627107"/>
                  </a:ext>
                </a:extLst>
              </a:tr>
              <a:tr h="370840">
                <a:tc>
                  <a:txBody>
                    <a:bodyPr/>
                    <a:lstStyle/>
                    <a:p>
                      <a:r>
                        <a:rPr lang="en-US" dirty="0"/>
                        <a:t>Pharmaceuticals</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2759853845"/>
                  </a:ext>
                </a:extLst>
              </a:tr>
              <a:tr h="370840">
                <a:tc>
                  <a:txBody>
                    <a:bodyPr/>
                    <a:lstStyle/>
                    <a:p>
                      <a:r>
                        <a:rPr lang="en-US" dirty="0"/>
                        <a:t>Water and sanitation</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1768764187"/>
                  </a:ext>
                </a:extLst>
              </a:tr>
              <a:tr h="370840">
                <a:tc>
                  <a:txBody>
                    <a:bodyPr/>
                    <a:lstStyle/>
                    <a:p>
                      <a:r>
                        <a:rPr lang="en-US" dirty="0"/>
                        <a:t>Other procurement</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Amount spent in ZAR</a:t>
                      </a:r>
                      <a:endParaRPr lang="en-ZA" dirty="0"/>
                    </a:p>
                  </a:txBody>
                  <a:tcPr/>
                </a:tc>
                <a:extLst>
                  <a:ext uri="{0D108BD9-81ED-4DB2-BD59-A6C34878D82A}">
                    <a16:rowId xmlns:a16="http://schemas.microsoft.com/office/drawing/2014/main" val="3925321313"/>
                  </a:ext>
                </a:extLst>
              </a:tr>
            </a:tbl>
          </a:graphicData>
        </a:graphic>
      </p:graphicFrame>
    </p:spTree>
    <p:extLst>
      <p:ext uri="{BB962C8B-B14F-4D97-AF65-F5344CB8AC3E}">
        <p14:creationId xmlns:p14="http://schemas.microsoft.com/office/powerpoint/2010/main" val="7838393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28371-36FF-9C3A-BB44-CEB18FA4FDB1}"/>
              </a:ext>
            </a:extLst>
          </p:cNvPr>
          <p:cNvSpPr>
            <a:spLocks noGrp="1"/>
          </p:cNvSpPr>
          <p:nvPr>
            <p:ph type="title"/>
          </p:nvPr>
        </p:nvSpPr>
        <p:spPr/>
        <p:txBody>
          <a:bodyPr/>
          <a:lstStyle/>
          <a:p>
            <a:r>
              <a:rPr lang="en-US" dirty="0"/>
              <a:t>Data for scope 3: Waste</a:t>
            </a:r>
            <a:endParaRPr lang="en-ZA" dirty="0"/>
          </a:p>
        </p:txBody>
      </p:sp>
      <p:graphicFrame>
        <p:nvGraphicFramePr>
          <p:cNvPr id="4" name="Content Placeholder 3">
            <a:extLst>
              <a:ext uri="{FF2B5EF4-FFF2-40B4-BE49-F238E27FC236}">
                <a16:creationId xmlns:a16="http://schemas.microsoft.com/office/drawing/2014/main" id="{F2B9AC60-7E00-5D1C-9EA5-AECB5374AE88}"/>
              </a:ext>
            </a:extLst>
          </p:cNvPr>
          <p:cNvGraphicFramePr>
            <a:graphicFrameLocks noGrp="1"/>
          </p:cNvGraphicFramePr>
          <p:nvPr>
            <p:ph idx="1"/>
            <p:extLst>
              <p:ext uri="{D42A27DB-BD31-4B8C-83A1-F6EECF244321}">
                <p14:modId xmlns:p14="http://schemas.microsoft.com/office/powerpoint/2010/main" val="3280335089"/>
              </p:ext>
            </p:extLst>
          </p:nvPr>
        </p:nvGraphicFramePr>
        <p:xfrm>
          <a:off x="838200" y="1825625"/>
          <a:ext cx="10515600" cy="202692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66297571"/>
                    </a:ext>
                  </a:extLst>
                </a:gridCol>
                <a:gridCol w="5257800">
                  <a:extLst>
                    <a:ext uri="{9D8B030D-6E8A-4147-A177-3AD203B41FA5}">
                      <a16:colId xmlns:a16="http://schemas.microsoft.com/office/drawing/2014/main" val="3866602630"/>
                    </a:ext>
                  </a:extLst>
                </a:gridCol>
              </a:tblGrid>
              <a:tr h="370840">
                <a:tc>
                  <a:txBody>
                    <a:bodyPr/>
                    <a:lstStyle/>
                    <a:p>
                      <a:endParaRPr lang="en-ZA"/>
                    </a:p>
                  </a:txBody>
                  <a:tcPr/>
                </a:tc>
                <a:tc>
                  <a:txBody>
                    <a:bodyPr/>
                    <a:lstStyle/>
                    <a:p>
                      <a:endParaRPr lang="en-ZA"/>
                    </a:p>
                  </a:txBody>
                  <a:tcPr/>
                </a:tc>
                <a:extLst>
                  <a:ext uri="{0D108BD9-81ED-4DB2-BD59-A6C34878D82A}">
                    <a16:rowId xmlns:a16="http://schemas.microsoft.com/office/drawing/2014/main" val="4094087018"/>
                  </a:ext>
                </a:extLst>
              </a:tr>
              <a:tr h="370840">
                <a:tc>
                  <a:txBody>
                    <a:bodyPr/>
                    <a:lstStyle/>
                    <a:p>
                      <a:r>
                        <a:rPr lang="en-US" dirty="0"/>
                        <a:t>Solid waste</a:t>
                      </a:r>
                      <a:endParaRPr lang="en-ZA" dirty="0"/>
                    </a:p>
                  </a:txBody>
                  <a:tcPr/>
                </a:tc>
                <a:tc>
                  <a:txBody>
                    <a:bodyPr/>
                    <a:lstStyle/>
                    <a:p>
                      <a:r>
                        <a:rPr lang="en-US" dirty="0"/>
                        <a:t>Amount of waste sent to landfill or dump sites</a:t>
                      </a:r>
                      <a:endParaRPr lang="en-ZA" dirty="0"/>
                    </a:p>
                  </a:txBody>
                  <a:tcPr/>
                </a:tc>
                <a:extLst>
                  <a:ext uri="{0D108BD9-81ED-4DB2-BD59-A6C34878D82A}">
                    <a16:rowId xmlns:a16="http://schemas.microsoft.com/office/drawing/2014/main" val="1794515514"/>
                  </a:ext>
                </a:extLst>
              </a:tr>
              <a:tr h="370840">
                <a:tc>
                  <a:txBody>
                    <a:bodyPr/>
                    <a:lstStyle/>
                    <a:p>
                      <a:r>
                        <a:rPr lang="en-US" dirty="0"/>
                        <a:t>Composting</a:t>
                      </a:r>
                      <a:endParaRPr lang="en-ZA" dirty="0"/>
                    </a:p>
                  </a:txBody>
                  <a:tcPr/>
                </a:tc>
                <a:tc>
                  <a:txBody>
                    <a:bodyPr/>
                    <a:lstStyle/>
                    <a:p>
                      <a:r>
                        <a:rPr lang="en-US" dirty="0"/>
                        <a:t>Amount of waste sent for composting</a:t>
                      </a:r>
                      <a:endParaRPr lang="en-ZA" dirty="0"/>
                    </a:p>
                  </a:txBody>
                  <a:tcPr/>
                </a:tc>
                <a:extLst>
                  <a:ext uri="{0D108BD9-81ED-4DB2-BD59-A6C34878D82A}">
                    <a16:rowId xmlns:a16="http://schemas.microsoft.com/office/drawing/2014/main" val="2693706478"/>
                  </a:ext>
                </a:extLst>
              </a:tr>
              <a:tr h="370840">
                <a:tc>
                  <a:txBody>
                    <a:bodyPr/>
                    <a:lstStyle/>
                    <a:p>
                      <a:r>
                        <a:rPr lang="en-US" dirty="0"/>
                        <a:t>Incineration</a:t>
                      </a:r>
                      <a:endParaRPr lang="en-ZA" dirty="0"/>
                    </a:p>
                  </a:txBody>
                  <a:tcPr/>
                </a:tc>
                <a:tc>
                  <a:txBody>
                    <a:bodyPr/>
                    <a:lstStyle/>
                    <a:p>
                      <a:r>
                        <a:rPr lang="en-US" dirty="0"/>
                        <a:t>Amount of waste types sent for incineration: non-hazardous/general; clinical mix of biohazardous/hazardous; hazardous</a:t>
                      </a:r>
                      <a:endParaRPr lang="en-ZA" dirty="0"/>
                    </a:p>
                  </a:txBody>
                  <a:tcPr/>
                </a:tc>
                <a:extLst>
                  <a:ext uri="{0D108BD9-81ED-4DB2-BD59-A6C34878D82A}">
                    <a16:rowId xmlns:a16="http://schemas.microsoft.com/office/drawing/2014/main" val="1559023974"/>
                  </a:ext>
                </a:extLst>
              </a:tr>
            </a:tbl>
          </a:graphicData>
        </a:graphic>
      </p:graphicFrame>
    </p:spTree>
    <p:extLst>
      <p:ext uri="{BB962C8B-B14F-4D97-AF65-F5344CB8AC3E}">
        <p14:creationId xmlns:p14="http://schemas.microsoft.com/office/powerpoint/2010/main" val="1157583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3.png">
            <a:extLst>
              <a:ext uri="{FF2B5EF4-FFF2-40B4-BE49-F238E27FC236}">
                <a16:creationId xmlns:a16="http://schemas.microsoft.com/office/drawing/2014/main" id="{F3338FB6-7888-ABF1-38FB-80420D0441BC}"/>
              </a:ext>
            </a:extLst>
          </p:cNvPr>
          <p:cNvPicPr/>
          <p:nvPr/>
        </p:nvPicPr>
        <p:blipFill>
          <a:blip r:embed="rId3"/>
          <a:srcRect/>
          <a:stretch>
            <a:fillRect/>
          </a:stretch>
        </p:blipFill>
        <p:spPr>
          <a:xfrm>
            <a:off x="2180898" y="189184"/>
            <a:ext cx="9637986" cy="6303689"/>
          </a:xfrm>
          <a:prstGeom prst="rect">
            <a:avLst/>
          </a:prstGeom>
          <a:ln/>
        </p:spPr>
      </p:pic>
      <p:sp>
        <p:nvSpPr>
          <p:cNvPr id="4" name="Title 3">
            <a:extLst>
              <a:ext uri="{FF2B5EF4-FFF2-40B4-BE49-F238E27FC236}">
                <a16:creationId xmlns:a16="http://schemas.microsoft.com/office/drawing/2014/main" id="{D9EF3EB7-AC24-6CB7-50AA-B04221129E60}"/>
              </a:ext>
            </a:extLst>
          </p:cNvPr>
          <p:cNvSpPr>
            <a:spLocks noGrp="1"/>
          </p:cNvSpPr>
          <p:nvPr>
            <p:ph type="title"/>
          </p:nvPr>
        </p:nvSpPr>
        <p:spPr>
          <a:xfrm>
            <a:off x="167703" y="1292206"/>
            <a:ext cx="3605048" cy="2670888"/>
          </a:xfrm>
        </p:spPr>
        <p:txBody>
          <a:bodyPr>
            <a:normAutofit fontScale="90000"/>
          </a:bodyPr>
          <a:lstStyle/>
          <a:p>
            <a:r>
              <a:rPr lang="en-US" dirty="0"/>
              <a:t>Results Cederberg primary care facilities</a:t>
            </a:r>
            <a:br>
              <a:rPr lang="en-US" dirty="0"/>
            </a:br>
            <a:br>
              <a:rPr lang="en-US" dirty="0"/>
            </a:br>
            <a:r>
              <a:rPr lang="en-US" dirty="0"/>
              <a:t>10.5Kg eCO2/ consultation</a:t>
            </a:r>
            <a:endParaRPr lang="en-ZA" dirty="0"/>
          </a:p>
        </p:txBody>
      </p:sp>
      <p:pic>
        <p:nvPicPr>
          <p:cNvPr id="6" name="Picture 5">
            <a:extLst>
              <a:ext uri="{FF2B5EF4-FFF2-40B4-BE49-F238E27FC236}">
                <a16:creationId xmlns:a16="http://schemas.microsoft.com/office/drawing/2014/main" id="{B81AA049-6242-B610-8EDE-22027988FDCA}"/>
              </a:ext>
            </a:extLst>
          </p:cNvPr>
          <p:cNvPicPr>
            <a:picLocks noChangeAspect="1"/>
          </p:cNvPicPr>
          <p:nvPr/>
        </p:nvPicPr>
        <p:blipFill>
          <a:blip r:embed="rId4"/>
          <a:stretch>
            <a:fillRect/>
          </a:stretch>
        </p:blipFill>
        <p:spPr>
          <a:xfrm>
            <a:off x="567559" y="4759714"/>
            <a:ext cx="2385849" cy="1733159"/>
          </a:xfrm>
          <a:prstGeom prst="rect">
            <a:avLst/>
          </a:prstGeom>
        </p:spPr>
      </p:pic>
    </p:spTree>
    <p:extLst>
      <p:ext uri="{BB962C8B-B14F-4D97-AF65-F5344CB8AC3E}">
        <p14:creationId xmlns:p14="http://schemas.microsoft.com/office/powerpoint/2010/main" val="371078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BF8F9-6C42-5656-823F-A7ABD3B30100}"/>
              </a:ext>
            </a:extLst>
          </p:cNvPr>
          <p:cNvPicPr>
            <a:picLocks noChangeAspect="1"/>
          </p:cNvPicPr>
          <p:nvPr/>
        </p:nvPicPr>
        <p:blipFill>
          <a:blip r:embed="rId3"/>
          <a:stretch>
            <a:fillRect/>
          </a:stretch>
        </p:blipFill>
        <p:spPr>
          <a:xfrm>
            <a:off x="542736" y="841606"/>
            <a:ext cx="11470588" cy="5174787"/>
          </a:xfrm>
          <a:prstGeom prst="rect">
            <a:avLst/>
          </a:prstGeom>
        </p:spPr>
      </p:pic>
    </p:spTree>
    <p:extLst>
      <p:ext uri="{BB962C8B-B14F-4D97-AF65-F5344CB8AC3E}">
        <p14:creationId xmlns:p14="http://schemas.microsoft.com/office/powerpoint/2010/main" val="35190628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764631-D066-3BE8-4A3B-2521B291C1B3}"/>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9C6777B5-64F4-4200-B099-34168B69F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Different colored question marks">
            <a:extLst>
              <a:ext uri="{FF2B5EF4-FFF2-40B4-BE49-F238E27FC236}">
                <a16:creationId xmlns:a16="http://schemas.microsoft.com/office/drawing/2014/main" id="{D09A189F-D082-AAD9-D83A-35AE1C07D6B5}"/>
              </a:ext>
            </a:extLst>
          </p:cNvPr>
          <p:cNvPicPr>
            <a:picLocks noChangeAspect="1"/>
          </p:cNvPicPr>
          <p:nvPr/>
        </p:nvPicPr>
        <p:blipFill>
          <a:blip r:embed="rId2"/>
          <a:srcRect t="4399" b="6712"/>
          <a:stretch/>
        </p:blipFill>
        <p:spPr>
          <a:xfrm>
            <a:off x="20" y="10"/>
            <a:ext cx="12191980" cy="6095990"/>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effectLst>
            <a:outerShdw blurRad="381000" dist="152400" dir="5400000" algn="t" rotWithShape="0">
              <a:prstClr val="black">
                <a:alpha val="20000"/>
              </a:prstClr>
            </a:outerShdw>
          </a:effectLst>
        </p:spPr>
      </p:pic>
      <p:sp>
        <p:nvSpPr>
          <p:cNvPr id="20" name="Rectangle 41">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8350" cy="6038850"/>
          </a:xfrm>
          <a:custGeom>
            <a:avLst/>
            <a:gdLst>
              <a:gd name="connsiteX0" fmla="*/ 0 w 12192000"/>
              <a:gd name="connsiteY0" fmla="*/ 0 h 5835650"/>
              <a:gd name="connsiteX1" fmla="*/ 12192000 w 12192000"/>
              <a:gd name="connsiteY1" fmla="*/ 0 h 5835650"/>
              <a:gd name="connsiteX2" fmla="*/ 12192000 w 12192000"/>
              <a:gd name="connsiteY2" fmla="*/ 5835650 h 5835650"/>
              <a:gd name="connsiteX3" fmla="*/ 0 w 12192000"/>
              <a:gd name="connsiteY3" fmla="*/ 5835650 h 5835650"/>
              <a:gd name="connsiteX4" fmla="*/ 0 w 12192000"/>
              <a:gd name="connsiteY4"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0 w 12198350"/>
              <a:gd name="connsiteY4" fmla="*/ 5835650 h 5835650"/>
              <a:gd name="connsiteX5" fmla="*/ 0 w 12198350"/>
              <a:gd name="connsiteY5"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0 w 12198350"/>
              <a:gd name="connsiteY5" fmla="*/ 5835650 h 5835650"/>
              <a:gd name="connsiteX6" fmla="*/ 0 w 12198350"/>
              <a:gd name="connsiteY6"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822450 w 12198350"/>
              <a:gd name="connsiteY5" fmla="*/ 58293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727200 w 12198350"/>
              <a:gd name="connsiteY5" fmla="*/ 54864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3854450 w 12198350"/>
              <a:gd name="connsiteY5" fmla="*/ 5695950 h 5835650"/>
              <a:gd name="connsiteX6" fmla="*/ 1727200 w 12198350"/>
              <a:gd name="connsiteY6" fmla="*/ 5486400 h 5835650"/>
              <a:gd name="connsiteX7" fmla="*/ 0 w 12198350"/>
              <a:gd name="connsiteY7" fmla="*/ 5835650 h 5835650"/>
              <a:gd name="connsiteX8" fmla="*/ 0 w 12198350"/>
              <a:gd name="connsiteY8" fmla="*/ 0 h 5835650"/>
              <a:gd name="connsiteX0" fmla="*/ 0 w 12198350"/>
              <a:gd name="connsiteY0" fmla="*/ 0 h 5842000"/>
              <a:gd name="connsiteX1" fmla="*/ 12192000 w 12198350"/>
              <a:gd name="connsiteY1" fmla="*/ 0 h 5842000"/>
              <a:gd name="connsiteX2" fmla="*/ 12198350 w 12198350"/>
              <a:gd name="connsiteY2" fmla="*/ 3505200 h 5842000"/>
              <a:gd name="connsiteX3" fmla="*/ 12192000 w 12198350"/>
              <a:gd name="connsiteY3" fmla="*/ 5835650 h 5842000"/>
              <a:gd name="connsiteX4" fmla="*/ 5060950 w 12198350"/>
              <a:gd name="connsiteY4" fmla="*/ 5835650 h 5842000"/>
              <a:gd name="connsiteX5" fmla="*/ 3663950 w 12198350"/>
              <a:gd name="connsiteY5" fmla="*/ 5842000 h 5842000"/>
              <a:gd name="connsiteX6" fmla="*/ 1727200 w 12198350"/>
              <a:gd name="connsiteY6" fmla="*/ 5486400 h 5842000"/>
              <a:gd name="connsiteX7" fmla="*/ 0 w 12198350"/>
              <a:gd name="connsiteY7" fmla="*/ 5835650 h 5842000"/>
              <a:gd name="connsiteX8" fmla="*/ 0 w 12198350"/>
              <a:gd name="connsiteY8" fmla="*/ 0 h 584200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4883150 w 12198350"/>
              <a:gd name="connsiteY4" fmla="*/ 5924550 h 5924550"/>
              <a:gd name="connsiteX5" fmla="*/ 3663950 w 12198350"/>
              <a:gd name="connsiteY5" fmla="*/ 5842000 h 5924550"/>
              <a:gd name="connsiteX6" fmla="*/ 1727200 w 12198350"/>
              <a:gd name="connsiteY6" fmla="*/ 5486400 h 5924550"/>
              <a:gd name="connsiteX7" fmla="*/ 0 w 12198350"/>
              <a:gd name="connsiteY7" fmla="*/ 5835650 h 5924550"/>
              <a:gd name="connsiteX8" fmla="*/ 0 w 12198350"/>
              <a:gd name="connsiteY8" fmla="*/ 0 h 592455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8318500 w 12198350"/>
              <a:gd name="connsiteY4" fmla="*/ 5867400 h 5924550"/>
              <a:gd name="connsiteX5" fmla="*/ 4883150 w 12198350"/>
              <a:gd name="connsiteY5" fmla="*/ 5924550 h 5924550"/>
              <a:gd name="connsiteX6" fmla="*/ 3663950 w 12198350"/>
              <a:gd name="connsiteY6" fmla="*/ 5842000 h 5924550"/>
              <a:gd name="connsiteX7" fmla="*/ 1727200 w 12198350"/>
              <a:gd name="connsiteY7" fmla="*/ 5486400 h 5924550"/>
              <a:gd name="connsiteX8" fmla="*/ 0 w 12198350"/>
              <a:gd name="connsiteY8" fmla="*/ 5835650 h 5924550"/>
              <a:gd name="connsiteX9" fmla="*/ 0 w 12198350"/>
              <a:gd name="connsiteY9" fmla="*/ 0 h 59245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9766300 w 12198350"/>
              <a:gd name="connsiteY4" fmla="*/ 59245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25525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8813800 w 12198350"/>
              <a:gd name="connsiteY3" fmla="*/ 57467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623550 w 12198350"/>
              <a:gd name="connsiteY3" fmla="*/ 48006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18540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766550 w 12198350"/>
              <a:gd name="connsiteY3" fmla="*/ 410845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8350" h="6038850">
                <a:moveTo>
                  <a:pt x="0" y="0"/>
                </a:moveTo>
                <a:lnTo>
                  <a:pt x="12192000" y="0"/>
                </a:lnTo>
                <a:cubicBezTo>
                  <a:pt x="12194117" y="1168400"/>
                  <a:pt x="12196233" y="2336800"/>
                  <a:pt x="12198350" y="3505200"/>
                </a:cubicBezTo>
                <a:cubicBezTo>
                  <a:pt x="11828992" y="3872442"/>
                  <a:pt x="11606741" y="4015317"/>
                  <a:pt x="11341100" y="4267200"/>
                </a:cubicBezTo>
                <a:cubicBezTo>
                  <a:pt x="11005609" y="4512733"/>
                  <a:pt x="10677525" y="4705350"/>
                  <a:pt x="10185400" y="4978400"/>
                </a:cubicBezTo>
                <a:cubicBezTo>
                  <a:pt x="9693275" y="5251450"/>
                  <a:pt x="9381067" y="5540375"/>
                  <a:pt x="8813800" y="5746750"/>
                </a:cubicBezTo>
                <a:lnTo>
                  <a:pt x="7219950" y="6038850"/>
                </a:lnTo>
                <a:lnTo>
                  <a:pt x="4883150" y="5924550"/>
                </a:lnTo>
                <a:lnTo>
                  <a:pt x="3663950" y="5842000"/>
                </a:lnTo>
                <a:lnTo>
                  <a:pt x="1727200" y="5486400"/>
                </a:lnTo>
                <a:lnTo>
                  <a:pt x="0" y="5835650"/>
                </a:lnTo>
                <a:lnTo>
                  <a:pt x="0" y="0"/>
                </a:lnTo>
                <a:close/>
              </a:path>
            </a:pathLst>
          </a:custGeom>
          <a:gradFill flip="none" rotWithShape="1">
            <a:gsLst>
              <a:gs pos="0">
                <a:srgbClr val="000000">
                  <a:alpha val="60000"/>
                </a:srgbClr>
              </a:gs>
              <a:gs pos="100000">
                <a:srgbClr val="000000">
                  <a:alpha val="0"/>
                </a:srgbClr>
              </a:gs>
              <a:gs pos="68000">
                <a:srgbClr val="000000">
                  <a:alpha val="40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21" name="Group 20">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17" name="Freeform: Shape 16">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itle 3">
            <a:extLst>
              <a:ext uri="{FF2B5EF4-FFF2-40B4-BE49-F238E27FC236}">
                <a16:creationId xmlns:a16="http://schemas.microsoft.com/office/drawing/2014/main" id="{AEA8D338-3267-BFF8-628F-D21D6F512A05}"/>
              </a:ext>
            </a:extLst>
          </p:cNvPr>
          <p:cNvSpPr>
            <a:spLocks noGrp="1"/>
          </p:cNvSpPr>
          <p:nvPr>
            <p:ph type="title"/>
          </p:nvPr>
        </p:nvSpPr>
        <p:spPr>
          <a:xfrm>
            <a:off x="838199" y="1120676"/>
            <a:ext cx="7021513" cy="2308324"/>
          </a:xfrm>
        </p:spPr>
        <p:txBody>
          <a:bodyPr vert="horz" lIns="91440" tIns="45720" rIns="91440" bIns="45720" rtlCol="0" anchor="b">
            <a:normAutofit/>
          </a:bodyPr>
          <a:lstStyle/>
          <a:p>
            <a:r>
              <a:rPr lang="en-US" sz="7200">
                <a:solidFill>
                  <a:srgbClr val="FFFFFF"/>
                </a:solidFill>
              </a:rPr>
              <a:t>Questions / discussion</a:t>
            </a:r>
          </a:p>
        </p:txBody>
      </p:sp>
      <p:sp>
        <p:nvSpPr>
          <p:cNvPr id="5" name="Text Placeholder 4">
            <a:extLst>
              <a:ext uri="{FF2B5EF4-FFF2-40B4-BE49-F238E27FC236}">
                <a16:creationId xmlns:a16="http://schemas.microsoft.com/office/drawing/2014/main" id="{EC84EE6F-FDE4-AEA8-8C3A-1EC6CC49B0E2}"/>
              </a:ext>
            </a:extLst>
          </p:cNvPr>
          <p:cNvSpPr>
            <a:spLocks noGrp="1"/>
          </p:cNvSpPr>
          <p:nvPr>
            <p:ph type="body" idx="1"/>
          </p:nvPr>
        </p:nvSpPr>
        <p:spPr>
          <a:xfrm>
            <a:off x="835024" y="3809999"/>
            <a:ext cx="7025753" cy="1012778"/>
          </a:xfrm>
        </p:spPr>
        <p:txBody>
          <a:bodyPr vert="horz" lIns="91440" tIns="45720" rIns="91440" bIns="45720" rtlCol="0">
            <a:normAutofit/>
          </a:bodyPr>
          <a:lstStyle/>
          <a:p>
            <a:endParaRPr lang="en-US">
              <a:solidFill>
                <a:srgbClr val="FFFFFF"/>
              </a:solidFill>
            </a:endParaRPr>
          </a:p>
        </p:txBody>
      </p:sp>
    </p:spTree>
    <p:extLst>
      <p:ext uri="{BB962C8B-B14F-4D97-AF65-F5344CB8AC3E}">
        <p14:creationId xmlns:p14="http://schemas.microsoft.com/office/powerpoint/2010/main" val="438411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41450E26-54E8-E88C-43D1-50918936747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291" y="127819"/>
            <a:ext cx="10577343" cy="6602361"/>
          </a:xfrm>
        </p:spPr>
      </p:pic>
      <p:sp>
        <p:nvSpPr>
          <p:cNvPr id="6" name="Freeform: Shape 5">
            <a:extLst>
              <a:ext uri="{FF2B5EF4-FFF2-40B4-BE49-F238E27FC236}">
                <a16:creationId xmlns:a16="http://schemas.microsoft.com/office/drawing/2014/main" id="{D8DFFDEB-C13E-8760-1C3D-EB838CC836F2}"/>
              </a:ext>
            </a:extLst>
          </p:cNvPr>
          <p:cNvSpPr/>
          <p:nvPr/>
        </p:nvSpPr>
        <p:spPr>
          <a:xfrm>
            <a:off x="4705809" y="2869102"/>
            <a:ext cx="1390191" cy="864158"/>
          </a:xfrm>
          <a:custGeom>
            <a:avLst/>
            <a:gdLst>
              <a:gd name="connsiteX0" fmla="*/ 751192 w 1390191"/>
              <a:gd name="connsiteY0" fmla="*/ 30145 h 864158"/>
              <a:gd name="connsiteX1" fmla="*/ 540177 w 1390191"/>
              <a:gd name="connsiteY1" fmla="*/ 20096 h 864158"/>
              <a:gd name="connsiteX2" fmla="*/ 77953 w 1390191"/>
              <a:gd name="connsiteY2" fmla="*/ 40193 h 864158"/>
              <a:gd name="connsiteX3" fmla="*/ 47808 w 1390191"/>
              <a:gd name="connsiteY3" fmla="*/ 401934 h 864158"/>
              <a:gd name="connsiteX4" fmla="*/ 168388 w 1390191"/>
              <a:gd name="connsiteY4" fmla="*/ 572756 h 864158"/>
              <a:gd name="connsiteX5" fmla="*/ 459790 w 1390191"/>
              <a:gd name="connsiteY5" fmla="*/ 783771 h 864158"/>
              <a:gd name="connsiteX6" fmla="*/ 851676 w 1390191"/>
              <a:gd name="connsiteY6" fmla="*/ 864158 h 864158"/>
              <a:gd name="connsiteX7" fmla="*/ 1183272 w 1390191"/>
              <a:gd name="connsiteY7" fmla="*/ 823965 h 864158"/>
              <a:gd name="connsiteX8" fmla="*/ 1223465 w 1390191"/>
              <a:gd name="connsiteY8" fmla="*/ 803868 h 864158"/>
              <a:gd name="connsiteX9" fmla="*/ 1243562 w 1390191"/>
              <a:gd name="connsiteY9" fmla="*/ 773723 h 864158"/>
              <a:gd name="connsiteX10" fmla="*/ 1313900 w 1390191"/>
              <a:gd name="connsiteY10" fmla="*/ 703384 h 864158"/>
              <a:gd name="connsiteX11" fmla="*/ 1344045 w 1390191"/>
              <a:gd name="connsiteY11" fmla="*/ 653143 h 864158"/>
              <a:gd name="connsiteX12" fmla="*/ 1364142 w 1390191"/>
              <a:gd name="connsiteY12" fmla="*/ 522514 h 864158"/>
              <a:gd name="connsiteX13" fmla="*/ 1374190 w 1390191"/>
              <a:gd name="connsiteY13" fmla="*/ 261257 h 864158"/>
              <a:gd name="connsiteX14" fmla="*/ 1293803 w 1390191"/>
              <a:gd name="connsiteY14" fmla="*/ 120580 h 864158"/>
              <a:gd name="connsiteX15" fmla="*/ 1263658 w 1390191"/>
              <a:gd name="connsiteY15" fmla="*/ 100483 h 864158"/>
              <a:gd name="connsiteX16" fmla="*/ 1203368 w 1390191"/>
              <a:gd name="connsiteY16" fmla="*/ 40193 h 864158"/>
              <a:gd name="connsiteX17" fmla="*/ 1173223 w 1390191"/>
              <a:gd name="connsiteY17" fmla="*/ 20096 h 864158"/>
              <a:gd name="connsiteX18" fmla="*/ 1122982 w 1390191"/>
              <a:gd name="connsiteY18" fmla="*/ 10048 h 864158"/>
              <a:gd name="connsiteX19" fmla="*/ 1082788 w 1390191"/>
              <a:gd name="connsiteY19" fmla="*/ 0 h 864158"/>
              <a:gd name="connsiteX20" fmla="*/ 851676 w 1390191"/>
              <a:gd name="connsiteY20" fmla="*/ 10048 h 86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0191" h="864158">
                <a:moveTo>
                  <a:pt x="751192" y="30145"/>
                </a:moveTo>
                <a:cubicBezTo>
                  <a:pt x="680854" y="26795"/>
                  <a:pt x="610595" y="20096"/>
                  <a:pt x="540177" y="20096"/>
                </a:cubicBezTo>
                <a:cubicBezTo>
                  <a:pt x="145852" y="20096"/>
                  <a:pt x="250588" y="-2965"/>
                  <a:pt x="77953" y="40193"/>
                </a:cubicBezTo>
                <a:cubicBezTo>
                  <a:pt x="-53612" y="145444"/>
                  <a:pt x="13675" y="69139"/>
                  <a:pt x="47808" y="401934"/>
                </a:cubicBezTo>
                <a:cubicBezTo>
                  <a:pt x="56787" y="489478"/>
                  <a:pt x="97540" y="510083"/>
                  <a:pt x="168388" y="572756"/>
                </a:cubicBezTo>
                <a:cubicBezTo>
                  <a:pt x="222782" y="620874"/>
                  <a:pt x="378502" y="752159"/>
                  <a:pt x="459790" y="783771"/>
                </a:cubicBezTo>
                <a:cubicBezTo>
                  <a:pt x="605689" y="840510"/>
                  <a:pt x="705158" y="845843"/>
                  <a:pt x="851676" y="864158"/>
                </a:cubicBezTo>
                <a:cubicBezTo>
                  <a:pt x="962208" y="850760"/>
                  <a:pt x="1073367" y="841787"/>
                  <a:pt x="1183272" y="823965"/>
                </a:cubicBezTo>
                <a:cubicBezTo>
                  <a:pt x="1198058" y="821567"/>
                  <a:pt x="1211958" y="813457"/>
                  <a:pt x="1223465" y="803868"/>
                </a:cubicBezTo>
                <a:cubicBezTo>
                  <a:pt x="1232743" y="796137"/>
                  <a:pt x="1235483" y="782700"/>
                  <a:pt x="1243562" y="773723"/>
                </a:cubicBezTo>
                <a:cubicBezTo>
                  <a:pt x="1265743" y="749077"/>
                  <a:pt x="1292673" y="728857"/>
                  <a:pt x="1313900" y="703384"/>
                </a:cubicBezTo>
                <a:cubicBezTo>
                  <a:pt x="1326403" y="688380"/>
                  <a:pt x="1333997" y="669890"/>
                  <a:pt x="1344045" y="653143"/>
                </a:cubicBezTo>
                <a:cubicBezTo>
                  <a:pt x="1350744" y="609600"/>
                  <a:pt x="1356593" y="565918"/>
                  <a:pt x="1364142" y="522514"/>
                </a:cubicBezTo>
                <a:cubicBezTo>
                  <a:pt x="1381437" y="423070"/>
                  <a:pt x="1407329" y="371718"/>
                  <a:pt x="1374190" y="261257"/>
                </a:cubicBezTo>
                <a:cubicBezTo>
                  <a:pt x="1358671" y="209526"/>
                  <a:pt x="1338740" y="150539"/>
                  <a:pt x="1293803" y="120580"/>
                </a:cubicBezTo>
                <a:lnTo>
                  <a:pt x="1263658" y="100483"/>
                </a:lnTo>
                <a:cubicBezTo>
                  <a:pt x="1235906" y="58854"/>
                  <a:pt x="1250958" y="74186"/>
                  <a:pt x="1203368" y="40193"/>
                </a:cubicBezTo>
                <a:cubicBezTo>
                  <a:pt x="1193541" y="33174"/>
                  <a:pt x="1184531" y="24336"/>
                  <a:pt x="1173223" y="20096"/>
                </a:cubicBezTo>
                <a:cubicBezTo>
                  <a:pt x="1157232" y="14099"/>
                  <a:pt x="1139654" y="13753"/>
                  <a:pt x="1122982" y="10048"/>
                </a:cubicBezTo>
                <a:cubicBezTo>
                  <a:pt x="1109501" y="7052"/>
                  <a:pt x="1096186" y="3349"/>
                  <a:pt x="1082788" y="0"/>
                </a:cubicBezTo>
                <a:cubicBezTo>
                  <a:pt x="952547" y="16279"/>
                  <a:pt x="1029405" y="10048"/>
                  <a:pt x="851676" y="10048"/>
                </a:cubicBez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539837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FA019-7030-263D-08B2-EBACE44E71D1}"/>
              </a:ext>
            </a:extLst>
          </p:cNvPr>
          <p:cNvSpPr>
            <a:spLocks noGrp="1"/>
          </p:cNvSpPr>
          <p:nvPr>
            <p:ph type="title"/>
          </p:nvPr>
        </p:nvSpPr>
        <p:spPr/>
        <p:txBody>
          <a:bodyPr/>
          <a:lstStyle/>
          <a:p>
            <a:r>
              <a:rPr lang="en-US" dirty="0"/>
              <a:t>Definition</a:t>
            </a:r>
            <a:endParaRPr lang="en-ZA" dirty="0"/>
          </a:p>
        </p:txBody>
      </p:sp>
      <p:sp>
        <p:nvSpPr>
          <p:cNvPr id="3" name="Content Placeholder 2">
            <a:extLst>
              <a:ext uri="{FF2B5EF4-FFF2-40B4-BE49-F238E27FC236}">
                <a16:creationId xmlns:a16="http://schemas.microsoft.com/office/drawing/2014/main" id="{7F85BBB6-907F-F204-B902-7713FFB1DF84}"/>
              </a:ext>
            </a:extLst>
          </p:cNvPr>
          <p:cNvSpPr>
            <a:spLocks noGrp="1"/>
          </p:cNvSpPr>
          <p:nvPr>
            <p:ph idx="1"/>
          </p:nvPr>
        </p:nvSpPr>
        <p:spPr/>
        <p:txBody>
          <a:bodyPr>
            <a:normAutofit fontScale="92500" lnSpcReduction="10000"/>
          </a:bodyPr>
          <a:lstStyle/>
          <a:p>
            <a:pPr marL="0" indent="0" algn="ctr">
              <a:buNone/>
            </a:pPr>
            <a:r>
              <a:rPr lang="en-ZA" sz="4400" b="1" i="0" u="none" strike="noStrike" baseline="0" dirty="0">
                <a:latin typeface="AcuminPro-Bold"/>
              </a:rPr>
              <a:t>Climate resilient health care facilities </a:t>
            </a:r>
            <a:r>
              <a:rPr lang="en-ZA" sz="4400" b="0" i="0" u="none" strike="noStrike" baseline="0" dirty="0">
                <a:latin typeface="AcuminPro-Light"/>
              </a:rPr>
              <a:t>are those that are capable to anticipate, respond to, cope with, recover from and adapt to climate-related shocks and stress, so as to bring ongoing and sustained health care to their target populations, despite an unstable climate.</a:t>
            </a:r>
          </a:p>
          <a:p>
            <a:pPr marL="0" indent="0">
              <a:buNone/>
            </a:pPr>
            <a:endParaRPr lang="en-ZA" dirty="0">
              <a:latin typeface="AcuminPro-Light"/>
            </a:endParaRPr>
          </a:p>
          <a:p>
            <a:pPr marL="0" indent="0">
              <a:buNone/>
            </a:pPr>
            <a:r>
              <a:rPr lang="en-ZA" sz="2800" b="0" i="0" u="none" strike="noStrike" baseline="0" dirty="0">
                <a:latin typeface="AcuminPro-Light"/>
              </a:rPr>
              <a:t>WHO</a:t>
            </a:r>
            <a:br>
              <a:rPr lang="en-ZA" sz="2800" b="0" i="0" u="none" strike="noStrike" baseline="0" dirty="0">
                <a:latin typeface="AcuminPro-Light"/>
              </a:rPr>
            </a:br>
            <a:endParaRPr lang="en-ZA" dirty="0"/>
          </a:p>
        </p:txBody>
      </p:sp>
    </p:spTree>
    <p:extLst>
      <p:ext uri="{BB962C8B-B14F-4D97-AF65-F5344CB8AC3E}">
        <p14:creationId xmlns:p14="http://schemas.microsoft.com/office/powerpoint/2010/main" val="3530892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068A3E-9FB8-EF69-4711-54DA6044DB08}"/>
              </a:ext>
            </a:extLst>
          </p:cNvPr>
          <p:cNvSpPr>
            <a:spLocks noGrp="1"/>
          </p:cNvSpPr>
          <p:nvPr>
            <p:ph type="title"/>
          </p:nvPr>
        </p:nvSpPr>
        <p:spPr>
          <a:xfrm>
            <a:off x="630936" y="640080"/>
            <a:ext cx="4818888" cy="1481328"/>
          </a:xfrm>
        </p:spPr>
        <p:txBody>
          <a:bodyPr anchor="b">
            <a:normAutofit/>
          </a:bodyPr>
          <a:lstStyle/>
          <a:p>
            <a:r>
              <a:rPr lang="en-US" sz="5000"/>
              <a:t>Concept of resilience</a:t>
            </a:r>
            <a:endParaRPr lang="en-ZA" sz="5000"/>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BB859D-56B6-AC59-01BC-C0B3F3B1A482}"/>
              </a:ext>
            </a:extLst>
          </p:cNvPr>
          <p:cNvSpPr>
            <a:spLocks noGrp="1"/>
          </p:cNvSpPr>
          <p:nvPr>
            <p:ph idx="1"/>
          </p:nvPr>
        </p:nvSpPr>
        <p:spPr>
          <a:xfrm>
            <a:off x="630936" y="2660904"/>
            <a:ext cx="2751361" cy="3547872"/>
          </a:xfrm>
        </p:spPr>
        <p:txBody>
          <a:bodyPr anchor="t">
            <a:normAutofit/>
          </a:bodyPr>
          <a:lstStyle/>
          <a:p>
            <a:endParaRPr lang="en-ZA" sz="2200" dirty="0"/>
          </a:p>
        </p:txBody>
      </p:sp>
      <p:pic>
        <p:nvPicPr>
          <p:cNvPr id="4" name="Grafik 5">
            <a:extLst>
              <a:ext uri="{FF2B5EF4-FFF2-40B4-BE49-F238E27FC236}">
                <a16:creationId xmlns:a16="http://schemas.microsoft.com/office/drawing/2014/main" id="{CB04D339-23DB-488B-0508-6D15B282D758}"/>
              </a:ext>
            </a:extLst>
          </p:cNvPr>
          <p:cNvPicPr>
            <a:picLocks noChangeAspect="1"/>
          </p:cNvPicPr>
          <p:nvPr/>
        </p:nvPicPr>
        <p:blipFill>
          <a:blip r:embed="rId3"/>
          <a:stretch>
            <a:fillRect/>
          </a:stretch>
        </p:blipFill>
        <p:spPr>
          <a:xfrm>
            <a:off x="4340888" y="1523732"/>
            <a:ext cx="7476300" cy="4766140"/>
          </a:xfrm>
          <a:prstGeom prst="rect">
            <a:avLst/>
          </a:prstGeom>
          <a:noFill/>
        </p:spPr>
      </p:pic>
    </p:spTree>
    <p:extLst>
      <p:ext uri="{BB962C8B-B14F-4D97-AF65-F5344CB8AC3E}">
        <p14:creationId xmlns:p14="http://schemas.microsoft.com/office/powerpoint/2010/main" val="548768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21FAB9-1286-5B31-0E5E-4220D1962BB3}"/>
              </a:ext>
            </a:extLst>
          </p:cNvPr>
          <p:cNvSpPr>
            <a:spLocks noGrp="1"/>
          </p:cNvSpPr>
          <p:nvPr>
            <p:ph type="title"/>
          </p:nvPr>
        </p:nvSpPr>
        <p:spPr>
          <a:xfrm>
            <a:off x="630936" y="640080"/>
            <a:ext cx="4540832" cy="1481328"/>
          </a:xfrm>
        </p:spPr>
        <p:txBody>
          <a:bodyPr anchor="b">
            <a:normAutofit fontScale="90000"/>
          </a:bodyPr>
          <a:lstStyle/>
          <a:p>
            <a:r>
              <a:rPr lang="en-US" sz="3800" dirty="0"/>
              <a:t>WHO guidance on resilient health systems</a:t>
            </a:r>
            <a:endParaRPr lang="en-ZA" sz="3800" dirty="0"/>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D4DF5FD-F82F-957F-B906-D474C21147EE}"/>
              </a:ext>
            </a:extLst>
          </p:cNvPr>
          <p:cNvSpPr>
            <a:spLocks noGrp="1"/>
          </p:cNvSpPr>
          <p:nvPr>
            <p:ph idx="1"/>
          </p:nvPr>
        </p:nvSpPr>
        <p:spPr>
          <a:xfrm>
            <a:off x="630936" y="2660904"/>
            <a:ext cx="4818888" cy="3547872"/>
          </a:xfrm>
        </p:spPr>
        <p:txBody>
          <a:bodyPr anchor="t">
            <a:normAutofit/>
          </a:bodyPr>
          <a:lstStyle/>
          <a:p>
            <a:endParaRPr lang="en-ZA" sz="2200"/>
          </a:p>
        </p:txBody>
      </p:sp>
      <p:pic>
        <p:nvPicPr>
          <p:cNvPr id="4" name="Grafik 4">
            <a:extLst>
              <a:ext uri="{FF2B5EF4-FFF2-40B4-BE49-F238E27FC236}">
                <a16:creationId xmlns:a16="http://schemas.microsoft.com/office/drawing/2014/main" id="{B261BDFC-600F-88AA-3532-A1A224FDE6E3}"/>
              </a:ext>
            </a:extLst>
          </p:cNvPr>
          <p:cNvPicPr>
            <a:picLocks noChangeAspect="1"/>
          </p:cNvPicPr>
          <p:nvPr/>
        </p:nvPicPr>
        <p:blipFill>
          <a:blip r:embed="rId3"/>
          <a:stretch>
            <a:fillRect/>
          </a:stretch>
        </p:blipFill>
        <p:spPr>
          <a:xfrm>
            <a:off x="5271557" y="157495"/>
            <a:ext cx="6650252" cy="6700505"/>
          </a:xfrm>
          <a:prstGeom prst="rect">
            <a:avLst/>
          </a:prstGeom>
          <a:noFill/>
        </p:spPr>
      </p:pic>
    </p:spTree>
    <p:extLst>
      <p:ext uri="{BB962C8B-B14F-4D97-AF65-F5344CB8AC3E}">
        <p14:creationId xmlns:p14="http://schemas.microsoft.com/office/powerpoint/2010/main" val="226941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F0726D-84F8-701B-E586-F9D0518ED2C6}"/>
              </a:ext>
            </a:extLst>
          </p:cNvPr>
          <p:cNvSpPr>
            <a:spLocks noGrp="1"/>
          </p:cNvSpPr>
          <p:nvPr>
            <p:ph type="title"/>
          </p:nvPr>
        </p:nvSpPr>
        <p:spPr>
          <a:xfrm>
            <a:off x="630936" y="640080"/>
            <a:ext cx="4818888" cy="1481328"/>
          </a:xfrm>
        </p:spPr>
        <p:txBody>
          <a:bodyPr anchor="b">
            <a:normAutofit/>
          </a:bodyPr>
          <a:lstStyle/>
          <a:p>
            <a:r>
              <a:rPr lang="en-US" sz="3800" dirty="0"/>
              <a:t>WHO guidance on resilient health facilities</a:t>
            </a:r>
            <a:endParaRPr lang="en-ZA" sz="3800" dirty="0"/>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65A4A63-3B01-8A78-EE28-0C9A93495C1B}"/>
              </a:ext>
            </a:extLst>
          </p:cNvPr>
          <p:cNvSpPr>
            <a:spLocks noGrp="1"/>
          </p:cNvSpPr>
          <p:nvPr>
            <p:ph idx="1"/>
          </p:nvPr>
        </p:nvSpPr>
        <p:spPr>
          <a:xfrm>
            <a:off x="630936" y="2660904"/>
            <a:ext cx="4818888" cy="3547872"/>
          </a:xfrm>
        </p:spPr>
        <p:txBody>
          <a:bodyPr anchor="t">
            <a:normAutofit/>
          </a:bodyPr>
          <a:lstStyle/>
          <a:p>
            <a:endParaRPr lang="en-ZA" sz="2200"/>
          </a:p>
        </p:txBody>
      </p:sp>
      <p:pic>
        <p:nvPicPr>
          <p:cNvPr id="4" name="Image 4" descr="Une image contenant texte, capture d’écran, Police, logo&#10;&#10;Description générée automatiquement">
            <a:extLst>
              <a:ext uri="{FF2B5EF4-FFF2-40B4-BE49-F238E27FC236}">
                <a16:creationId xmlns:a16="http://schemas.microsoft.com/office/drawing/2014/main" id="{299F267F-0B2A-BBD7-8644-E0BA13A2DEF1}"/>
              </a:ext>
            </a:extLst>
          </p:cNvPr>
          <p:cNvPicPr>
            <a:picLocks noChangeAspect="1"/>
          </p:cNvPicPr>
          <p:nvPr/>
        </p:nvPicPr>
        <p:blipFill>
          <a:blip r:embed="rId3"/>
          <a:stretch>
            <a:fillRect/>
          </a:stretch>
        </p:blipFill>
        <p:spPr>
          <a:xfrm>
            <a:off x="7331964" y="164281"/>
            <a:ext cx="4372407" cy="6180082"/>
          </a:xfrm>
          <a:prstGeom prst="rect">
            <a:avLst/>
          </a:prstGeom>
        </p:spPr>
      </p:pic>
      <p:pic>
        <p:nvPicPr>
          <p:cNvPr id="5" name="Picture 4">
            <a:extLst>
              <a:ext uri="{FF2B5EF4-FFF2-40B4-BE49-F238E27FC236}">
                <a16:creationId xmlns:a16="http://schemas.microsoft.com/office/drawing/2014/main" id="{67E7B01A-74C8-154A-2C19-6F46039126F4}"/>
              </a:ext>
            </a:extLst>
          </p:cNvPr>
          <p:cNvPicPr>
            <a:picLocks noChangeAspect="1"/>
          </p:cNvPicPr>
          <p:nvPr/>
        </p:nvPicPr>
        <p:blipFill>
          <a:blip r:embed="rId4"/>
          <a:stretch>
            <a:fillRect/>
          </a:stretch>
        </p:blipFill>
        <p:spPr>
          <a:xfrm>
            <a:off x="643278" y="2503171"/>
            <a:ext cx="6293922" cy="3927348"/>
          </a:xfrm>
          <a:prstGeom prst="rect">
            <a:avLst/>
          </a:prstGeom>
        </p:spPr>
      </p:pic>
    </p:spTree>
    <p:extLst>
      <p:ext uri="{BB962C8B-B14F-4D97-AF65-F5344CB8AC3E}">
        <p14:creationId xmlns:p14="http://schemas.microsoft.com/office/powerpoint/2010/main" val="30987655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a04c767-6921-47ea-96a2-c326014b32a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926D95E2508244AB4A681BDCA8DE38" ma:contentTypeVersion="19" ma:contentTypeDescription="Create a new document." ma:contentTypeScope="" ma:versionID="974c43c54cc6d560235152603ee6ac6c">
  <xsd:schema xmlns:xsd="http://www.w3.org/2001/XMLSchema" xmlns:xs="http://www.w3.org/2001/XMLSchema" xmlns:p="http://schemas.microsoft.com/office/2006/metadata/properties" xmlns:ns3="6a04c767-6921-47ea-96a2-c326014b32a4" xmlns:ns4="90ed957b-7780-440e-a1ce-e4d18dd8519e" targetNamespace="http://schemas.microsoft.com/office/2006/metadata/properties" ma:root="true" ma:fieldsID="ca19859a8fe9e255d6e20d539d5b56e3" ns3:_="" ns4:_="">
    <xsd:import namespace="6a04c767-6921-47ea-96a2-c326014b32a4"/>
    <xsd:import namespace="90ed957b-7780-440e-a1ce-e4d18dd8519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MediaServiceSearchProperties" minOccurs="0"/>
                <xsd:element ref="ns3:MediaServiceObjectDetectorVersions" minOccurs="0"/>
                <xsd:element ref="ns3:MediaServiceSystemTags" minOccurs="0"/>
                <xsd:element ref="ns3:_activity"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04c767-6921-47ea-96a2-c326014b3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_activity" ma:index="25" nillable="true" ma:displayName="_activity" ma:hidden="true" ma:internalName="_activity">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0ed957b-7780-440e-a1ce-e4d18dd8519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301EF2-CB6F-4AE9-8D7A-DBB27EC44D94}">
  <ds:schemaRefs>
    <ds:schemaRef ds:uri="6a04c767-6921-47ea-96a2-c326014b32a4"/>
    <ds:schemaRef ds:uri="http://schemas.microsoft.com/office/2006/documentManagement/types"/>
    <ds:schemaRef ds:uri="http://schemas.openxmlformats.org/package/2006/metadata/core-properties"/>
    <ds:schemaRef ds:uri="http://purl.org/dc/terms/"/>
    <ds:schemaRef ds:uri="http://purl.org/dc/elements/1.1/"/>
    <ds:schemaRef ds:uri="90ed957b-7780-440e-a1ce-e4d18dd8519e"/>
    <ds:schemaRef ds:uri="http://schemas.microsoft.com/office/2006/metadata/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85D02D71-3E15-4BB5-808D-6929916419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04c767-6921-47ea-96a2-c326014b32a4"/>
    <ds:schemaRef ds:uri="90ed957b-7780-440e-a1ce-e4d18dd851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48834D-BCCA-4497-8CF6-ABEE45B8BB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369</TotalTime>
  <Words>2341</Words>
  <Application>Microsoft Office PowerPoint</Application>
  <PresentationFormat>Widescreen</PresentationFormat>
  <Paragraphs>254</Paragraphs>
  <Slides>47</Slides>
  <Notes>45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AcuminPro-Bold</vt:lpstr>
      <vt:lpstr>AcuminPro-Light</vt:lpstr>
      <vt:lpstr>Aptos</vt:lpstr>
      <vt:lpstr>Aptos Display</vt:lpstr>
      <vt:lpstr>Arial</vt:lpstr>
      <vt:lpstr>Myriad Pro Light</vt:lpstr>
      <vt:lpstr>Office Theme</vt:lpstr>
      <vt:lpstr>Climate resilience and environmental sustainability of health facilities and services</vt:lpstr>
      <vt:lpstr>Hands up If you work in a health facility or manage services</vt:lpstr>
      <vt:lpstr>Outline</vt:lpstr>
      <vt:lpstr>How would you define the concepts of climate resilience and environmental sustainability of health facilities (CRESH)?</vt:lpstr>
      <vt:lpstr>PowerPoint Presentation</vt:lpstr>
      <vt:lpstr>Definition</vt:lpstr>
      <vt:lpstr>Concept of resilience</vt:lpstr>
      <vt:lpstr>WHO guidance on resilient health systems</vt:lpstr>
      <vt:lpstr>WHO guidance on resilient health facilities</vt:lpstr>
      <vt:lpstr>Top-down or bottom-up approaches</vt:lpstr>
      <vt:lpstr>Conceptual framework</vt:lpstr>
      <vt:lpstr>Definition</vt:lpstr>
      <vt:lpstr>In Africa we don’t need to consider mitigation as our carbon footprint is so low – agree or disagree and why?</vt:lpstr>
      <vt:lpstr>Are carbon emissions an issue in LMICs?</vt:lpstr>
      <vt:lpstr>Think of one important aspect of health facilities and services that has a potential ecological harm</vt:lpstr>
      <vt:lpstr>Environmental sustainability – Global Green and Health Hospitals and Health Care Without Harm</vt:lpstr>
      <vt:lpstr>Two tools that can be used for evaluating CRESH</vt:lpstr>
      <vt:lpstr>PowerPoint Presentation</vt:lpstr>
      <vt:lpstr>6 stages</vt:lpstr>
      <vt:lpstr>Stage 1: Desk review of existing data</vt:lpstr>
      <vt:lpstr>Cederberg subdistrict as an example</vt:lpstr>
      <vt:lpstr>Stage 2: Planning and contextualisation</vt:lpstr>
      <vt:lpstr>Stage 3: Audit of the facility(s)</vt:lpstr>
      <vt:lpstr>Integrate health system and health facility perspectives</vt:lpstr>
      <vt:lpstr>Six areas to audit in the VCA</vt:lpstr>
      <vt:lpstr>PowerPoint Presentation</vt:lpstr>
      <vt:lpstr>Stage 4: Focus group tabletop discussions</vt:lpstr>
      <vt:lpstr>Rapid qualitative analysis using adapted framework method</vt:lpstr>
      <vt:lpstr>Stage 5: Information analysis</vt:lpstr>
      <vt:lpstr>Step 6: Prioritisation and planning</vt:lpstr>
      <vt:lpstr>Action plan</vt:lpstr>
      <vt:lpstr>PowerPoint Presentation</vt:lpstr>
      <vt:lpstr>Climate Impact Checkup  Health Care without Harm</vt:lpstr>
      <vt:lpstr>If you were to measure the carbon footprint of a health facility what data would you think to collect?</vt:lpstr>
      <vt:lpstr>Definition</vt:lpstr>
      <vt:lpstr>Detailed items in each scope</vt:lpstr>
      <vt:lpstr>PowerPoint Presentation</vt:lpstr>
      <vt:lpstr>GHG emissions = activity data x emission factor</vt:lpstr>
      <vt:lpstr>Availability of data</vt:lpstr>
      <vt:lpstr>Data for scope 1</vt:lpstr>
      <vt:lpstr>Data for scope 2</vt:lpstr>
      <vt:lpstr>Data for scope 3</vt:lpstr>
      <vt:lpstr>Data for scope 3 extra supply chain</vt:lpstr>
      <vt:lpstr>Data for scope 3: Waste</vt:lpstr>
      <vt:lpstr>Results Cederberg primary care facilities  10.5Kg eCO2/ consultation</vt:lpstr>
      <vt:lpstr>PowerPoint Presentation</vt:lpstr>
      <vt:lpstr>Questions /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Mash, R, Prof [rm@sun.ac.za]</dc:creator>
  <cp:lastModifiedBy>Mash, R, Prof [rm@sun.ac.za]</cp:lastModifiedBy>
  <cp:revision>3</cp:revision>
  <dcterms:created xsi:type="dcterms:W3CDTF">2025-01-16T10:05:37Z</dcterms:created>
  <dcterms:modified xsi:type="dcterms:W3CDTF">2026-08-19T12:16:39Z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0x0101006F926D95E2508244AB4A681BDCA8DE38</vt:lpwstr>
  </property>
</Properties>
</file>