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70" r:id="rId2"/>
    <p:sldId id="257" r:id="rId3"/>
    <p:sldId id="263" r:id="rId4"/>
    <p:sldId id="259" r:id="rId5"/>
    <p:sldId id="260" r:id="rId6"/>
    <p:sldId id="261" r:id="rId7"/>
    <p:sldId id="262" r:id="rId8"/>
    <p:sldId id="264" r:id="rId9"/>
    <p:sldId id="2569"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32" autoAdjust="0"/>
    <p:restoredTop sz="69608" autoAdjust="0"/>
  </p:normalViewPr>
  <p:slideViewPr>
    <p:cSldViewPr snapToGrid="0">
      <p:cViewPr varScale="1">
        <p:scale>
          <a:sx n="57" d="100"/>
          <a:sy n="57" d="100"/>
        </p:scale>
        <p:origin x="1589"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sh, R, Prof [rm@sun.ac.za]" userId="a2b7db96-ba39-4b83-b756-5413940b22f7" providerId="ADAL" clId="{0DA387B5-9BE9-48E5-B850-B3C742AD5A75}"/>
    <pc:docChg chg="modSld">
      <pc:chgData name="Mash, R, Prof [rm@sun.ac.za]" userId="a2b7db96-ba39-4b83-b756-5413940b22f7" providerId="ADAL" clId="{0DA387B5-9BE9-48E5-B850-B3C742AD5A75}" dt="2026-08-19T11:13:58.333" v="5" actId="108"/>
      <pc:docMkLst>
        <pc:docMk/>
      </pc:docMkLst>
      <pc:sldChg chg="modSp mod">
        <pc:chgData name="Mash, R, Prof [rm@sun.ac.za]" userId="a2b7db96-ba39-4b83-b756-5413940b22f7" providerId="ADAL" clId="{0DA387B5-9BE9-48E5-B850-B3C742AD5A75}" dt="2026-08-19T11:13:25.023" v="1" actId="108"/>
        <pc:sldMkLst>
          <pc:docMk/>
          <pc:sldMk cId="3224542284" sldId="259"/>
        </pc:sldMkLst>
        <pc:spChg chg="mod">
          <ac:chgData name="Mash, R, Prof [rm@sun.ac.za]" userId="a2b7db96-ba39-4b83-b756-5413940b22f7" providerId="ADAL" clId="{0DA387B5-9BE9-48E5-B850-B3C742AD5A75}" dt="2026-08-19T11:13:25.023" v="1" actId="108"/>
          <ac:spMkLst>
            <pc:docMk/>
            <pc:sldMk cId="3224542284" sldId="259"/>
            <ac:spMk id="2" creationId="{5EC8CB2E-F41F-F4F3-9D76-41C145764958}"/>
          </ac:spMkLst>
        </pc:spChg>
      </pc:sldChg>
      <pc:sldChg chg="modSp mod">
        <pc:chgData name="Mash, R, Prof [rm@sun.ac.za]" userId="a2b7db96-ba39-4b83-b756-5413940b22f7" providerId="ADAL" clId="{0DA387B5-9BE9-48E5-B850-B3C742AD5A75}" dt="2026-08-19T11:13:41.339" v="3" actId="108"/>
        <pc:sldMkLst>
          <pc:docMk/>
          <pc:sldMk cId="3283241123" sldId="262"/>
        </pc:sldMkLst>
        <pc:spChg chg="mod">
          <ac:chgData name="Mash, R, Prof [rm@sun.ac.za]" userId="a2b7db96-ba39-4b83-b756-5413940b22f7" providerId="ADAL" clId="{0DA387B5-9BE9-48E5-B850-B3C742AD5A75}" dt="2026-08-19T11:13:41.339" v="3" actId="108"/>
          <ac:spMkLst>
            <pc:docMk/>
            <pc:sldMk cId="3283241123" sldId="262"/>
            <ac:spMk id="2" creationId="{201F056E-1E6F-E632-A71C-91F261B361E9}"/>
          </ac:spMkLst>
        </pc:spChg>
      </pc:sldChg>
      <pc:sldChg chg="modSp mod">
        <pc:chgData name="Mash, R, Prof [rm@sun.ac.za]" userId="a2b7db96-ba39-4b83-b756-5413940b22f7" providerId="ADAL" clId="{0DA387B5-9BE9-48E5-B850-B3C742AD5A75}" dt="2026-08-19T11:13:53.332" v="4" actId="108"/>
        <pc:sldMkLst>
          <pc:docMk/>
          <pc:sldMk cId="4285725003" sldId="264"/>
        </pc:sldMkLst>
        <pc:spChg chg="mod">
          <ac:chgData name="Mash, R, Prof [rm@sun.ac.za]" userId="a2b7db96-ba39-4b83-b756-5413940b22f7" providerId="ADAL" clId="{0DA387B5-9BE9-48E5-B850-B3C742AD5A75}" dt="2026-08-19T11:13:53.332" v="4" actId="108"/>
          <ac:spMkLst>
            <pc:docMk/>
            <pc:sldMk cId="4285725003" sldId="264"/>
            <ac:spMk id="2" creationId="{FA97A888-C93C-CC14-8F6B-12035DD33D4F}"/>
          </ac:spMkLst>
        </pc:spChg>
      </pc:sldChg>
      <pc:sldChg chg="modSp mod">
        <pc:chgData name="Mash, R, Prof [rm@sun.ac.za]" userId="a2b7db96-ba39-4b83-b756-5413940b22f7" providerId="ADAL" clId="{0DA387B5-9BE9-48E5-B850-B3C742AD5A75}" dt="2026-08-19T11:13:58.333" v="5" actId="108"/>
        <pc:sldMkLst>
          <pc:docMk/>
          <pc:sldMk cId="299475957" sldId="2569"/>
        </pc:sldMkLst>
        <pc:spChg chg="mod">
          <ac:chgData name="Mash, R, Prof [rm@sun.ac.za]" userId="a2b7db96-ba39-4b83-b756-5413940b22f7" providerId="ADAL" clId="{0DA387B5-9BE9-48E5-B850-B3C742AD5A75}" dt="2026-08-19T11:13:58.333" v="5" actId="108"/>
          <ac:spMkLst>
            <pc:docMk/>
            <pc:sldMk cId="299475957" sldId="2569"/>
            <ac:spMk id="2" creationId="{4D77A5A9-1108-BD16-AD1C-A7BD792C36D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2AED1C-4A92-4727-8382-2A109D7204C5}" type="datetimeFigureOut">
              <a:rPr lang="en-ZA" smtClean="0"/>
              <a:t>2026/08/19</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88FDBD-5A8F-48CC-A9C0-3D9F61E199E4}" type="slidenum">
              <a:rPr lang="en-ZA" smtClean="0"/>
              <a:t>‹#›</a:t>
            </a:fld>
            <a:endParaRPr lang="en-ZA"/>
          </a:p>
        </p:txBody>
      </p:sp>
    </p:spTree>
    <p:extLst>
      <p:ext uri="{BB962C8B-B14F-4D97-AF65-F5344CB8AC3E}">
        <p14:creationId xmlns:p14="http://schemas.microsoft.com/office/powerpoint/2010/main" val="36644172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ZA" dirty="0"/>
          </a:p>
        </p:txBody>
      </p:sp>
    </p:spTree>
    <p:extLst>
      <p:ext uri="{BB962C8B-B14F-4D97-AF65-F5344CB8AC3E}">
        <p14:creationId xmlns:p14="http://schemas.microsoft.com/office/powerpoint/2010/main" val="3673992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ZA" dirty="0"/>
              <a:t>Poor infrastructure hampers food storage, transportation, and distribution, leading to significant post-harvest losses </a:t>
            </a:r>
          </a:p>
          <a:p>
            <a:pPr marL="171450" indent="-171450">
              <a:buFont typeface="Arial" panose="020B0604020202020204" pitchFamily="34" charset="0"/>
              <a:buChar char="•"/>
            </a:pPr>
            <a:r>
              <a:rPr lang="en-ZA" dirty="0"/>
              <a:t> Limited access to agricultural technology and inputs like improved seeds and fertilizers constrains productivity gains.</a:t>
            </a:r>
          </a:p>
          <a:p>
            <a:pPr marL="171450" indent="-171450">
              <a:buFont typeface="Arial" panose="020B0604020202020204" pitchFamily="34" charset="0"/>
              <a:buChar char="•"/>
            </a:pPr>
            <a:r>
              <a:rPr lang="en-ZA" dirty="0"/>
              <a:t> Weak governance and institutional capacity impede effective policy implementation and the mobilization of resources to combat hunger </a:t>
            </a:r>
          </a:p>
          <a:p>
            <a:pPr marL="0" indent="0">
              <a:buFont typeface="Arial" panose="020B0604020202020204" pitchFamily="34" charset="0"/>
              <a:buNone/>
            </a:pPr>
            <a:r>
              <a:rPr lang="en-ZA" b="1" dirty="0"/>
              <a:t>References:</a:t>
            </a:r>
          </a:p>
          <a:p>
            <a:pPr marL="0" indent="0">
              <a:buFont typeface="Arial" panose="020B0604020202020204" pitchFamily="34" charset="0"/>
              <a:buNone/>
            </a:pPr>
            <a:endParaRPr lang="en-ZA" dirty="0"/>
          </a:p>
          <a:p>
            <a:r>
              <a:rPr lang="en-ZA" sz="1200" kern="1200" dirty="0">
                <a:solidFill>
                  <a:schemeClr val="tx1"/>
                </a:solidFill>
                <a:effectLst/>
                <a:latin typeface="+mn-lt"/>
                <a:ea typeface="+mn-ea"/>
                <a:cs typeface="+mn-cs"/>
              </a:rPr>
              <a:t>1. Fanzo J. Carducci B. Climate Change, Extreme Weather Events, Food Security and Nutrition: Evolving Relationships and Critical Challenges. </a:t>
            </a:r>
            <a:r>
              <a:rPr lang="en-ZA" sz="1200" i="1" kern="1200" dirty="0">
                <a:solidFill>
                  <a:schemeClr val="tx1"/>
                </a:solidFill>
                <a:effectLst/>
                <a:latin typeface="+mn-lt"/>
                <a:ea typeface="+mn-ea"/>
                <a:cs typeface="+mn-cs"/>
              </a:rPr>
              <a:t>Annu Rev </a:t>
            </a:r>
            <a:r>
              <a:rPr lang="en-ZA" sz="1200" i="1" kern="1200" dirty="0" err="1">
                <a:solidFill>
                  <a:schemeClr val="tx1"/>
                </a:solidFill>
                <a:effectLst/>
                <a:latin typeface="+mn-lt"/>
                <a:ea typeface="+mn-ea"/>
                <a:cs typeface="+mn-cs"/>
              </a:rPr>
              <a:t>Nutr</a:t>
            </a:r>
            <a:r>
              <a:rPr lang="en-ZA" sz="1200" i="1" kern="1200" dirty="0">
                <a:solidFill>
                  <a:schemeClr val="tx1"/>
                </a:solidFill>
                <a:effectLst/>
                <a:latin typeface="+mn-lt"/>
                <a:ea typeface="+mn-ea"/>
                <a:cs typeface="+mn-cs"/>
              </a:rPr>
              <a:t>. </a:t>
            </a:r>
            <a:r>
              <a:rPr lang="en-ZA" sz="1200" kern="1200" dirty="0">
                <a:solidFill>
                  <a:schemeClr val="tx1"/>
                </a:solidFill>
                <a:effectLst/>
                <a:latin typeface="+mn-lt"/>
                <a:ea typeface="+mn-ea"/>
                <a:cs typeface="+mn-cs"/>
              </a:rPr>
              <a:t>2025 (45):335-360</a:t>
            </a:r>
          </a:p>
          <a:p>
            <a:r>
              <a:rPr lang="en-ZA" sz="1200" kern="1200" dirty="0">
                <a:solidFill>
                  <a:schemeClr val="tx1"/>
                </a:solidFill>
                <a:effectLst/>
                <a:latin typeface="+mn-lt"/>
                <a:ea typeface="+mn-ea"/>
                <a:cs typeface="+mn-cs"/>
              </a:rPr>
              <a:t>https://doi.org/10.1146/annurev-nutr-111324-111252</a:t>
            </a:r>
          </a:p>
          <a:p>
            <a:r>
              <a:rPr lang="en-ZA" sz="1200" kern="1200" dirty="0">
                <a:solidFill>
                  <a:schemeClr val="tx1"/>
                </a:solidFill>
                <a:effectLst/>
                <a:latin typeface="+mn-lt"/>
                <a:ea typeface="+mn-ea"/>
                <a:cs typeface="+mn-cs"/>
              </a:rPr>
              <a:t>2. Klapka CS. Barbosa BB. Magalhães AR. Exploring the Effects of Climate Change on Child Malnutrition: A Scoping Review. </a:t>
            </a:r>
            <a:r>
              <a:rPr lang="en-ZA" sz="1200" i="1" kern="1200" dirty="0">
                <a:solidFill>
                  <a:schemeClr val="tx1"/>
                </a:solidFill>
                <a:effectLst/>
                <a:latin typeface="+mn-lt"/>
                <a:ea typeface="+mn-ea"/>
                <a:cs typeface="+mn-cs"/>
              </a:rPr>
              <a:t>Journal of Human Nutrition and Dietetics</a:t>
            </a:r>
            <a:r>
              <a:rPr lang="en-ZA" sz="1200" kern="1200" dirty="0">
                <a:solidFill>
                  <a:schemeClr val="tx1"/>
                </a:solidFill>
                <a:effectLst/>
                <a:latin typeface="+mn-lt"/>
                <a:ea typeface="+mn-ea"/>
                <a:cs typeface="+mn-cs"/>
              </a:rPr>
              <a:t> </a:t>
            </a:r>
            <a:r>
              <a:rPr lang="en-ZA" sz="1200" i="1" kern="1200" dirty="0">
                <a:solidFill>
                  <a:schemeClr val="tx1"/>
                </a:solidFill>
                <a:effectLst/>
                <a:latin typeface="+mn-lt"/>
                <a:ea typeface="+mn-ea"/>
                <a:cs typeface="+mn-cs"/>
              </a:rPr>
              <a:t>2026; </a:t>
            </a:r>
            <a:r>
              <a:rPr lang="en-ZA" sz="1200" kern="1200" dirty="0">
                <a:solidFill>
                  <a:schemeClr val="tx1"/>
                </a:solidFill>
                <a:effectLst/>
                <a:latin typeface="+mn-lt"/>
                <a:ea typeface="+mn-ea"/>
                <a:cs typeface="+mn-cs"/>
              </a:rPr>
              <a:t>39:e70220 </a:t>
            </a:r>
          </a:p>
          <a:p>
            <a:r>
              <a:rPr lang="en-ZA" sz="1200" kern="1200" dirty="0">
                <a:solidFill>
                  <a:schemeClr val="tx1"/>
                </a:solidFill>
                <a:effectLst/>
                <a:latin typeface="+mn-lt"/>
                <a:ea typeface="+mn-ea"/>
                <a:cs typeface="+mn-cs"/>
              </a:rPr>
              <a:t>https://doi.org/10.1111/jhn.70220</a:t>
            </a:r>
          </a:p>
          <a:p>
            <a:r>
              <a:rPr lang="en-ZA" sz="1200" kern="1200" dirty="0">
                <a:solidFill>
                  <a:schemeClr val="tx1"/>
                </a:solidFill>
                <a:effectLst/>
                <a:latin typeface="+mn-lt"/>
                <a:ea typeface="+mn-ea"/>
                <a:cs typeface="+mn-cs"/>
              </a:rPr>
              <a:t>3. Nucci D. Pennisi F. Pinto A. Impact of extreme weather events on food security among older people: a systematic review. </a:t>
            </a:r>
            <a:r>
              <a:rPr lang="en-ZA" sz="1200" i="1" kern="1200" dirty="0">
                <a:solidFill>
                  <a:schemeClr val="tx1"/>
                </a:solidFill>
                <a:effectLst/>
                <a:latin typeface="+mn-lt"/>
                <a:ea typeface="+mn-ea"/>
                <a:cs typeface="+mn-cs"/>
              </a:rPr>
              <a:t>Aging Clinical and Experimental Research</a:t>
            </a:r>
            <a:r>
              <a:rPr lang="en-ZA" sz="1200" kern="1200" dirty="0">
                <a:solidFill>
                  <a:schemeClr val="tx1"/>
                </a:solidFill>
                <a:effectLst/>
                <a:latin typeface="+mn-lt"/>
                <a:ea typeface="+mn-ea"/>
                <a:cs typeface="+mn-cs"/>
              </a:rPr>
              <a:t> (2025) 37:137 </a:t>
            </a:r>
          </a:p>
          <a:p>
            <a:r>
              <a:rPr lang="en-ZA" sz="1200" kern="1200" dirty="0">
                <a:solidFill>
                  <a:schemeClr val="tx1"/>
                </a:solidFill>
                <a:effectLst/>
                <a:latin typeface="+mn-lt"/>
                <a:ea typeface="+mn-ea"/>
                <a:cs typeface="+mn-cs"/>
              </a:rPr>
              <a:t>https://doi.org/10.1007/s40520-025-03050-3</a:t>
            </a:r>
          </a:p>
          <a:p>
            <a:r>
              <a:rPr lang="en-ZA" sz="1200" kern="1200" dirty="0">
                <a:solidFill>
                  <a:schemeClr val="tx1"/>
                </a:solidFill>
                <a:effectLst/>
                <a:latin typeface="+mn-lt"/>
                <a:ea typeface="+mn-ea"/>
                <a:cs typeface="+mn-cs"/>
              </a:rPr>
              <a:t>4. </a:t>
            </a:r>
            <a:r>
              <a:rPr lang="en-ZA" sz="1200" kern="1200" dirty="0" err="1">
                <a:solidFill>
                  <a:schemeClr val="tx1"/>
                </a:solidFill>
                <a:effectLst/>
                <a:latin typeface="+mn-lt"/>
                <a:ea typeface="+mn-ea"/>
                <a:cs typeface="+mn-cs"/>
              </a:rPr>
              <a:t>Simane</a:t>
            </a:r>
            <a:r>
              <a:rPr lang="en-ZA" sz="1200" kern="1200" dirty="0">
                <a:solidFill>
                  <a:schemeClr val="tx1"/>
                </a:solidFill>
                <a:effectLst/>
                <a:latin typeface="+mn-lt"/>
                <a:ea typeface="+mn-ea"/>
                <a:cs typeface="+mn-cs"/>
              </a:rPr>
              <a:t> B. Berhane K. Samet J. Food Security Outlook for Eastern Africa by 2050: Climate Change Impacts and Population-Driven Demand Gaps. </a:t>
            </a:r>
            <a:r>
              <a:rPr lang="en-ZA" sz="1200" i="1" kern="1200" dirty="0">
                <a:solidFill>
                  <a:schemeClr val="tx1"/>
                </a:solidFill>
                <a:effectLst/>
                <a:latin typeface="+mn-lt"/>
                <a:ea typeface="+mn-ea"/>
                <a:cs typeface="+mn-cs"/>
              </a:rPr>
              <a:t>Current Environmental Health Reports</a:t>
            </a:r>
            <a:r>
              <a:rPr lang="en-ZA" sz="1200" kern="1200" dirty="0">
                <a:solidFill>
                  <a:schemeClr val="tx1"/>
                </a:solidFill>
                <a:effectLst/>
                <a:latin typeface="+mn-lt"/>
                <a:ea typeface="+mn-ea"/>
                <a:cs typeface="+mn-cs"/>
              </a:rPr>
              <a:t> (2026) 13:8 </a:t>
            </a:r>
          </a:p>
          <a:p>
            <a:r>
              <a:rPr lang="en-ZA" sz="1200" kern="1200" dirty="0">
                <a:solidFill>
                  <a:schemeClr val="tx1"/>
                </a:solidFill>
                <a:effectLst/>
                <a:latin typeface="+mn-lt"/>
                <a:ea typeface="+mn-ea"/>
                <a:cs typeface="+mn-cs"/>
              </a:rPr>
              <a:t>https://doi.org/10.1007/s40572-026-00528-8</a:t>
            </a:r>
          </a:p>
          <a:p>
            <a:pPr marL="0" indent="0">
              <a:buFont typeface="Arial" panose="020B0604020202020204" pitchFamily="34" charset="0"/>
              <a:buNone/>
            </a:pPr>
            <a:endParaRPr lang="en-ZA" dirty="0"/>
          </a:p>
        </p:txBody>
      </p:sp>
      <p:sp>
        <p:nvSpPr>
          <p:cNvPr id="4" name="Slide Number Placeholder 3"/>
          <p:cNvSpPr>
            <a:spLocks noGrp="1"/>
          </p:cNvSpPr>
          <p:nvPr>
            <p:ph type="sldNum" sz="quarter" idx="5"/>
          </p:nvPr>
        </p:nvSpPr>
        <p:spPr/>
        <p:txBody>
          <a:bodyPr/>
          <a:lstStyle/>
          <a:p>
            <a:fld id="{2E88FDBD-5A8F-48CC-A9C0-3D9F61E199E4}" type="slidenum">
              <a:rPr lang="en-ZA" smtClean="0"/>
              <a:t>2</a:t>
            </a:fld>
            <a:endParaRPr lang="en-ZA"/>
          </a:p>
        </p:txBody>
      </p:sp>
    </p:spTree>
    <p:extLst>
      <p:ext uri="{BB962C8B-B14F-4D97-AF65-F5344CB8AC3E}">
        <p14:creationId xmlns:p14="http://schemas.microsoft.com/office/powerpoint/2010/main" val="18287336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ZA" b="1" dirty="0"/>
              <a:t>References:</a:t>
            </a:r>
          </a:p>
          <a:p>
            <a:pPr marL="0" indent="0">
              <a:buFont typeface="Arial" panose="020B0604020202020204" pitchFamily="34" charset="0"/>
              <a:buNone/>
            </a:pPr>
            <a:endParaRPr lang="en-ZA" dirty="0"/>
          </a:p>
          <a:p>
            <a:r>
              <a:rPr lang="en-ZA" sz="1200" kern="1200" dirty="0">
                <a:solidFill>
                  <a:schemeClr val="tx1"/>
                </a:solidFill>
                <a:effectLst/>
                <a:latin typeface="+mn-lt"/>
                <a:ea typeface="+mn-ea"/>
                <a:cs typeface="+mn-cs"/>
              </a:rPr>
              <a:t>1. Fanzo J. Carducci B. Climate Change, Extreme Weather Events, Food Security and Nutrition: Evolving Relationships and Critical Challenges. </a:t>
            </a:r>
            <a:r>
              <a:rPr lang="en-ZA" sz="1200" i="1" kern="1200" dirty="0">
                <a:solidFill>
                  <a:schemeClr val="tx1"/>
                </a:solidFill>
                <a:effectLst/>
                <a:latin typeface="+mn-lt"/>
                <a:ea typeface="+mn-ea"/>
                <a:cs typeface="+mn-cs"/>
              </a:rPr>
              <a:t>Annu Rev </a:t>
            </a:r>
            <a:r>
              <a:rPr lang="en-ZA" sz="1200" i="1" kern="1200" dirty="0" err="1">
                <a:solidFill>
                  <a:schemeClr val="tx1"/>
                </a:solidFill>
                <a:effectLst/>
                <a:latin typeface="+mn-lt"/>
                <a:ea typeface="+mn-ea"/>
                <a:cs typeface="+mn-cs"/>
              </a:rPr>
              <a:t>Nutr</a:t>
            </a:r>
            <a:r>
              <a:rPr lang="en-ZA" sz="1200" i="1" kern="1200" dirty="0">
                <a:solidFill>
                  <a:schemeClr val="tx1"/>
                </a:solidFill>
                <a:effectLst/>
                <a:latin typeface="+mn-lt"/>
                <a:ea typeface="+mn-ea"/>
                <a:cs typeface="+mn-cs"/>
              </a:rPr>
              <a:t>. </a:t>
            </a:r>
            <a:r>
              <a:rPr lang="en-ZA" sz="1200" kern="1200">
                <a:solidFill>
                  <a:schemeClr val="tx1"/>
                </a:solidFill>
                <a:effectLst/>
                <a:latin typeface="+mn-lt"/>
                <a:ea typeface="+mn-ea"/>
                <a:cs typeface="+mn-cs"/>
              </a:rPr>
              <a:t>2025 (45):335-360</a:t>
            </a:r>
          </a:p>
          <a:p>
            <a:endParaRPr lang="en-US"/>
          </a:p>
        </p:txBody>
      </p:sp>
      <p:sp>
        <p:nvSpPr>
          <p:cNvPr id="4" name="Slide Number Placeholder 3"/>
          <p:cNvSpPr>
            <a:spLocks noGrp="1"/>
          </p:cNvSpPr>
          <p:nvPr>
            <p:ph type="sldNum" sz="quarter" idx="5"/>
          </p:nvPr>
        </p:nvSpPr>
        <p:spPr/>
        <p:txBody>
          <a:bodyPr/>
          <a:lstStyle/>
          <a:p>
            <a:fld id="{2E88FDBD-5A8F-48CC-A9C0-3D9F61E199E4}" type="slidenum">
              <a:rPr lang="en-ZA" smtClean="0"/>
              <a:t>3</a:t>
            </a:fld>
            <a:endParaRPr lang="en-ZA"/>
          </a:p>
        </p:txBody>
      </p:sp>
    </p:spTree>
    <p:extLst>
      <p:ext uri="{BB962C8B-B14F-4D97-AF65-F5344CB8AC3E}">
        <p14:creationId xmlns:p14="http://schemas.microsoft.com/office/powerpoint/2010/main" val="24303538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ZA" b="1" dirty="0"/>
              <a:t>Socio‐economic factors</a:t>
            </a:r>
            <a:r>
              <a:rPr lang="en-ZA" dirty="0"/>
              <a:t>, such as caregiver education and social vulnerability—including access to sanitation, electricity, and proximity to water—are closely linked to low‐ income households and further mediate the effects of climate change on child nutrition. </a:t>
            </a:r>
          </a:p>
          <a:p>
            <a:pPr marL="171450" indent="-171450">
              <a:buFont typeface="Arial" panose="020B0604020202020204" pitchFamily="34" charset="0"/>
              <a:buChar char="•"/>
            </a:pPr>
            <a:r>
              <a:rPr lang="en-ZA" dirty="0"/>
              <a:t>Maternal illiteracy and limited access to clean water and high‐polluting cooking fuels—such as kerosene, coal, charcoal, wood, straw, crop waste, and dung  —are more prevalent in low‐income families and are associated with higher rates of stunting, wasting, and underweight in children in rural areas of South and Southeast Asia.</a:t>
            </a:r>
          </a:p>
          <a:p>
            <a:pPr marL="171450" indent="-171450">
              <a:buFont typeface="Arial" panose="020B0604020202020204" pitchFamily="34" charset="0"/>
              <a:buChar char="•"/>
            </a:pPr>
            <a:r>
              <a:rPr lang="en-ZA" dirty="0"/>
              <a:t> Maternal education, in particular, is a key determinant of child nutrition, as it influences dietary practices, health‐seeking behaviours, and the ability to adapt to climate variability.  </a:t>
            </a:r>
          </a:p>
          <a:p>
            <a:pPr marL="171450" indent="-171450">
              <a:buFont typeface="Arial" panose="020B0604020202020204" pitchFamily="34" charset="0"/>
              <a:buChar char="•"/>
            </a:pPr>
            <a:endParaRPr lang="en-ZA" dirty="0"/>
          </a:p>
          <a:p>
            <a:pPr marL="171450" indent="-171450">
              <a:buFont typeface="Arial" panose="020B0604020202020204" pitchFamily="34" charset="0"/>
              <a:buChar char="•"/>
            </a:pPr>
            <a:r>
              <a:rPr lang="en-ZA" b="1" dirty="0"/>
              <a:t>Stunting</a:t>
            </a:r>
            <a:r>
              <a:rPr lang="en-ZA" dirty="0"/>
              <a:t>: This can be explained by linear growth reflecting cumulative nutritional status over time, making it a sensitive marker of adverse environmental conditions that affect long‐term child nutrition. Moreover, once a population demonstrates a significant prevalence of stunting, this is a highly stable indicator, one that does not fluctuate easily due to short‐term interventions, unlike underweight. The sensitivity of stunting to climate change appears to result from its dependence on a broad range of socio‐environmental determinants, including food security, economic conditions, and health status—all of which are influenced by climate variability</a:t>
            </a:r>
          </a:p>
          <a:p>
            <a:pPr marL="171450" indent="-171450">
              <a:buFont typeface="Arial" panose="020B0604020202020204" pitchFamily="34" charset="0"/>
              <a:buChar char="•"/>
            </a:pPr>
            <a:endParaRPr lang="en-ZA" dirty="0"/>
          </a:p>
          <a:p>
            <a:pPr marL="171450" indent="-171450">
              <a:buFont typeface="Arial" panose="020B0604020202020204" pitchFamily="34" charset="0"/>
              <a:buChar char="•"/>
            </a:pPr>
            <a:r>
              <a:rPr lang="en-ZA" b="1" dirty="0"/>
              <a:t>Overweight</a:t>
            </a:r>
            <a:r>
              <a:rPr lang="en-ZA" dirty="0"/>
              <a:t>: Emerging evidence suggests that climate change affects food systems by reducing dietary diversity and nutrient quality, which are crucial for preventing the double burden of malnutrition—where undernutrition coexists with overweight and obesity. The industrialization and globalization of food systems have contributed to the widespread availability of high‐energy, low‐ nutrient foods, which are linked to rising obesity rates, even as undernutrition persists due to inadequate access to nutritious foods, including for children </a:t>
            </a:r>
          </a:p>
          <a:p>
            <a:pPr marL="0" indent="0">
              <a:buFont typeface="Arial" panose="020B0604020202020204" pitchFamily="34" charset="0"/>
              <a:buNone/>
            </a:pPr>
            <a:r>
              <a:rPr lang="en-ZA" b="1" dirty="0"/>
              <a:t>References:</a:t>
            </a:r>
          </a:p>
          <a:p>
            <a:pPr marL="0" indent="0">
              <a:buFont typeface="Arial" panose="020B0604020202020204" pitchFamily="34" charset="0"/>
              <a:buNone/>
            </a:pPr>
            <a:endParaRPr lang="en-ZA" dirty="0"/>
          </a:p>
          <a:p>
            <a:r>
              <a:rPr lang="en-ZA" sz="1200" kern="1200" dirty="0">
                <a:solidFill>
                  <a:schemeClr val="tx1"/>
                </a:solidFill>
                <a:effectLst/>
                <a:latin typeface="+mn-lt"/>
                <a:ea typeface="+mn-ea"/>
                <a:cs typeface="+mn-cs"/>
              </a:rPr>
              <a:t>1. Fanzo J. Carducci B. Climate Change, Extreme Weather Events, Food Security and Nutrition: Evolving Relationships and Critical Challenges. </a:t>
            </a:r>
            <a:r>
              <a:rPr lang="en-ZA" sz="1200" i="1" kern="1200" dirty="0">
                <a:solidFill>
                  <a:schemeClr val="tx1"/>
                </a:solidFill>
                <a:effectLst/>
                <a:latin typeface="+mn-lt"/>
                <a:ea typeface="+mn-ea"/>
                <a:cs typeface="+mn-cs"/>
              </a:rPr>
              <a:t>Annu Rev </a:t>
            </a:r>
            <a:r>
              <a:rPr lang="en-ZA" sz="1200" i="1" kern="1200" dirty="0" err="1">
                <a:solidFill>
                  <a:schemeClr val="tx1"/>
                </a:solidFill>
                <a:effectLst/>
                <a:latin typeface="+mn-lt"/>
                <a:ea typeface="+mn-ea"/>
                <a:cs typeface="+mn-cs"/>
              </a:rPr>
              <a:t>Nutr</a:t>
            </a:r>
            <a:r>
              <a:rPr lang="en-ZA" sz="1200" i="1" kern="1200" dirty="0">
                <a:solidFill>
                  <a:schemeClr val="tx1"/>
                </a:solidFill>
                <a:effectLst/>
                <a:latin typeface="+mn-lt"/>
                <a:ea typeface="+mn-ea"/>
                <a:cs typeface="+mn-cs"/>
              </a:rPr>
              <a:t>. </a:t>
            </a:r>
            <a:r>
              <a:rPr lang="en-ZA" sz="1200" kern="1200" dirty="0">
                <a:solidFill>
                  <a:schemeClr val="tx1"/>
                </a:solidFill>
                <a:effectLst/>
                <a:latin typeface="+mn-lt"/>
                <a:ea typeface="+mn-ea"/>
                <a:cs typeface="+mn-cs"/>
              </a:rPr>
              <a:t>2025 (45):335-360</a:t>
            </a:r>
          </a:p>
          <a:p>
            <a:r>
              <a:rPr lang="en-ZA" sz="1200" kern="1200" dirty="0">
                <a:solidFill>
                  <a:schemeClr val="tx1"/>
                </a:solidFill>
                <a:effectLst/>
                <a:latin typeface="+mn-lt"/>
                <a:ea typeface="+mn-ea"/>
                <a:cs typeface="+mn-cs"/>
              </a:rPr>
              <a:t>https://doi.org/10.1146/annurev-nutr-111324-111252</a:t>
            </a:r>
          </a:p>
          <a:p>
            <a:r>
              <a:rPr lang="en-ZA" sz="1200" kern="1200" dirty="0">
                <a:solidFill>
                  <a:schemeClr val="tx1"/>
                </a:solidFill>
                <a:effectLst/>
                <a:latin typeface="+mn-lt"/>
                <a:ea typeface="+mn-ea"/>
                <a:cs typeface="+mn-cs"/>
              </a:rPr>
              <a:t>2. Klapka CS. Barbosa BB. Magalhães AR. Exploring the Effects of Climate Change on Child Malnutrition: A Scoping Review. </a:t>
            </a:r>
            <a:r>
              <a:rPr lang="en-ZA" sz="1200" i="1" kern="1200" dirty="0">
                <a:solidFill>
                  <a:schemeClr val="tx1"/>
                </a:solidFill>
                <a:effectLst/>
                <a:latin typeface="+mn-lt"/>
                <a:ea typeface="+mn-ea"/>
                <a:cs typeface="+mn-cs"/>
              </a:rPr>
              <a:t>Journal of Human Nutrition and Dietetics</a:t>
            </a:r>
            <a:r>
              <a:rPr lang="en-ZA" sz="1200" kern="1200" dirty="0">
                <a:solidFill>
                  <a:schemeClr val="tx1"/>
                </a:solidFill>
                <a:effectLst/>
                <a:latin typeface="+mn-lt"/>
                <a:ea typeface="+mn-ea"/>
                <a:cs typeface="+mn-cs"/>
              </a:rPr>
              <a:t> </a:t>
            </a:r>
            <a:r>
              <a:rPr lang="en-ZA" sz="1200" i="1" kern="1200" dirty="0">
                <a:solidFill>
                  <a:schemeClr val="tx1"/>
                </a:solidFill>
                <a:effectLst/>
                <a:latin typeface="+mn-lt"/>
                <a:ea typeface="+mn-ea"/>
                <a:cs typeface="+mn-cs"/>
              </a:rPr>
              <a:t>2026; </a:t>
            </a:r>
            <a:r>
              <a:rPr lang="en-ZA" sz="1200" kern="1200" dirty="0">
                <a:solidFill>
                  <a:schemeClr val="tx1"/>
                </a:solidFill>
                <a:effectLst/>
                <a:latin typeface="+mn-lt"/>
                <a:ea typeface="+mn-ea"/>
                <a:cs typeface="+mn-cs"/>
              </a:rPr>
              <a:t>39:e70220 </a:t>
            </a:r>
          </a:p>
          <a:p>
            <a:r>
              <a:rPr lang="en-ZA" sz="1200" kern="1200" dirty="0">
                <a:solidFill>
                  <a:schemeClr val="tx1"/>
                </a:solidFill>
                <a:effectLst/>
                <a:latin typeface="+mn-lt"/>
                <a:ea typeface="+mn-ea"/>
                <a:cs typeface="+mn-cs"/>
              </a:rPr>
              <a:t>https://doi.org/10.1111/jhn.70220</a:t>
            </a:r>
          </a:p>
          <a:p>
            <a:r>
              <a:rPr lang="en-ZA" sz="1200" kern="1200" dirty="0">
                <a:solidFill>
                  <a:schemeClr val="tx1"/>
                </a:solidFill>
                <a:effectLst/>
                <a:latin typeface="+mn-lt"/>
                <a:ea typeface="+mn-ea"/>
                <a:cs typeface="+mn-cs"/>
              </a:rPr>
              <a:t>3. Nucci D. Pennisi F. Pinto A. Impact of extreme weather events on food security among older people: a systematic review. </a:t>
            </a:r>
            <a:r>
              <a:rPr lang="en-ZA" sz="1200" i="1" kern="1200" dirty="0">
                <a:solidFill>
                  <a:schemeClr val="tx1"/>
                </a:solidFill>
                <a:effectLst/>
                <a:latin typeface="+mn-lt"/>
                <a:ea typeface="+mn-ea"/>
                <a:cs typeface="+mn-cs"/>
              </a:rPr>
              <a:t>Aging Clinical and Experimental Research</a:t>
            </a:r>
            <a:r>
              <a:rPr lang="en-ZA" sz="1200" kern="1200" dirty="0">
                <a:solidFill>
                  <a:schemeClr val="tx1"/>
                </a:solidFill>
                <a:effectLst/>
                <a:latin typeface="+mn-lt"/>
                <a:ea typeface="+mn-ea"/>
                <a:cs typeface="+mn-cs"/>
              </a:rPr>
              <a:t> (2025) 37:137 </a:t>
            </a:r>
          </a:p>
          <a:p>
            <a:r>
              <a:rPr lang="en-ZA" sz="1200" kern="1200" dirty="0">
                <a:solidFill>
                  <a:schemeClr val="tx1"/>
                </a:solidFill>
                <a:effectLst/>
                <a:latin typeface="+mn-lt"/>
                <a:ea typeface="+mn-ea"/>
                <a:cs typeface="+mn-cs"/>
              </a:rPr>
              <a:t>https://doi.org/10.1007/s40520-025-03050-3</a:t>
            </a:r>
          </a:p>
          <a:p>
            <a:r>
              <a:rPr lang="en-ZA" sz="1200" kern="1200" dirty="0">
                <a:solidFill>
                  <a:schemeClr val="tx1"/>
                </a:solidFill>
                <a:effectLst/>
                <a:latin typeface="+mn-lt"/>
                <a:ea typeface="+mn-ea"/>
                <a:cs typeface="+mn-cs"/>
              </a:rPr>
              <a:t>4. </a:t>
            </a:r>
            <a:r>
              <a:rPr lang="en-ZA" sz="1200" kern="1200" dirty="0" err="1">
                <a:solidFill>
                  <a:schemeClr val="tx1"/>
                </a:solidFill>
                <a:effectLst/>
                <a:latin typeface="+mn-lt"/>
                <a:ea typeface="+mn-ea"/>
                <a:cs typeface="+mn-cs"/>
              </a:rPr>
              <a:t>Simane</a:t>
            </a:r>
            <a:r>
              <a:rPr lang="en-ZA" sz="1200" kern="1200" dirty="0">
                <a:solidFill>
                  <a:schemeClr val="tx1"/>
                </a:solidFill>
                <a:effectLst/>
                <a:latin typeface="+mn-lt"/>
                <a:ea typeface="+mn-ea"/>
                <a:cs typeface="+mn-cs"/>
              </a:rPr>
              <a:t> B. Berhane K. Samet J. Food Security Outlook for Eastern Africa by 2050: Climate Change Impacts and Population-Driven Demand Gaps. </a:t>
            </a:r>
            <a:r>
              <a:rPr lang="en-ZA" sz="1200" i="1" kern="1200" dirty="0">
                <a:solidFill>
                  <a:schemeClr val="tx1"/>
                </a:solidFill>
                <a:effectLst/>
                <a:latin typeface="+mn-lt"/>
                <a:ea typeface="+mn-ea"/>
                <a:cs typeface="+mn-cs"/>
              </a:rPr>
              <a:t>Current Environmental Health Reports</a:t>
            </a:r>
            <a:r>
              <a:rPr lang="en-ZA" sz="1200" kern="1200" dirty="0">
                <a:solidFill>
                  <a:schemeClr val="tx1"/>
                </a:solidFill>
                <a:effectLst/>
                <a:latin typeface="+mn-lt"/>
                <a:ea typeface="+mn-ea"/>
                <a:cs typeface="+mn-cs"/>
              </a:rPr>
              <a:t> (2026) 13:8 </a:t>
            </a:r>
          </a:p>
          <a:p>
            <a:r>
              <a:rPr lang="en-ZA" sz="1200" kern="1200" dirty="0">
                <a:solidFill>
                  <a:schemeClr val="tx1"/>
                </a:solidFill>
                <a:effectLst/>
                <a:latin typeface="+mn-lt"/>
                <a:ea typeface="+mn-ea"/>
                <a:cs typeface="+mn-cs"/>
              </a:rPr>
              <a:t>https://doi.org/10.1007/s40572-026-00528-8</a:t>
            </a:r>
          </a:p>
          <a:p>
            <a:pPr marL="171450" indent="-171450">
              <a:buFont typeface="Arial" panose="020B0604020202020204" pitchFamily="34" charset="0"/>
              <a:buChar char="•"/>
            </a:pPr>
            <a:endParaRPr lang="en-ZA" dirty="0"/>
          </a:p>
          <a:p>
            <a:pPr marL="171450" indent="-171450">
              <a:buFont typeface="Arial" panose="020B0604020202020204" pitchFamily="34" charset="0"/>
              <a:buChar char="•"/>
            </a:pPr>
            <a:endParaRPr lang="en-ZA" dirty="0"/>
          </a:p>
        </p:txBody>
      </p:sp>
      <p:sp>
        <p:nvSpPr>
          <p:cNvPr id="4" name="Slide Number Placeholder 3"/>
          <p:cNvSpPr>
            <a:spLocks noGrp="1"/>
          </p:cNvSpPr>
          <p:nvPr>
            <p:ph type="sldNum" sz="quarter" idx="5"/>
          </p:nvPr>
        </p:nvSpPr>
        <p:spPr/>
        <p:txBody>
          <a:bodyPr/>
          <a:lstStyle/>
          <a:p>
            <a:fld id="{2E88FDBD-5A8F-48CC-A9C0-3D9F61E199E4}" type="slidenum">
              <a:rPr lang="en-ZA" smtClean="0"/>
              <a:t>4</a:t>
            </a:fld>
            <a:endParaRPr lang="en-ZA"/>
          </a:p>
        </p:txBody>
      </p:sp>
    </p:spTree>
    <p:extLst>
      <p:ext uri="{BB962C8B-B14F-4D97-AF65-F5344CB8AC3E}">
        <p14:creationId xmlns:p14="http://schemas.microsoft.com/office/powerpoint/2010/main" val="21681509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ZA" dirty="0"/>
          </a:p>
        </p:txBody>
      </p:sp>
    </p:spTree>
    <p:extLst>
      <p:ext uri="{BB962C8B-B14F-4D97-AF65-F5344CB8AC3E}">
        <p14:creationId xmlns:p14="http://schemas.microsoft.com/office/powerpoint/2010/main" val="42208953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A969CA-7AB0-5448-5F04-D88F5E336F5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1A89F812-56C5-C901-12E4-5068DABB45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81CDB3B6-9E4F-6522-92FF-6C7D357E75E6}"/>
              </a:ext>
            </a:extLst>
          </p:cNvPr>
          <p:cNvSpPr>
            <a:spLocks noGrp="1"/>
          </p:cNvSpPr>
          <p:nvPr>
            <p:ph type="dt" sz="half" idx="10"/>
          </p:nvPr>
        </p:nvSpPr>
        <p:spPr/>
        <p:txBody>
          <a:bodyPr/>
          <a:lstStyle/>
          <a:p>
            <a:fld id="{AEE89931-C922-47A2-93E9-B5BE907CD59E}" type="datetimeFigureOut">
              <a:rPr lang="en-ZA" smtClean="0"/>
              <a:t>2026/08/19</a:t>
            </a:fld>
            <a:endParaRPr lang="en-ZA"/>
          </a:p>
        </p:txBody>
      </p:sp>
      <p:sp>
        <p:nvSpPr>
          <p:cNvPr id="5" name="Footer Placeholder 4">
            <a:extLst>
              <a:ext uri="{FF2B5EF4-FFF2-40B4-BE49-F238E27FC236}">
                <a16:creationId xmlns:a16="http://schemas.microsoft.com/office/drawing/2014/main" id="{2ACA0BCC-56E7-4A76-BAA0-316689033459}"/>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609B8DA4-BF13-043A-787F-A225A7ABD10E}"/>
              </a:ext>
            </a:extLst>
          </p:cNvPr>
          <p:cNvSpPr>
            <a:spLocks noGrp="1"/>
          </p:cNvSpPr>
          <p:nvPr>
            <p:ph type="sldNum" sz="quarter" idx="12"/>
          </p:nvPr>
        </p:nvSpPr>
        <p:spPr/>
        <p:txBody>
          <a:bodyPr/>
          <a:lstStyle/>
          <a:p>
            <a:fld id="{0CB964FB-4DA8-4386-97BC-E8F66D7D7DF5}" type="slidenum">
              <a:rPr lang="en-ZA" smtClean="0"/>
              <a:t>‹#›</a:t>
            </a:fld>
            <a:endParaRPr lang="en-ZA"/>
          </a:p>
        </p:txBody>
      </p:sp>
    </p:spTree>
    <p:extLst>
      <p:ext uri="{BB962C8B-B14F-4D97-AF65-F5344CB8AC3E}">
        <p14:creationId xmlns:p14="http://schemas.microsoft.com/office/powerpoint/2010/main" val="5454341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38221F-6094-9B65-DE71-236BF8752BF8}"/>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6E556ACE-DCB6-FE24-0E6F-7980B10E86C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01B9E334-EE1A-B6B8-3EC8-BDFBBFB17ED9}"/>
              </a:ext>
            </a:extLst>
          </p:cNvPr>
          <p:cNvSpPr>
            <a:spLocks noGrp="1"/>
          </p:cNvSpPr>
          <p:nvPr>
            <p:ph type="dt" sz="half" idx="10"/>
          </p:nvPr>
        </p:nvSpPr>
        <p:spPr/>
        <p:txBody>
          <a:bodyPr/>
          <a:lstStyle/>
          <a:p>
            <a:fld id="{AEE89931-C922-47A2-93E9-B5BE907CD59E}" type="datetimeFigureOut">
              <a:rPr lang="en-ZA" smtClean="0"/>
              <a:t>2026/08/19</a:t>
            </a:fld>
            <a:endParaRPr lang="en-ZA"/>
          </a:p>
        </p:txBody>
      </p:sp>
      <p:sp>
        <p:nvSpPr>
          <p:cNvPr id="5" name="Footer Placeholder 4">
            <a:extLst>
              <a:ext uri="{FF2B5EF4-FFF2-40B4-BE49-F238E27FC236}">
                <a16:creationId xmlns:a16="http://schemas.microsoft.com/office/drawing/2014/main" id="{F9474FD5-6E27-CD0A-C616-7ED44725BBCC}"/>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83BAAB81-89C0-BECF-72F3-B2D6563C5A21}"/>
              </a:ext>
            </a:extLst>
          </p:cNvPr>
          <p:cNvSpPr>
            <a:spLocks noGrp="1"/>
          </p:cNvSpPr>
          <p:nvPr>
            <p:ph type="sldNum" sz="quarter" idx="12"/>
          </p:nvPr>
        </p:nvSpPr>
        <p:spPr/>
        <p:txBody>
          <a:bodyPr/>
          <a:lstStyle/>
          <a:p>
            <a:fld id="{0CB964FB-4DA8-4386-97BC-E8F66D7D7DF5}" type="slidenum">
              <a:rPr lang="en-ZA" smtClean="0"/>
              <a:t>‹#›</a:t>
            </a:fld>
            <a:endParaRPr lang="en-ZA"/>
          </a:p>
        </p:txBody>
      </p:sp>
    </p:spTree>
    <p:extLst>
      <p:ext uri="{BB962C8B-B14F-4D97-AF65-F5344CB8AC3E}">
        <p14:creationId xmlns:p14="http://schemas.microsoft.com/office/powerpoint/2010/main" val="37744683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3FAB2E8-C9AA-4332-35C9-B7D718BDC33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FFE3F2C6-69DA-8A15-8B5B-8EC7C7A566F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A3B74661-7AB5-2EAF-33AE-4D99ECA67ED6}"/>
              </a:ext>
            </a:extLst>
          </p:cNvPr>
          <p:cNvSpPr>
            <a:spLocks noGrp="1"/>
          </p:cNvSpPr>
          <p:nvPr>
            <p:ph type="dt" sz="half" idx="10"/>
          </p:nvPr>
        </p:nvSpPr>
        <p:spPr/>
        <p:txBody>
          <a:bodyPr/>
          <a:lstStyle/>
          <a:p>
            <a:fld id="{AEE89931-C922-47A2-93E9-B5BE907CD59E}" type="datetimeFigureOut">
              <a:rPr lang="en-ZA" smtClean="0"/>
              <a:t>2026/08/19</a:t>
            </a:fld>
            <a:endParaRPr lang="en-ZA"/>
          </a:p>
        </p:txBody>
      </p:sp>
      <p:sp>
        <p:nvSpPr>
          <p:cNvPr id="5" name="Footer Placeholder 4">
            <a:extLst>
              <a:ext uri="{FF2B5EF4-FFF2-40B4-BE49-F238E27FC236}">
                <a16:creationId xmlns:a16="http://schemas.microsoft.com/office/drawing/2014/main" id="{64260394-C267-063F-1196-00F56ED3D8BA}"/>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487D028C-9151-265C-3811-06FEB920BBDF}"/>
              </a:ext>
            </a:extLst>
          </p:cNvPr>
          <p:cNvSpPr>
            <a:spLocks noGrp="1"/>
          </p:cNvSpPr>
          <p:nvPr>
            <p:ph type="sldNum" sz="quarter" idx="12"/>
          </p:nvPr>
        </p:nvSpPr>
        <p:spPr/>
        <p:txBody>
          <a:bodyPr/>
          <a:lstStyle/>
          <a:p>
            <a:fld id="{0CB964FB-4DA8-4386-97BC-E8F66D7D7DF5}" type="slidenum">
              <a:rPr lang="en-ZA" smtClean="0"/>
              <a:t>‹#›</a:t>
            </a:fld>
            <a:endParaRPr lang="en-ZA"/>
          </a:p>
        </p:txBody>
      </p:sp>
    </p:spTree>
    <p:extLst>
      <p:ext uri="{BB962C8B-B14F-4D97-AF65-F5344CB8AC3E}">
        <p14:creationId xmlns:p14="http://schemas.microsoft.com/office/powerpoint/2010/main" val="15534346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7670334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DFBB7-F63D-5525-AD2A-292268FE89E9}"/>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B4AE164B-218E-9C3F-CD58-EDE023DD52F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F903383B-810F-6B25-FE69-5834BBD9FD22}"/>
              </a:ext>
            </a:extLst>
          </p:cNvPr>
          <p:cNvSpPr>
            <a:spLocks noGrp="1"/>
          </p:cNvSpPr>
          <p:nvPr>
            <p:ph type="dt" sz="half" idx="10"/>
          </p:nvPr>
        </p:nvSpPr>
        <p:spPr/>
        <p:txBody>
          <a:bodyPr/>
          <a:lstStyle/>
          <a:p>
            <a:fld id="{AEE89931-C922-47A2-93E9-B5BE907CD59E}" type="datetimeFigureOut">
              <a:rPr lang="en-ZA" smtClean="0"/>
              <a:t>2026/08/19</a:t>
            </a:fld>
            <a:endParaRPr lang="en-ZA"/>
          </a:p>
        </p:txBody>
      </p:sp>
      <p:sp>
        <p:nvSpPr>
          <p:cNvPr id="5" name="Footer Placeholder 4">
            <a:extLst>
              <a:ext uri="{FF2B5EF4-FFF2-40B4-BE49-F238E27FC236}">
                <a16:creationId xmlns:a16="http://schemas.microsoft.com/office/drawing/2014/main" id="{5E924DDC-3FFC-0238-E576-A8D73EF7EAD9}"/>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C1A692DC-BF37-1F04-6664-50E99293263D}"/>
              </a:ext>
            </a:extLst>
          </p:cNvPr>
          <p:cNvSpPr>
            <a:spLocks noGrp="1"/>
          </p:cNvSpPr>
          <p:nvPr>
            <p:ph type="sldNum" sz="quarter" idx="12"/>
          </p:nvPr>
        </p:nvSpPr>
        <p:spPr/>
        <p:txBody>
          <a:bodyPr/>
          <a:lstStyle/>
          <a:p>
            <a:fld id="{0CB964FB-4DA8-4386-97BC-E8F66D7D7DF5}" type="slidenum">
              <a:rPr lang="en-ZA" smtClean="0"/>
              <a:t>‹#›</a:t>
            </a:fld>
            <a:endParaRPr lang="en-ZA"/>
          </a:p>
        </p:txBody>
      </p:sp>
    </p:spTree>
    <p:extLst>
      <p:ext uri="{BB962C8B-B14F-4D97-AF65-F5344CB8AC3E}">
        <p14:creationId xmlns:p14="http://schemas.microsoft.com/office/powerpoint/2010/main" val="3170594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9C218-042A-949A-EB3B-5FCF31891CD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67082F2E-D0AA-D047-35D4-7E9700FB86D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093EF33-829E-8F3B-F579-A1BD5821269C}"/>
              </a:ext>
            </a:extLst>
          </p:cNvPr>
          <p:cNvSpPr>
            <a:spLocks noGrp="1"/>
          </p:cNvSpPr>
          <p:nvPr>
            <p:ph type="dt" sz="half" idx="10"/>
          </p:nvPr>
        </p:nvSpPr>
        <p:spPr/>
        <p:txBody>
          <a:bodyPr/>
          <a:lstStyle/>
          <a:p>
            <a:fld id="{AEE89931-C922-47A2-93E9-B5BE907CD59E}" type="datetimeFigureOut">
              <a:rPr lang="en-ZA" smtClean="0"/>
              <a:t>2026/08/19</a:t>
            </a:fld>
            <a:endParaRPr lang="en-ZA"/>
          </a:p>
        </p:txBody>
      </p:sp>
      <p:sp>
        <p:nvSpPr>
          <p:cNvPr id="5" name="Footer Placeholder 4">
            <a:extLst>
              <a:ext uri="{FF2B5EF4-FFF2-40B4-BE49-F238E27FC236}">
                <a16:creationId xmlns:a16="http://schemas.microsoft.com/office/drawing/2014/main" id="{92424BA3-E64B-9FA6-53FC-B03EF64801B2}"/>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40405028-A251-7A62-7F40-BFB471200DD9}"/>
              </a:ext>
            </a:extLst>
          </p:cNvPr>
          <p:cNvSpPr>
            <a:spLocks noGrp="1"/>
          </p:cNvSpPr>
          <p:nvPr>
            <p:ph type="sldNum" sz="quarter" idx="12"/>
          </p:nvPr>
        </p:nvSpPr>
        <p:spPr/>
        <p:txBody>
          <a:bodyPr/>
          <a:lstStyle/>
          <a:p>
            <a:fld id="{0CB964FB-4DA8-4386-97BC-E8F66D7D7DF5}" type="slidenum">
              <a:rPr lang="en-ZA" smtClean="0"/>
              <a:t>‹#›</a:t>
            </a:fld>
            <a:endParaRPr lang="en-ZA"/>
          </a:p>
        </p:txBody>
      </p:sp>
    </p:spTree>
    <p:extLst>
      <p:ext uri="{BB962C8B-B14F-4D97-AF65-F5344CB8AC3E}">
        <p14:creationId xmlns:p14="http://schemas.microsoft.com/office/powerpoint/2010/main" val="32331447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4354B-70F5-10AD-280E-442E5D3F40D8}"/>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C2A7C2A4-A19E-4F16-36B8-A3B82BCA60E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B44FA0CF-7BA1-5D38-6307-5E3425ED57D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1530D072-E651-B4A5-9796-E15A33DFD447}"/>
              </a:ext>
            </a:extLst>
          </p:cNvPr>
          <p:cNvSpPr>
            <a:spLocks noGrp="1"/>
          </p:cNvSpPr>
          <p:nvPr>
            <p:ph type="dt" sz="half" idx="10"/>
          </p:nvPr>
        </p:nvSpPr>
        <p:spPr/>
        <p:txBody>
          <a:bodyPr/>
          <a:lstStyle/>
          <a:p>
            <a:fld id="{AEE89931-C922-47A2-93E9-B5BE907CD59E}" type="datetimeFigureOut">
              <a:rPr lang="en-ZA" smtClean="0"/>
              <a:t>2026/08/19</a:t>
            </a:fld>
            <a:endParaRPr lang="en-ZA"/>
          </a:p>
        </p:txBody>
      </p:sp>
      <p:sp>
        <p:nvSpPr>
          <p:cNvPr id="6" name="Footer Placeholder 5">
            <a:extLst>
              <a:ext uri="{FF2B5EF4-FFF2-40B4-BE49-F238E27FC236}">
                <a16:creationId xmlns:a16="http://schemas.microsoft.com/office/drawing/2014/main" id="{0D5CD454-3B36-14D2-A3A2-0E3CC7A8A7C7}"/>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C9734ADF-6093-D508-A115-5D2FBDC08591}"/>
              </a:ext>
            </a:extLst>
          </p:cNvPr>
          <p:cNvSpPr>
            <a:spLocks noGrp="1"/>
          </p:cNvSpPr>
          <p:nvPr>
            <p:ph type="sldNum" sz="quarter" idx="12"/>
          </p:nvPr>
        </p:nvSpPr>
        <p:spPr/>
        <p:txBody>
          <a:bodyPr/>
          <a:lstStyle/>
          <a:p>
            <a:fld id="{0CB964FB-4DA8-4386-97BC-E8F66D7D7DF5}" type="slidenum">
              <a:rPr lang="en-ZA" smtClean="0"/>
              <a:t>‹#›</a:t>
            </a:fld>
            <a:endParaRPr lang="en-ZA"/>
          </a:p>
        </p:txBody>
      </p:sp>
    </p:spTree>
    <p:extLst>
      <p:ext uri="{BB962C8B-B14F-4D97-AF65-F5344CB8AC3E}">
        <p14:creationId xmlns:p14="http://schemas.microsoft.com/office/powerpoint/2010/main" val="3974617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342853-5DD4-67D8-592E-9A0D89405089}"/>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8C32DDA9-6700-B801-5D8C-E6DFE8AE925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589CF4C-5B37-96B0-D4DC-D961994B95A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F4B6500F-29E3-4520-E397-790801AC0E2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084BD87-A8C7-CD94-15F9-CF3A56B5327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F791504B-A5CD-B472-28C1-759CB487AF04}"/>
              </a:ext>
            </a:extLst>
          </p:cNvPr>
          <p:cNvSpPr>
            <a:spLocks noGrp="1"/>
          </p:cNvSpPr>
          <p:nvPr>
            <p:ph type="dt" sz="half" idx="10"/>
          </p:nvPr>
        </p:nvSpPr>
        <p:spPr/>
        <p:txBody>
          <a:bodyPr/>
          <a:lstStyle/>
          <a:p>
            <a:fld id="{AEE89931-C922-47A2-93E9-B5BE907CD59E}" type="datetimeFigureOut">
              <a:rPr lang="en-ZA" smtClean="0"/>
              <a:t>2026/08/19</a:t>
            </a:fld>
            <a:endParaRPr lang="en-ZA"/>
          </a:p>
        </p:txBody>
      </p:sp>
      <p:sp>
        <p:nvSpPr>
          <p:cNvPr id="8" name="Footer Placeholder 7">
            <a:extLst>
              <a:ext uri="{FF2B5EF4-FFF2-40B4-BE49-F238E27FC236}">
                <a16:creationId xmlns:a16="http://schemas.microsoft.com/office/drawing/2014/main" id="{F58B897A-99AB-3843-1D98-2E81A2331F81}"/>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70E175E0-2290-B874-55A5-6A069B47D00B}"/>
              </a:ext>
            </a:extLst>
          </p:cNvPr>
          <p:cNvSpPr>
            <a:spLocks noGrp="1"/>
          </p:cNvSpPr>
          <p:nvPr>
            <p:ph type="sldNum" sz="quarter" idx="12"/>
          </p:nvPr>
        </p:nvSpPr>
        <p:spPr/>
        <p:txBody>
          <a:bodyPr/>
          <a:lstStyle/>
          <a:p>
            <a:fld id="{0CB964FB-4DA8-4386-97BC-E8F66D7D7DF5}" type="slidenum">
              <a:rPr lang="en-ZA" smtClean="0"/>
              <a:t>‹#›</a:t>
            </a:fld>
            <a:endParaRPr lang="en-ZA"/>
          </a:p>
        </p:txBody>
      </p:sp>
    </p:spTree>
    <p:extLst>
      <p:ext uri="{BB962C8B-B14F-4D97-AF65-F5344CB8AC3E}">
        <p14:creationId xmlns:p14="http://schemas.microsoft.com/office/powerpoint/2010/main" val="1034703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68977-6C2A-CEFA-13BA-04BEE452E446}"/>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04582799-9F44-E401-45B2-AE484EF4504E}"/>
              </a:ext>
            </a:extLst>
          </p:cNvPr>
          <p:cNvSpPr>
            <a:spLocks noGrp="1"/>
          </p:cNvSpPr>
          <p:nvPr>
            <p:ph type="dt" sz="half" idx="10"/>
          </p:nvPr>
        </p:nvSpPr>
        <p:spPr/>
        <p:txBody>
          <a:bodyPr/>
          <a:lstStyle/>
          <a:p>
            <a:fld id="{AEE89931-C922-47A2-93E9-B5BE907CD59E}" type="datetimeFigureOut">
              <a:rPr lang="en-ZA" smtClean="0"/>
              <a:t>2026/08/19</a:t>
            </a:fld>
            <a:endParaRPr lang="en-ZA"/>
          </a:p>
        </p:txBody>
      </p:sp>
      <p:sp>
        <p:nvSpPr>
          <p:cNvPr id="4" name="Footer Placeholder 3">
            <a:extLst>
              <a:ext uri="{FF2B5EF4-FFF2-40B4-BE49-F238E27FC236}">
                <a16:creationId xmlns:a16="http://schemas.microsoft.com/office/drawing/2014/main" id="{9D33F083-8D08-226D-AFDF-EE3C1ED6D761}"/>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86C65FB6-002E-F3AC-05F6-5EDAA026A728}"/>
              </a:ext>
            </a:extLst>
          </p:cNvPr>
          <p:cNvSpPr>
            <a:spLocks noGrp="1"/>
          </p:cNvSpPr>
          <p:nvPr>
            <p:ph type="sldNum" sz="quarter" idx="12"/>
          </p:nvPr>
        </p:nvSpPr>
        <p:spPr/>
        <p:txBody>
          <a:bodyPr/>
          <a:lstStyle/>
          <a:p>
            <a:fld id="{0CB964FB-4DA8-4386-97BC-E8F66D7D7DF5}" type="slidenum">
              <a:rPr lang="en-ZA" smtClean="0"/>
              <a:t>‹#›</a:t>
            </a:fld>
            <a:endParaRPr lang="en-ZA"/>
          </a:p>
        </p:txBody>
      </p:sp>
    </p:spTree>
    <p:extLst>
      <p:ext uri="{BB962C8B-B14F-4D97-AF65-F5344CB8AC3E}">
        <p14:creationId xmlns:p14="http://schemas.microsoft.com/office/powerpoint/2010/main" val="753696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1CA9E4-C365-392F-7A5F-ED2C66B501A3}"/>
              </a:ext>
            </a:extLst>
          </p:cNvPr>
          <p:cNvSpPr>
            <a:spLocks noGrp="1"/>
          </p:cNvSpPr>
          <p:nvPr>
            <p:ph type="dt" sz="half" idx="10"/>
          </p:nvPr>
        </p:nvSpPr>
        <p:spPr/>
        <p:txBody>
          <a:bodyPr/>
          <a:lstStyle/>
          <a:p>
            <a:fld id="{AEE89931-C922-47A2-93E9-B5BE907CD59E}" type="datetimeFigureOut">
              <a:rPr lang="en-ZA" smtClean="0"/>
              <a:t>2026/08/19</a:t>
            </a:fld>
            <a:endParaRPr lang="en-ZA"/>
          </a:p>
        </p:txBody>
      </p:sp>
      <p:sp>
        <p:nvSpPr>
          <p:cNvPr id="3" name="Footer Placeholder 2">
            <a:extLst>
              <a:ext uri="{FF2B5EF4-FFF2-40B4-BE49-F238E27FC236}">
                <a16:creationId xmlns:a16="http://schemas.microsoft.com/office/drawing/2014/main" id="{49DCF2F8-76D9-56AA-4025-D69FE71C31A9}"/>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5F1842BA-27B5-27A5-59CD-F37CC42277C8}"/>
              </a:ext>
            </a:extLst>
          </p:cNvPr>
          <p:cNvSpPr>
            <a:spLocks noGrp="1"/>
          </p:cNvSpPr>
          <p:nvPr>
            <p:ph type="sldNum" sz="quarter" idx="12"/>
          </p:nvPr>
        </p:nvSpPr>
        <p:spPr/>
        <p:txBody>
          <a:bodyPr/>
          <a:lstStyle/>
          <a:p>
            <a:fld id="{0CB964FB-4DA8-4386-97BC-E8F66D7D7DF5}" type="slidenum">
              <a:rPr lang="en-ZA" smtClean="0"/>
              <a:t>‹#›</a:t>
            </a:fld>
            <a:endParaRPr lang="en-ZA"/>
          </a:p>
        </p:txBody>
      </p:sp>
    </p:spTree>
    <p:extLst>
      <p:ext uri="{BB962C8B-B14F-4D97-AF65-F5344CB8AC3E}">
        <p14:creationId xmlns:p14="http://schemas.microsoft.com/office/powerpoint/2010/main" val="40045813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902F66-AE47-02CC-1E9B-AE537AB6E9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0C96F679-529A-A3BA-55EF-7DF9C4A3C30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50BB8DE0-8E7A-5373-D9D6-2B688D80D8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4D6507-2AD9-A564-E94B-7B30ACEC387C}"/>
              </a:ext>
            </a:extLst>
          </p:cNvPr>
          <p:cNvSpPr>
            <a:spLocks noGrp="1"/>
          </p:cNvSpPr>
          <p:nvPr>
            <p:ph type="dt" sz="half" idx="10"/>
          </p:nvPr>
        </p:nvSpPr>
        <p:spPr/>
        <p:txBody>
          <a:bodyPr/>
          <a:lstStyle/>
          <a:p>
            <a:fld id="{AEE89931-C922-47A2-93E9-B5BE907CD59E}" type="datetimeFigureOut">
              <a:rPr lang="en-ZA" smtClean="0"/>
              <a:t>2026/08/19</a:t>
            </a:fld>
            <a:endParaRPr lang="en-ZA"/>
          </a:p>
        </p:txBody>
      </p:sp>
      <p:sp>
        <p:nvSpPr>
          <p:cNvPr id="6" name="Footer Placeholder 5">
            <a:extLst>
              <a:ext uri="{FF2B5EF4-FFF2-40B4-BE49-F238E27FC236}">
                <a16:creationId xmlns:a16="http://schemas.microsoft.com/office/drawing/2014/main" id="{4586BB85-4ADC-53F6-AA1E-397430901C52}"/>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4F3D9045-B128-8E36-0403-64AE805905BE}"/>
              </a:ext>
            </a:extLst>
          </p:cNvPr>
          <p:cNvSpPr>
            <a:spLocks noGrp="1"/>
          </p:cNvSpPr>
          <p:nvPr>
            <p:ph type="sldNum" sz="quarter" idx="12"/>
          </p:nvPr>
        </p:nvSpPr>
        <p:spPr/>
        <p:txBody>
          <a:bodyPr/>
          <a:lstStyle/>
          <a:p>
            <a:fld id="{0CB964FB-4DA8-4386-97BC-E8F66D7D7DF5}" type="slidenum">
              <a:rPr lang="en-ZA" smtClean="0"/>
              <a:t>‹#›</a:t>
            </a:fld>
            <a:endParaRPr lang="en-ZA"/>
          </a:p>
        </p:txBody>
      </p:sp>
    </p:spTree>
    <p:extLst>
      <p:ext uri="{BB962C8B-B14F-4D97-AF65-F5344CB8AC3E}">
        <p14:creationId xmlns:p14="http://schemas.microsoft.com/office/powerpoint/2010/main" val="35153372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4A7EE-A7F2-361D-C182-71E20ABCB6D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FF9481C7-4BFF-E949-62F0-279FD75814B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A8E080B0-FA64-6315-2DD7-C0C9CFBDBD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1EB22EE-633F-044B-1F2B-C94CFDECE155}"/>
              </a:ext>
            </a:extLst>
          </p:cNvPr>
          <p:cNvSpPr>
            <a:spLocks noGrp="1"/>
          </p:cNvSpPr>
          <p:nvPr>
            <p:ph type="dt" sz="half" idx="10"/>
          </p:nvPr>
        </p:nvSpPr>
        <p:spPr/>
        <p:txBody>
          <a:bodyPr/>
          <a:lstStyle/>
          <a:p>
            <a:fld id="{AEE89931-C922-47A2-93E9-B5BE907CD59E}" type="datetimeFigureOut">
              <a:rPr lang="en-ZA" smtClean="0"/>
              <a:t>2026/08/19</a:t>
            </a:fld>
            <a:endParaRPr lang="en-ZA"/>
          </a:p>
        </p:txBody>
      </p:sp>
      <p:sp>
        <p:nvSpPr>
          <p:cNvPr id="6" name="Footer Placeholder 5">
            <a:extLst>
              <a:ext uri="{FF2B5EF4-FFF2-40B4-BE49-F238E27FC236}">
                <a16:creationId xmlns:a16="http://schemas.microsoft.com/office/drawing/2014/main" id="{9AF32F22-40EE-E979-3C81-ADC1AC041AD0}"/>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15CEECC4-672C-7BCE-5855-F7E3F8032984}"/>
              </a:ext>
            </a:extLst>
          </p:cNvPr>
          <p:cNvSpPr>
            <a:spLocks noGrp="1"/>
          </p:cNvSpPr>
          <p:nvPr>
            <p:ph type="sldNum" sz="quarter" idx="12"/>
          </p:nvPr>
        </p:nvSpPr>
        <p:spPr/>
        <p:txBody>
          <a:bodyPr/>
          <a:lstStyle/>
          <a:p>
            <a:fld id="{0CB964FB-4DA8-4386-97BC-E8F66D7D7DF5}" type="slidenum">
              <a:rPr lang="en-ZA" smtClean="0"/>
              <a:t>‹#›</a:t>
            </a:fld>
            <a:endParaRPr lang="en-ZA"/>
          </a:p>
        </p:txBody>
      </p:sp>
    </p:spTree>
    <p:extLst>
      <p:ext uri="{BB962C8B-B14F-4D97-AF65-F5344CB8AC3E}">
        <p14:creationId xmlns:p14="http://schemas.microsoft.com/office/powerpoint/2010/main" val="38303100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55CD8AB-7934-0E0B-B1AA-01109CA74FD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BF2E6372-4D49-0F2E-F25F-A0E540B3F96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5EF2C3FC-D74F-5E55-5B4F-00CF509703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EE89931-C922-47A2-93E9-B5BE907CD59E}" type="datetimeFigureOut">
              <a:rPr lang="en-ZA" smtClean="0"/>
              <a:t>2026/08/19</a:t>
            </a:fld>
            <a:endParaRPr lang="en-ZA"/>
          </a:p>
        </p:txBody>
      </p:sp>
      <p:sp>
        <p:nvSpPr>
          <p:cNvPr id="5" name="Footer Placeholder 4">
            <a:extLst>
              <a:ext uri="{FF2B5EF4-FFF2-40B4-BE49-F238E27FC236}">
                <a16:creationId xmlns:a16="http://schemas.microsoft.com/office/drawing/2014/main" id="{0E7D8516-A449-EDB7-E3F5-50AED6358FA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ZA"/>
          </a:p>
        </p:txBody>
      </p:sp>
      <p:sp>
        <p:nvSpPr>
          <p:cNvPr id="6" name="Slide Number Placeholder 5">
            <a:extLst>
              <a:ext uri="{FF2B5EF4-FFF2-40B4-BE49-F238E27FC236}">
                <a16:creationId xmlns:a16="http://schemas.microsoft.com/office/drawing/2014/main" id="{09DBB540-986F-F144-B1E0-A5D0736F90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CB964FB-4DA8-4386-97BC-E8F66D7D7DF5}" type="slidenum">
              <a:rPr lang="en-ZA" smtClean="0"/>
              <a:t>‹#›</a:t>
            </a:fld>
            <a:endParaRPr lang="en-ZA"/>
          </a:p>
        </p:txBody>
      </p:sp>
    </p:spTree>
    <p:extLst>
      <p:ext uri="{BB962C8B-B14F-4D97-AF65-F5344CB8AC3E}">
        <p14:creationId xmlns:p14="http://schemas.microsoft.com/office/powerpoint/2010/main" val="13403842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climatehealthed.org/about/" TargetMode="External"/><Relationship Id="rId7"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jpg"/><Relationship Id="rId4" Type="http://schemas.openxmlformats.org/officeDocument/2006/relationships/hyperlink" Target="mailto:rm@sun.ac.z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1A20B40-8994-9964-A541-2F2820BF82AE}"/>
              </a:ext>
            </a:extLst>
          </p:cNvPr>
          <p:cNvSpPr>
            <a:spLocks noGrp="1"/>
          </p:cNvSpPr>
          <p:nvPr>
            <p:ph type="title"/>
          </p:nvPr>
        </p:nvSpPr>
        <p:spPr>
          <a:xfrm>
            <a:off x="1259572" y="3578555"/>
            <a:ext cx="9672856" cy="1122400"/>
          </a:xfrm>
        </p:spPr>
        <p:txBody>
          <a:bodyPr>
            <a:normAutofit fontScale="90000"/>
          </a:bodyPr>
          <a:lstStyle/>
          <a:p>
            <a:r>
              <a:rPr lang="en-US" dirty="0"/>
              <a:t>Malnutrition and climate change: resources for CPD</a:t>
            </a:r>
            <a:endParaRPr lang="en-ZA" dirty="0"/>
          </a:p>
        </p:txBody>
      </p:sp>
      <p:pic>
        <p:nvPicPr>
          <p:cNvPr id="11" name="Picture 10">
            <a:extLst>
              <a:ext uri="{FF2B5EF4-FFF2-40B4-BE49-F238E27FC236}">
                <a16:creationId xmlns:a16="http://schemas.microsoft.com/office/drawing/2014/main" id="{D353CE63-1E1A-1BBC-86EF-FA402A9E1AB7}"/>
              </a:ext>
            </a:extLst>
          </p:cNvPr>
          <p:cNvPicPr>
            <a:picLocks noChangeAspect="1"/>
          </p:cNvPicPr>
          <p:nvPr/>
        </p:nvPicPr>
        <p:blipFill>
          <a:blip r:embed="rId3"/>
          <a:stretch>
            <a:fillRect/>
          </a:stretch>
        </p:blipFill>
        <p:spPr>
          <a:xfrm>
            <a:off x="910492" y="525260"/>
            <a:ext cx="9672856" cy="1868853"/>
          </a:xfrm>
          <a:prstGeom prst="rect">
            <a:avLst/>
          </a:prstGeom>
        </p:spPr>
      </p:pic>
    </p:spTree>
    <p:extLst>
      <p:ext uri="{BB962C8B-B14F-4D97-AF65-F5344CB8AC3E}">
        <p14:creationId xmlns:p14="http://schemas.microsoft.com/office/powerpoint/2010/main" val="32027812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C24F6-512E-5848-771E-0609A5A85E56}"/>
              </a:ext>
            </a:extLst>
          </p:cNvPr>
          <p:cNvSpPr>
            <a:spLocks noGrp="1"/>
          </p:cNvSpPr>
          <p:nvPr>
            <p:ph type="title"/>
          </p:nvPr>
        </p:nvSpPr>
        <p:spPr>
          <a:xfrm>
            <a:off x="838200" y="365125"/>
            <a:ext cx="10515600" cy="625475"/>
          </a:xfrm>
        </p:spPr>
        <p:txBody>
          <a:bodyPr>
            <a:normAutofit/>
          </a:bodyPr>
          <a:lstStyle/>
          <a:p>
            <a:r>
              <a:rPr lang="en-ZA" sz="3600" dirty="0"/>
              <a:t>Climate change impact on Malnutrition</a:t>
            </a:r>
          </a:p>
        </p:txBody>
      </p:sp>
      <p:sp>
        <p:nvSpPr>
          <p:cNvPr id="3" name="Content Placeholder 2">
            <a:extLst>
              <a:ext uri="{FF2B5EF4-FFF2-40B4-BE49-F238E27FC236}">
                <a16:creationId xmlns:a16="http://schemas.microsoft.com/office/drawing/2014/main" id="{6299BE9D-515D-B483-2BFA-0447DEAA6C16}"/>
              </a:ext>
            </a:extLst>
          </p:cNvPr>
          <p:cNvSpPr>
            <a:spLocks noGrp="1"/>
          </p:cNvSpPr>
          <p:nvPr>
            <p:ph idx="1"/>
          </p:nvPr>
        </p:nvSpPr>
        <p:spPr>
          <a:xfrm>
            <a:off x="838200" y="1236133"/>
            <a:ext cx="10515600" cy="4923897"/>
          </a:xfrm>
        </p:spPr>
        <p:txBody>
          <a:bodyPr>
            <a:normAutofit fontScale="77500" lnSpcReduction="20000"/>
          </a:bodyPr>
          <a:lstStyle/>
          <a:p>
            <a:pPr fontAlgn="base"/>
            <a:endParaRPr lang="en-US" dirty="0"/>
          </a:p>
          <a:p>
            <a:pPr fontAlgn="base"/>
            <a:r>
              <a:rPr lang="en-US" dirty="0"/>
              <a:t>Climate change          predictable food system failure          undernutrition (underweight, stunting, wasting), overweight and micronutrient deficiencies  </a:t>
            </a:r>
          </a:p>
          <a:p>
            <a:pPr marL="0" indent="0" fontAlgn="base">
              <a:buNone/>
            </a:pPr>
            <a:endParaRPr lang="en-US" dirty="0"/>
          </a:p>
          <a:p>
            <a:pPr fontAlgn="base"/>
            <a:r>
              <a:rPr lang="en-US" dirty="0"/>
              <a:t>By 2050, East Africa is projected to experience: </a:t>
            </a:r>
          </a:p>
          <a:p>
            <a:pPr marL="0" indent="0" fontAlgn="base">
              <a:buNone/>
            </a:pPr>
            <a:r>
              <a:rPr lang="en-US" dirty="0"/>
              <a:t>- 1.8–3.0 °C warming </a:t>
            </a:r>
          </a:p>
          <a:p>
            <a:pPr marL="0" indent="0" fontAlgn="base">
              <a:buNone/>
            </a:pPr>
            <a:r>
              <a:rPr lang="en-US" dirty="0"/>
              <a:t>- 13–22% declines in staple crop yields </a:t>
            </a:r>
          </a:p>
          <a:p>
            <a:pPr marL="0" indent="0" fontAlgn="base">
              <a:buNone/>
            </a:pPr>
            <a:r>
              <a:rPr lang="en-US" dirty="0"/>
              <a:t>- Large cereal deficits:</a:t>
            </a:r>
          </a:p>
          <a:p>
            <a:pPr marL="0" indent="0" fontAlgn="base">
              <a:buNone/>
            </a:pPr>
            <a:r>
              <a:rPr lang="en-US" dirty="0"/>
              <a:t> </a:t>
            </a:r>
          </a:p>
          <a:p>
            <a:pPr fontAlgn="base"/>
            <a:r>
              <a:rPr lang="en-US" dirty="0"/>
              <a:t>Clinical translation </a:t>
            </a:r>
          </a:p>
          <a:p>
            <a:pPr marL="0" indent="0" fontAlgn="base">
              <a:buNone/>
            </a:pPr>
            <a:r>
              <a:rPr lang="en-US" dirty="0"/>
              <a:t>- Reduced availability + higher prices → energy and protein insufficiency </a:t>
            </a:r>
          </a:p>
          <a:p>
            <a:pPr marL="0" indent="0" fontAlgn="base">
              <a:buNone/>
            </a:pPr>
            <a:r>
              <a:rPr lang="en-US" dirty="0"/>
              <a:t>- Dietary diversity declines → micronutrient deficiency </a:t>
            </a:r>
          </a:p>
          <a:p>
            <a:pPr marL="0" indent="0" fontAlgn="base">
              <a:buNone/>
            </a:pPr>
            <a:r>
              <a:rPr lang="en-US" dirty="0"/>
              <a:t>- Food insecurity amplifies infection risk → malnutrition–infection cycle </a:t>
            </a:r>
          </a:p>
          <a:p>
            <a:pPr marL="0" indent="0" fontAlgn="base">
              <a:buNone/>
            </a:pPr>
            <a:r>
              <a:rPr lang="en-US" dirty="0"/>
              <a:t>- Health systems face rising demand for nutrition support and acute care </a:t>
            </a:r>
          </a:p>
          <a:p>
            <a:endParaRPr lang="en-ZA" dirty="0"/>
          </a:p>
        </p:txBody>
      </p:sp>
      <p:sp>
        <p:nvSpPr>
          <p:cNvPr id="4" name="Arrow: Right 3">
            <a:extLst>
              <a:ext uri="{FF2B5EF4-FFF2-40B4-BE49-F238E27FC236}">
                <a16:creationId xmlns:a16="http://schemas.microsoft.com/office/drawing/2014/main" id="{57B73793-3977-0ABA-F7B7-6C71DDAB7989}"/>
              </a:ext>
            </a:extLst>
          </p:cNvPr>
          <p:cNvSpPr/>
          <p:nvPr/>
        </p:nvSpPr>
        <p:spPr>
          <a:xfrm>
            <a:off x="3208866" y="1680635"/>
            <a:ext cx="313267" cy="1778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5" name="Arrow: Right 4">
            <a:extLst>
              <a:ext uri="{FF2B5EF4-FFF2-40B4-BE49-F238E27FC236}">
                <a16:creationId xmlns:a16="http://schemas.microsoft.com/office/drawing/2014/main" id="{B7B86564-5912-DBBB-6E4D-A8EFEF341008}"/>
              </a:ext>
            </a:extLst>
          </p:cNvPr>
          <p:cNvSpPr/>
          <p:nvPr/>
        </p:nvSpPr>
        <p:spPr>
          <a:xfrm>
            <a:off x="7450666" y="1676402"/>
            <a:ext cx="313267" cy="1778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6" name="Right Brace 5">
            <a:extLst>
              <a:ext uri="{FF2B5EF4-FFF2-40B4-BE49-F238E27FC236}">
                <a16:creationId xmlns:a16="http://schemas.microsoft.com/office/drawing/2014/main" id="{B8983F76-9B2C-3858-19CD-3F2049BE34B6}"/>
              </a:ext>
            </a:extLst>
          </p:cNvPr>
          <p:cNvSpPr/>
          <p:nvPr/>
        </p:nvSpPr>
        <p:spPr>
          <a:xfrm>
            <a:off x="5774267" y="3017547"/>
            <a:ext cx="321733" cy="914400"/>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ZA"/>
          </a:p>
        </p:txBody>
      </p:sp>
      <p:sp>
        <p:nvSpPr>
          <p:cNvPr id="7" name="TextBox 6">
            <a:extLst>
              <a:ext uri="{FF2B5EF4-FFF2-40B4-BE49-F238E27FC236}">
                <a16:creationId xmlns:a16="http://schemas.microsoft.com/office/drawing/2014/main" id="{E30D93CD-4FDE-F016-895A-E113657DAAFD}"/>
              </a:ext>
            </a:extLst>
          </p:cNvPr>
          <p:cNvSpPr txBox="1"/>
          <p:nvPr/>
        </p:nvSpPr>
        <p:spPr>
          <a:xfrm>
            <a:off x="6307668" y="2806786"/>
            <a:ext cx="3276600" cy="1200329"/>
          </a:xfrm>
          <a:prstGeom prst="rect">
            <a:avLst/>
          </a:prstGeom>
          <a:noFill/>
        </p:spPr>
        <p:txBody>
          <a:bodyPr wrap="square" rtlCol="0">
            <a:spAutoFit/>
          </a:bodyPr>
          <a:lstStyle/>
          <a:p>
            <a:r>
              <a:rPr lang="en-US" sz="2400" b="1" dirty="0"/>
              <a:t>    Agriculture      productivity and chronic food scarcity </a:t>
            </a:r>
            <a:endParaRPr lang="en-ZA" sz="2400" b="1" dirty="0"/>
          </a:p>
        </p:txBody>
      </p:sp>
      <p:sp>
        <p:nvSpPr>
          <p:cNvPr id="8" name="Arrow: Down 7">
            <a:extLst>
              <a:ext uri="{FF2B5EF4-FFF2-40B4-BE49-F238E27FC236}">
                <a16:creationId xmlns:a16="http://schemas.microsoft.com/office/drawing/2014/main" id="{06B7F0B9-7DB3-A575-37B8-E153DF363C5C}"/>
              </a:ext>
            </a:extLst>
          </p:cNvPr>
          <p:cNvSpPr/>
          <p:nvPr/>
        </p:nvSpPr>
        <p:spPr>
          <a:xfrm>
            <a:off x="6434667" y="2806786"/>
            <a:ext cx="118533" cy="36821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35257382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434ADB-05B5-9B96-BB7E-6DA13B940DC7}"/>
              </a:ext>
            </a:extLst>
          </p:cNvPr>
          <p:cNvSpPr>
            <a:spLocks noGrp="1"/>
          </p:cNvSpPr>
          <p:nvPr>
            <p:ph type="title"/>
          </p:nvPr>
        </p:nvSpPr>
        <p:spPr/>
        <p:txBody>
          <a:bodyPr/>
          <a:lstStyle/>
          <a:p>
            <a:r>
              <a:rPr lang="en-ZA" dirty="0"/>
              <a:t>Effects of climate change on extreme weather events on nutrition outcomes</a:t>
            </a:r>
          </a:p>
        </p:txBody>
      </p:sp>
      <p:pic>
        <p:nvPicPr>
          <p:cNvPr id="5" name="Content Placeholder 4">
            <a:extLst>
              <a:ext uri="{FF2B5EF4-FFF2-40B4-BE49-F238E27FC236}">
                <a16:creationId xmlns:a16="http://schemas.microsoft.com/office/drawing/2014/main" id="{B437F7D2-A2C3-A4BE-91CC-D04BC5700A3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39800" y="2007394"/>
            <a:ext cx="10312400" cy="3987800"/>
          </a:xfrm>
          <a:prstGeom prst="rect">
            <a:avLst/>
          </a:prstGeom>
        </p:spPr>
      </p:pic>
    </p:spTree>
    <p:extLst>
      <p:ext uri="{BB962C8B-B14F-4D97-AF65-F5344CB8AC3E}">
        <p14:creationId xmlns:p14="http://schemas.microsoft.com/office/powerpoint/2010/main" val="19631045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8CB2E-F41F-F4F3-9D76-41C145764958}"/>
              </a:ext>
            </a:extLst>
          </p:cNvPr>
          <p:cNvSpPr>
            <a:spLocks noGrp="1"/>
          </p:cNvSpPr>
          <p:nvPr>
            <p:ph type="title"/>
          </p:nvPr>
        </p:nvSpPr>
        <p:spPr>
          <a:xfrm>
            <a:off x="839788" y="365126"/>
            <a:ext cx="10515600" cy="735542"/>
          </a:xfrm>
        </p:spPr>
        <p:txBody>
          <a:bodyPr>
            <a:normAutofit/>
          </a:bodyPr>
          <a:lstStyle/>
          <a:p>
            <a:r>
              <a:rPr lang="en-ZA" sz="4000" b="1" dirty="0"/>
              <a:t>Why and how children are most affected</a:t>
            </a:r>
          </a:p>
        </p:txBody>
      </p:sp>
      <p:sp>
        <p:nvSpPr>
          <p:cNvPr id="4" name="Content Placeholder 3">
            <a:extLst>
              <a:ext uri="{FF2B5EF4-FFF2-40B4-BE49-F238E27FC236}">
                <a16:creationId xmlns:a16="http://schemas.microsoft.com/office/drawing/2014/main" id="{437A4264-4264-76B7-B829-39F85BC49E77}"/>
              </a:ext>
            </a:extLst>
          </p:cNvPr>
          <p:cNvSpPr>
            <a:spLocks noGrp="1"/>
          </p:cNvSpPr>
          <p:nvPr>
            <p:ph sz="half" idx="2"/>
          </p:nvPr>
        </p:nvSpPr>
        <p:spPr>
          <a:xfrm>
            <a:off x="839788" y="1270000"/>
            <a:ext cx="10515600" cy="4919663"/>
          </a:xfrm>
        </p:spPr>
        <p:txBody>
          <a:bodyPr>
            <a:noAutofit/>
          </a:bodyPr>
          <a:lstStyle/>
          <a:p>
            <a:pPr fontAlgn="base"/>
            <a:r>
              <a:rPr lang="en-ZA" sz="2400" b="1" dirty="0"/>
              <a:t>Children under 5 years </a:t>
            </a:r>
            <a:r>
              <a:rPr lang="en-ZA" sz="2400" dirty="0"/>
              <a:t>most affected, especially in Eastern Africa and South Asia </a:t>
            </a:r>
          </a:p>
          <a:p>
            <a:pPr fontAlgn="base"/>
            <a:r>
              <a:rPr lang="en-ZA" sz="2400" b="1" dirty="0"/>
              <a:t>Socioeconomic vulnerability</a:t>
            </a:r>
            <a:r>
              <a:rPr lang="en-ZA" sz="2400" dirty="0"/>
              <a:t>, including poverty, limited care giver education, and inadequate living conditions</a:t>
            </a:r>
          </a:p>
          <a:p>
            <a:pPr fontAlgn="base"/>
            <a:r>
              <a:rPr lang="en-ZA" sz="2400" b="1" dirty="0"/>
              <a:t>Highest vulnerability </a:t>
            </a:r>
            <a:r>
              <a:rPr lang="en-ZA" sz="2400" dirty="0"/>
              <a:t>in rural, grain‑fed, low‑income households </a:t>
            </a:r>
          </a:p>
          <a:p>
            <a:pPr fontAlgn="base"/>
            <a:r>
              <a:rPr lang="en-ZA" sz="2400" b="1" dirty="0"/>
              <a:t>Dominant nutritional outcomes</a:t>
            </a:r>
            <a:r>
              <a:rPr lang="en-ZA" sz="2400" dirty="0"/>
              <a:t>:</a:t>
            </a:r>
          </a:p>
          <a:p>
            <a:pPr lvl="1" fontAlgn="base">
              <a:buFontTx/>
              <a:buChar char="-"/>
            </a:pPr>
            <a:r>
              <a:rPr lang="en-ZA" sz="1800" dirty="0"/>
              <a:t>Stunting : Most consistently climate‑associated outcome. Reflects chronic food insufficiency + repeated infection </a:t>
            </a:r>
          </a:p>
          <a:p>
            <a:pPr lvl="1" fontAlgn="base">
              <a:buFontTx/>
              <a:buChar char="-"/>
            </a:pPr>
            <a:r>
              <a:rPr lang="en-ZA" sz="1800" dirty="0"/>
              <a:t>Wasting: Strongly associated with drought, flooding, and heat extremes </a:t>
            </a:r>
          </a:p>
          <a:p>
            <a:pPr lvl="1" fontAlgn="base">
              <a:buFontTx/>
              <a:buChar char="-"/>
            </a:pPr>
            <a:r>
              <a:rPr lang="en-ZA" sz="1800" dirty="0"/>
              <a:t>Micronutrient deficiencies: Iron, zinc, vitamin A deficiencies linked to reduced dietary diversity </a:t>
            </a:r>
          </a:p>
          <a:p>
            <a:pPr lvl="1" fontAlgn="base">
              <a:buFontTx/>
              <a:buChar char="-"/>
            </a:pPr>
            <a:r>
              <a:rPr lang="en-ZA" sz="1800" dirty="0"/>
              <a:t>Overweight:  consumption of ultra‐processed foods (high energy, low nutrient) and reduced physical activity         CVD and cancer</a:t>
            </a:r>
          </a:p>
        </p:txBody>
      </p:sp>
    </p:spTree>
    <p:extLst>
      <p:ext uri="{BB962C8B-B14F-4D97-AF65-F5344CB8AC3E}">
        <p14:creationId xmlns:p14="http://schemas.microsoft.com/office/powerpoint/2010/main" val="32245422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CA013-44B3-5CBE-8D61-402141F9C7C4}"/>
              </a:ext>
            </a:extLst>
          </p:cNvPr>
          <p:cNvSpPr>
            <a:spLocks noGrp="1"/>
          </p:cNvSpPr>
          <p:nvPr>
            <p:ph type="title"/>
          </p:nvPr>
        </p:nvSpPr>
        <p:spPr>
          <a:xfrm>
            <a:off x="838200" y="365126"/>
            <a:ext cx="10515600" cy="591608"/>
          </a:xfrm>
        </p:spPr>
        <p:txBody>
          <a:bodyPr>
            <a:normAutofit fontScale="90000"/>
          </a:bodyPr>
          <a:lstStyle/>
          <a:p>
            <a:pPr fontAlgn="base"/>
            <a:r>
              <a:rPr lang="en-ZA" b="1" dirty="0"/>
              <a:t>Climate‑specific risk pathways for children</a:t>
            </a:r>
          </a:p>
        </p:txBody>
      </p:sp>
      <p:sp>
        <p:nvSpPr>
          <p:cNvPr id="3" name="Content Placeholder 2">
            <a:extLst>
              <a:ext uri="{FF2B5EF4-FFF2-40B4-BE49-F238E27FC236}">
                <a16:creationId xmlns:a16="http://schemas.microsoft.com/office/drawing/2014/main" id="{5A833869-E3B9-A335-4C92-C0308E7E46A8}"/>
              </a:ext>
            </a:extLst>
          </p:cNvPr>
          <p:cNvSpPr>
            <a:spLocks noGrp="1"/>
          </p:cNvSpPr>
          <p:nvPr>
            <p:ph idx="1"/>
          </p:nvPr>
        </p:nvSpPr>
        <p:spPr>
          <a:xfrm>
            <a:off x="838200" y="1199626"/>
            <a:ext cx="10515600" cy="4977337"/>
          </a:xfrm>
        </p:spPr>
        <p:txBody>
          <a:bodyPr>
            <a:normAutofit fontScale="77500" lnSpcReduction="20000"/>
          </a:bodyPr>
          <a:lstStyle/>
          <a:p>
            <a:pPr marL="0" indent="0" fontAlgn="base">
              <a:buNone/>
            </a:pPr>
            <a:r>
              <a:rPr lang="en-ZA" b="1" dirty="0"/>
              <a:t>Heat exposure </a:t>
            </a:r>
          </a:p>
          <a:p>
            <a:pPr fontAlgn="base">
              <a:buFontTx/>
              <a:buChar char="-"/>
            </a:pPr>
            <a:r>
              <a:rPr lang="en-ZA" dirty="0"/>
              <a:t>Impairs </a:t>
            </a:r>
            <a:r>
              <a:rPr lang="en-ZA" dirty="0" err="1"/>
              <a:t>fetal</a:t>
            </a:r>
            <a:r>
              <a:rPr lang="en-ZA" dirty="0"/>
              <a:t> and early childhood growth </a:t>
            </a:r>
          </a:p>
          <a:p>
            <a:pPr fontAlgn="base">
              <a:buFontTx/>
              <a:buChar char="-"/>
            </a:pPr>
            <a:r>
              <a:rPr lang="en-ZA" dirty="0"/>
              <a:t>Associated with higher stunting prevalence </a:t>
            </a:r>
          </a:p>
          <a:p>
            <a:pPr marL="0" indent="0" fontAlgn="base">
              <a:buNone/>
            </a:pPr>
            <a:r>
              <a:rPr lang="en-ZA" b="1" dirty="0"/>
              <a:t>Rainfall extremes </a:t>
            </a:r>
          </a:p>
          <a:p>
            <a:pPr marL="0" indent="0" fontAlgn="base">
              <a:buNone/>
            </a:pPr>
            <a:r>
              <a:rPr lang="en-ZA" dirty="0"/>
              <a:t>- Drought → food shortage→ wasting</a:t>
            </a:r>
          </a:p>
          <a:p>
            <a:pPr marL="0" indent="0" fontAlgn="base">
              <a:buNone/>
            </a:pPr>
            <a:r>
              <a:rPr lang="en-ZA" dirty="0"/>
              <a:t>- Floods → water quality →      bacteria and waterborne diseases          acute malnutrition </a:t>
            </a:r>
          </a:p>
          <a:p>
            <a:pPr marL="0" indent="0" fontAlgn="base">
              <a:buNone/>
            </a:pPr>
            <a:r>
              <a:rPr lang="en-ZA" b="1" dirty="0"/>
              <a:t>Food price inflation </a:t>
            </a:r>
          </a:p>
          <a:p>
            <a:pPr marL="0" indent="0" fontAlgn="base">
              <a:buNone/>
            </a:pPr>
            <a:r>
              <a:rPr lang="en-ZA" dirty="0"/>
              <a:t>- Forces reliance on low‑nutrient staples: iron, zinc, folate and Vitamin D deficiencies (also pregnant women)</a:t>
            </a:r>
          </a:p>
          <a:p>
            <a:pPr marL="0" indent="0" fontAlgn="base">
              <a:buNone/>
            </a:pPr>
            <a:r>
              <a:rPr lang="en-ZA" b="1" dirty="0"/>
              <a:t>Clinical implications </a:t>
            </a:r>
          </a:p>
          <a:p>
            <a:pPr marL="0" indent="0" fontAlgn="base">
              <a:buNone/>
            </a:pPr>
            <a:r>
              <a:rPr lang="en-ZA" dirty="0"/>
              <a:t>- Growth faltering following climate events may present weeks–months later </a:t>
            </a:r>
          </a:p>
          <a:p>
            <a:pPr marL="0" indent="0" fontAlgn="base">
              <a:buNone/>
            </a:pPr>
            <a:r>
              <a:rPr lang="en-ZA" dirty="0"/>
              <a:t>- Stunting is largely irreversible once established </a:t>
            </a:r>
          </a:p>
          <a:p>
            <a:pPr marL="0" indent="0" fontAlgn="base">
              <a:buNone/>
            </a:pPr>
            <a:r>
              <a:rPr lang="en-ZA" dirty="0"/>
              <a:t>- Failure to thrive after drought or flood = nutrition emergency, not “social problem” </a:t>
            </a:r>
          </a:p>
          <a:p>
            <a:endParaRPr lang="en-ZA" dirty="0"/>
          </a:p>
        </p:txBody>
      </p:sp>
      <p:sp>
        <p:nvSpPr>
          <p:cNvPr id="4" name="Arrow: Up 3">
            <a:extLst>
              <a:ext uri="{FF2B5EF4-FFF2-40B4-BE49-F238E27FC236}">
                <a16:creationId xmlns:a16="http://schemas.microsoft.com/office/drawing/2014/main" id="{EADC23F4-40E8-EDD1-B181-8C50AAE8041E}"/>
              </a:ext>
            </a:extLst>
          </p:cNvPr>
          <p:cNvSpPr/>
          <p:nvPr/>
        </p:nvSpPr>
        <p:spPr>
          <a:xfrm flipH="1">
            <a:off x="4121470" y="2961918"/>
            <a:ext cx="117955" cy="362823"/>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5" name="Arrow: Right 4">
            <a:extLst>
              <a:ext uri="{FF2B5EF4-FFF2-40B4-BE49-F238E27FC236}">
                <a16:creationId xmlns:a16="http://schemas.microsoft.com/office/drawing/2014/main" id="{2A6E18FF-A1A1-4331-47E8-23BBE74E569D}"/>
              </a:ext>
            </a:extLst>
          </p:cNvPr>
          <p:cNvSpPr/>
          <p:nvPr/>
        </p:nvSpPr>
        <p:spPr>
          <a:xfrm>
            <a:off x="8596229" y="3070974"/>
            <a:ext cx="290510" cy="14471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11034748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4C303D-BB9C-CB57-B5BF-9D7297D8F57C}"/>
              </a:ext>
            </a:extLst>
          </p:cNvPr>
          <p:cNvSpPr>
            <a:spLocks noGrp="1"/>
          </p:cNvSpPr>
          <p:nvPr>
            <p:ph type="title"/>
          </p:nvPr>
        </p:nvSpPr>
        <p:spPr>
          <a:xfrm>
            <a:off x="838200" y="365126"/>
            <a:ext cx="10515600" cy="591608"/>
          </a:xfrm>
        </p:spPr>
        <p:txBody>
          <a:bodyPr>
            <a:normAutofit fontScale="90000"/>
          </a:bodyPr>
          <a:lstStyle/>
          <a:p>
            <a:pPr fontAlgn="base"/>
            <a:r>
              <a:rPr lang="en-ZA" b="1" dirty="0"/>
              <a:t>Why older adults are also high‑risk</a:t>
            </a:r>
            <a:r>
              <a:rPr lang="en-ZA" dirty="0"/>
              <a:t> </a:t>
            </a:r>
          </a:p>
        </p:txBody>
      </p:sp>
      <p:sp>
        <p:nvSpPr>
          <p:cNvPr id="3" name="Content Placeholder 2">
            <a:extLst>
              <a:ext uri="{FF2B5EF4-FFF2-40B4-BE49-F238E27FC236}">
                <a16:creationId xmlns:a16="http://schemas.microsoft.com/office/drawing/2014/main" id="{9247023E-28FC-2406-0F37-56DB37F0BFA6}"/>
              </a:ext>
            </a:extLst>
          </p:cNvPr>
          <p:cNvSpPr>
            <a:spLocks noGrp="1"/>
          </p:cNvSpPr>
          <p:nvPr>
            <p:ph idx="1"/>
          </p:nvPr>
        </p:nvSpPr>
        <p:spPr>
          <a:xfrm>
            <a:off x="762000" y="1273429"/>
            <a:ext cx="10515600" cy="5042430"/>
          </a:xfrm>
        </p:spPr>
        <p:txBody>
          <a:bodyPr>
            <a:normAutofit/>
          </a:bodyPr>
          <a:lstStyle/>
          <a:p>
            <a:pPr fontAlgn="base"/>
            <a:r>
              <a:rPr lang="en-ZA" dirty="0"/>
              <a:t>Reduced physiological reserve</a:t>
            </a:r>
          </a:p>
          <a:p>
            <a:pPr fontAlgn="base"/>
            <a:r>
              <a:rPr lang="en-ZA" dirty="0"/>
              <a:t>Reduced metabolic efficiency: diminished appetite and nutrient absorption</a:t>
            </a:r>
          </a:p>
          <a:p>
            <a:pPr fontAlgn="base"/>
            <a:r>
              <a:rPr lang="en-ZA" dirty="0"/>
              <a:t>Multimorbidity</a:t>
            </a:r>
          </a:p>
          <a:p>
            <a:pPr fontAlgn="base"/>
            <a:r>
              <a:rPr lang="en-ZA" dirty="0"/>
              <a:t>Limited mobility</a:t>
            </a:r>
          </a:p>
          <a:p>
            <a:pPr fontAlgn="base"/>
            <a:r>
              <a:rPr lang="en-ZA" dirty="0"/>
              <a:t>Socio-economic factors: </a:t>
            </a:r>
          </a:p>
          <a:p>
            <a:pPr lvl="1" fontAlgn="base"/>
            <a:r>
              <a:rPr lang="en-ZA" dirty="0"/>
              <a:t>Unreliable or low income </a:t>
            </a:r>
          </a:p>
          <a:p>
            <a:pPr lvl="1" fontAlgn="base"/>
            <a:r>
              <a:rPr lang="en-ZA" dirty="0"/>
              <a:t>Difficult access to healthcare </a:t>
            </a:r>
          </a:p>
          <a:p>
            <a:pPr lvl="1" fontAlgn="base"/>
            <a:r>
              <a:rPr lang="en-ZA" dirty="0"/>
              <a:t>Food insecurity, especially if poor social support</a:t>
            </a:r>
          </a:p>
          <a:p>
            <a:endParaRPr lang="en-ZA" dirty="0"/>
          </a:p>
        </p:txBody>
      </p:sp>
    </p:spTree>
    <p:extLst>
      <p:ext uri="{BB962C8B-B14F-4D97-AF65-F5344CB8AC3E}">
        <p14:creationId xmlns:p14="http://schemas.microsoft.com/office/powerpoint/2010/main" val="20217791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F056E-1E6F-E632-A71C-91F261B361E9}"/>
              </a:ext>
            </a:extLst>
          </p:cNvPr>
          <p:cNvSpPr>
            <a:spLocks noGrp="1"/>
          </p:cNvSpPr>
          <p:nvPr>
            <p:ph type="title"/>
          </p:nvPr>
        </p:nvSpPr>
        <p:spPr>
          <a:xfrm>
            <a:off x="838200" y="365126"/>
            <a:ext cx="10515600" cy="744008"/>
          </a:xfrm>
        </p:spPr>
        <p:txBody>
          <a:bodyPr/>
          <a:lstStyle/>
          <a:p>
            <a:r>
              <a:rPr lang="en-ZA" sz="4000" b="1" dirty="0"/>
              <a:t>How the elderly are affected</a:t>
            </a:r>
          </a:p>
        </p:txBody>
      </p:sp>
      <p:sp>
        <p:nvSpPr>
          <p:cNvPr id="3" name="Content Placeholder 2">
            <a:extLst>
              <a:ext uri="{FF2B5EF4-FFF2-40B4-BE49-F238E27FC236}">
                <a16:creationId xmlns:a16="http://schemas.microsoft.com/office/drawing/2014/main" id="{4229AF1A-9715-2DC3-76E1-930C308EBBD5}"/>
              </a:ext>
            </a:extLst>
          </p:cNvPr>
          <p:cNvSpPr>
            <a:spLocks noGrp="1"/>
          </p:cNvSpPr>
          <p:nvPr>
            <p:ph idx="1"/>
          </p:nvPr>
        </p:nvSpPr>
        <p:spPr>
          <a:xfrm>
            <a:off x="838200" y="1295400"/>
            <a:ext cx="10515600" cy="4881563"/>
          </a:xfrm>
        </p:spPr>
        <p:txBody>
          <a:bodyPr>
            <a:normAutofit fontScale="85000" lnSpcReduction="20000"/>
          </a:bodyPr>
          <a:lstStyle/>
          <a:p>
            <a:pPr marL="0" indent="0" fontAlgn="base">
              <a:buNone/>
            </a:pPr>
            <a:r>
              <a:rPr lang="en-ZA" b="1" dirty="0"/>
              <a:t>Clinical outcomes</a:t>
            </a:r>
            <a:r>
              <a:rPr lang="en-ZA" dirty="0"/>
              <a:t> </a:t>
            </a:r>
          </a:p>
          <a:p>
            <a:pPr fontAlgn="base"/>
            <a:r>
              <a:rPr lang="en-ZA" b="1" dirty="0"/>
              <a:t>Protein‑energy malnutrition: </a:t>
            </a:r>
          </a:p>
          <a:p>
            <a:pPr marL="457200" lvl="1" indent="0" fontAlgn="base">
              <a:buNone/>
            </a:pPr>
            <a:r>
              <a:rPr lang="en-ZA" dirty="0"/>
              <a:t>- Physical and cognitive impairments</a:t>
            </a:r>
          </a:p>
          <a:p>
            <a:pPr fontAlgn="base"/>
            <a:r>
              <a:rPr lang="en-ZA" b="1" dirty="0"/>
              <a:t>Chronic energy/caloric deficiency</a:t>
            </a:r>
            <a:r>
              <a:rPr lang="en-ZA" dirty="0"/>
              <a:t> (prolonged drought)</a:t>
            </a:r>
          </a:p>
          <a:p>
            <a:pPr fontAlgn="base"/>
            <a:r>
              <a:rPr lang="en-ZA" b="1" dirty="0"/>
              <a:t>Functional decline</a:t>
            </a:r>
            <a:r>
              <a:rPr lang="en-ZA" dirty="0"/>
              <a:t> </a:t>
            </a:r>
          </a:p>
          <a:p>
            <a:pPr lvl="1" fontAlgn="base"/>
            <a:r>
              <a:rPr lang="en-ZA" dirty="0"/>
              <a:t>Weight loss, sarcopenia, frailty, delayed recovery  </a:t>
            </a:r>
          </a:p>
          <a:p>
            <a:pPr marL="0" indent="0" fontAlgn="base">
              <a:buNone/>
            </a:pPr>
            <a:endParaRPr lang="en-ZA" dirty="0"/>
          </a:p>
          <a:p>
            <a:pPr marL="0" indent="0" fontAlgn="base">
              <a:buNone/>
            </a:pPr>
            <a:r>
              <a:rPr lang="en-ZA" b="1" dirty="0"/>
              <a:t>Clinical red flags</a:t>
            </a:r>
            <a:r>
              <a:rPr lang="en-ZA" dirty="0"/>
              <a:t> </a:t>
            </a:r>
          </a:p>
          <a:p>
            <a:pPr marL="0" indent="0" fontAlgn="base">
              <a:buNone/>
            </a:pPr>
            <a:r>
              <a:rPr lang="en-ZA" dirty="0"/>
              <a:t>- Unintentional weight loss after heat events </a:t>
            </a:r>
          </a:p>
          <a:p>
            <a:pPr marL="0" indent="0" fontAlgn="base">
              <a:buNone/>
            </a:pPr>
            <a:r>
              <a:rPr lang="en-ZA" dirty="0"/>
              <a:t>- Reduced intake following supply disruptions </a:t>
            </a:r>
          </a:p>
          <a:p>
            <a:pPr fontAlgn="base">
              <a:buFontTx/>
              <a:buChar char="-"/>
            </a:pPr>
            <a:r>
              <a:rPr lang="en-ZA" dirty="0"/>
              <a:t>Recurrent admissions with “non‑specific decline” </a:t>
            </a:r>
          </a:p>
          <a:p>
            <a:pPr fontAlgn="base">
              <a:buFontTx/>
              <a:buChar char="-"/>
            </a:pPr>
            <a:endParaRPr lang="en-ZA" dirty="0"/>
          </a:p>
          <a:p>
            <a:pPr marL="0" indent="0" fontAlgn="base">
              <a:buNone/>
            </a:pPr>
            <a:r>
              <a:rPr lang="en-ZA" dirty="0"/>
              <a:t>Malnutrition in older adults is </a:t>
            </a:r>
            <a:r>
              <a:rPr lang="en-ZA" b="1" dirty="0"/>
              <a:t>often misattributed to ageing</a:t>
            </a:r>
            <a:endParaRPr lang="en-ZA" dirty="0"/>
          </a:p>
        </p:txBody>
      </p:sp>
    </p:spTree>
    <p:extLst>
      <p:ext uri="{BB962C8B-B14F-4D97-AF65-F5344CB8AC3E}">
        <p14:creationId xmlns:p14="http://schemas.microsoft.com/office/powerpoint/2010/main" val="32832411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97A888-C93C-CC14-8F6B-12035DD33D4F}"/>
              </a:ext>
            </a:extLst>
          </p:cNvPr>
          <p:cNvSpPr>
            <a:spLocks noGrp="1"/>
          </p:cNvSpPr>
          <p:nvPr>
            <p:ph type="title"/>
          </p:nvPr>
        </p:nvSpPr>
        <p:spPr/>
        <p:txBody>
          <a:bodyPr>
            <a:normAutofit/>
          </a:bodyPr>
          <a:lstStyle/>
          <a:p>
            <a:r>
              <a:rPr lang="en-ZA" sz="4000" b="1" dirty="0"/>
              <a:t>Implications</a:t>
            </a:r>
          </a:p>
        </p:txBody>
      </p:sp>
      <p:sp>
        <p:nvSpPr>
          <p:cNvPr id="3" name="Content Placeholder 2">
            <a:extLst>
              <a:ext uri="{FF2B5EF4-FFF2-40B4-BE49-F238E27FC236}">
                <a16:creationId xmlns:a16="http://schemas.microsoft.com/office/drawing/2014/main" id="{1A7D4175-C34E-B0C6-EF8E-4038FAEB9A96}"/>
              </a:ext>
            </a:extLst>
          </p:cNvPr>
          <p:cNvSpPr>
            <a:spLocks noGrp="1"/>
          </p:cNvSpPr>
          <p:nvPr>
            <p:ph idx="1"/>
          </p:nvPr>
        </p:nvSpPr>
        <p:spPr/>
        <p:txBody>
          <a:bodyPr/>
          <a:lstStyle/>
          <a:p>
            <a:r>
              <a:rPr lang="en-ZA" dirty="0"/>
              <a:t>Malnutrition and diet-related illnesses will affect resource-constrained health systems</a:t>
            </a:r>
          </a:p>
          <a:p>
            <a:r>
              <a:rPr lang="en-ZA" dirty="0"/>
              <a:t>Therapeutic and emergency nutrition interventions will divert resources away from preventive and primary care</a:t>
            </a:r>
          </a:p>
          <a:p>
            <a:r>
              <a:rPr lang="en-ZA" dirty="0"/>
              <a:t> Maternal and child health outcomes are likely to worsen, as malnutrition increases pregnancy risks and affects </a:t>
            </a:r>
            <a:r>
              <a:rPr lang="en-ZA" dirty="0" err="1"/>
              <a:t>fetus</a:t>
            </a:r>
            <a:r>
              <a:rPr lang="en-ZA" dirty="0"/>
              <a:t> into childhood</a:t>
            </a:r>
          </a:p>
        </p:txBody>
      </p:sp>
    </p:spTree>
    <p:extLst>
      <p:ext uri="{BB962C8B-B14F-4D97-AF65-F5344CB8AC3E}">
        <p14:creationId xmlns:p14="http://schemas.microsoft.com/office/powerpoint/2010/main" val="42857250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77A5A9-1108-BD16-AD1C-A7BD792C36D2}"/>
              </a:ext>
            </a:extLst>
          </p:cNvPr>
          <p:cNvSpPr>
            <a:spLocks noGrp="1"/>
          </p:cNvSpPr>
          <p:nvPr>
            <p:ph type="title"/>
          </p:nvPr>
        </p:nvSpPr>
        <p:spPr>
          <a:xfrm>
            <a:off x="415600" y="384367"/>
            <a:ext cx="11360800" cy="763600"/>
          </a:xfrm>
        </p:spPr>
        <p:txBody>
          <a:bodyPr>
            <a:normAutofit/>
          </a:bodyPr>
          <a:lstStyle/>
          <a:p>
            <a:r>
              <a:rPr lang="en-US" sz="4000" b="1" dirty="0"/>
              <a:t>Acknowledgements</a:t>
            </a:r>
            <a:endParaRPr lang="en-ZA" sz="4000" b="1" dirty="0"/>
          </a:p>
        </p:txBody>
      </p:sp>
      <p:sp>
        <p:nvSpPr>
          <p:cNvPr id="3" name="Content Placeholder 2">
            <a:extLst>
              <a:ext uri="{FF2B5EF4-FFF2-40B4-BE49-F238E27FC236}">
                <a16:creationId xmlns:a16="http://schemas.microsoft.com/office/drawing/2014/main" id="{09CF412F-776E-4207-9A52-3AC7D60B2C27}"/>
              </a:ext>
            </a:extLst>
          </p:cNvPr>
          <p:cNvSpPr>
            <a:spLocks noGrp="1"/>
          </p:cNvSpPr>
          <p:nvPr>
            <p:ph idx="1"/>
          </p:nvPr>
        </p:nvSpPr>
        <p:spPr>
          <a:xfrm>
            <a:off x="415600" y="1200004"/>
            <a:ext cx="11360800" cy="4555200"/>
          </a:xfrm>
        </p:spPr>
        <p:txBody>
          <a:bodyPr>
            <a:normAutofit fontScale="92500" lnSpcReduction="10000"/>
          </a:bodyPr>
          <a:lstStyle/>
          <a:p>
            <a:r>
              <a:rPr lang="en-US" dirty="0"/>
              <a:t>Thanks to the </a:t>
            </a:r>
            <a:r>
              <a:rPr lang="en-ZA" dirty="0"/>
              <a:t>Global Consortium on Climate and Health Education for use of their Climate Resources for Health Education </a:t>
            </a:r>
            <a:r>
              <a:rPr lang="en-ZA" dirty="0">
                <a:hlinkClick r:id="rId3"/>
              </a:rPr>
              <a:t>https://climatehealthed.org/about/</a:t>
            </a:r>
            <a:endParaRPr lang="en-ZA" dirty="0"/>
          </a:p>
          <a:p>
            <a:r>
              <a:rPr lang="en-ZA" dirty="0"/>
              <a:t>Thanks to Dr Sheron Forgus for adapting and expanding these resources for use by the PRIMAFAMED network in sub-Saharan Africa as part of a research and educational project at Stellenbosch University.</a:t>
            </a:r>
          </a:p>
          <a:p>
            <a:r>
              <a:rPr lang="en-ZA" dirty="0"/>
              <a:t>This project is a collaboration between the Division of Family Medicine and Primary Care at Stellenbosch University, South Africa and Departments of Public Health and Primary Care &amp; Economics at Gent University, Belgium</a:t>
            </a:r>
          </a:p>
          <a:p>
            <a:r>
              <a:rPr lang="en-ZA" dirty="0"/>
              <a:t>The project is funded by a TEAM grant from the VLIR-UOS the Flemish Interuniversity Council (ZA2022TEA526A103)</a:t>
            </a:r>
          </a:p>
          <a:p>
            <a:r>
              <a:rPr lang="en-ZA" dirty="0"/>
              <a:t>For more information contact Prof Bob Mash on </a:t>
            </a:r>
            <a:r>
              <a:rPr lang="en-ZA" dirty="0">
                <a:hlinkClick r:id="rId4"/>
              </a:rPr>
              <a:t>rm@sun.ac.za</a:t>
            </a:r>
            <a:r>
              <a:rPr lang="en-ZA" dirty="0"/>
              <a:t> </a:t>
            </a:r>
          </a:p>
        </p:txBody>
      </p:sp>
      <p:sp>
        <p:nvSpPr>
          <p:cNvPr id="4" name="Footer Placeholder 3">
            <a:extLst>
              <a:ext uri="{FF2B5EF4-FFF2-40B4-BE49-F238E27FC236}">
                <a16:creationId xmlns:a16="http://schemas.microsoft.com/office/drawing/2014/main" id="{7BCFD029-61AE-3DD8-A52F-8406EC99E3ED}"/>
              </a:ext>
            </a:extLst>
          </p:cNvPr>
          <p:cNvSpPr>
            <a:spLocks noGrp="1"/>
          </p:cNvSpPr>
          <p:nvPr>
            <p:ph type="ftr" sz="quarter" idx="11"/>
          </p:nvPr>
        </p:nvSpPr>
        <p:spPr/>
        <p:txBody>
          <a:bodyPr/>
          <a:lstStyle/>
          <a:p>
            <a:r>
              <a:rPr lang="en-US"/>
              <a:t>presentation title</a:t>
            </a:r>
          </a:p>
        </p:txBody>
      </p:sp>
      <p:sp>
        <p:nvSpPr>
          <p:cNvPr id="5" name="Slide Number Placeholder 4">
            <a:extLst>
              <a:ext uri="{FF2B5EF4-FFF2-40B4-BE49-F238E27FC236}">
                <a16:creationId xmlns:a16="http://schemas.microsoft.com/office/drawing/2014/main" id="{8CDC86AD-673D-B376-485E-2A7DADAE0C83}"/>
              </a:ext>
            </a:extLst>
          </p:cNvPr>
          <p:cNvSpPr>
            <a:spLocks noGrp="1"/>
          </p:cNvSpPr>
          <p:nvPr>
            <p:ph type="sldNum" sz="quarter" idx="12"/>
          </p:nvPr>
        </p:nvSpPr>
        <p:spPr/>
        <p:txBody>
          <a:bodyPr/>
          <a:lstStyle/>
          <a:p>
            <a:fld id="{FD550D4C-7310-48EB-AB4A-11C1BDEC928F}" type="slidenum">
              <a:rPr lang="en-US" smtClean="0"/>
              <a:pPr/>
              <a:t>9</a:t>
            </a:fld>
            <a:endParaRPr lang="en-US"/>
          </a:p>
        </p:txBody>
      </p:sp>
      <p:pic>
        <p:nvPicPr>
          <p:cNvPr id="13" name="Picture 12">
            <a:extLst>
              <a:ext uri="{FF2B5EF4-FFF2-40B4-BE49-F238E27FC236}">
                <a16:creationId xmlns:a16="http://schemas.microsoft.com/office/drawing/2014/main" id="{821F79E7-7B8A-46A4-ACD3-5FFF08EBE1B4}"/>
              </a:ext>
            </a:extLst>
          </p:cNvPr>
          <p:cNvPicPr>
            <a:picLocks noChangeAspect="1"/>
          </p:cNvPicPr>
          <p:nvPr/>
        </p:nvPicPr>
        <p:blipFill>
          <a:blip r:embed="rId5"/>
          <a:stretch>
            <a:fillRect/>
          </a:stretch>
        </p:blipFill>
        <p:spPr>
          <a:xfrm>
            <a:off x="707293" y="5549825"/>
            <a:ext cx="2103641" cy="1078368"/>
          </a:xfrm>
          <a:prstGeom prst="rect">
            <a:avLst/>
          </a:prstGeom>
        </p:spPr>
      </p:pic>
      <p:pic>
        <p:nvPicPr>
          <p:cNvPr id="14" name="Picture 13">
            <a:extLst>
              <a:ext uri="{FF2B5EF4-FFF2-40B4-BE49-F238E27FC236}">
                <a16:creationId xmlns:a16="http://schemas.microsoft.com/office/drawing/2014/main" id="{3B3D10BB-B0DB-AF10-E092-28EF10D7B61C}"/>
              </a:ext>
            </a:extLst>
          </p:cNvPr>
          <p:cNvPicPr>
            <a:picLocks noChangeAspect="1"/>
          </p:cNvPicPr>
          <p:nvPr/>
        </p:nvPicPr>
        <p:blipFill>
          <a:blip r:embed="rId6"/>
          <a:stretch>
            <a:fillRect/>
          </a:stretch>
        </p:blipFill>
        <p:spPr>
          <a:xfrm>
            <a:off x="9076267" y="5716327"/>
            <a:ext cx="2586144" cy="745364"/>
          </a:xfrm>
          <a:prstGeom prst="rect">
            <a:avLst/>
          </a:prstGeom>
        </p:spPr>
      </p:pic>
      <p:pic>
        <p:nvPicPr>
          <p:cNvPr id="7" name="Picture 6">
            <a:extLst>
              <a:ext uri="{FF2B5EF4-FFF2-40B4-BE49-F238E27FC236}">
                <a16:creationId xmlns:a16="http://schemas.microsoft.com/office/drawing/2014/main" id="{12C30489-49AC-C60C-3A1B-D67FA04BFCFF}"/>
              </a:ext>
            </a:extLst>
          </p:cNvPr>
          <p:cNvPicPr>
            <a:picLocks noChangeAspect="1"/>
          </p:cNvPicPr>
          <p:nvPr/>
        </p:nvPicPr>
        <p:blipFill>
          <a:blip r:embed="rId7"/>
          <a:stretch>
            <a:fillRect/>
          </a:stretch>
        </p:blipFill>
        <p:spPr>
          <a:xfrm>
            <a:off x="2810933" y="5625413"/>
            <a:ext cx="1386456" cy="927192"/>
          </a:xfrm>
          <a:prstGeom prst="rect">
            <a:avLst/>
          </a:prstGeom>
        </p:spPr>
      </p:pic>
    </p:spTree>
    <p:extLst>
      <p:ext uri="{BB962C8B-B14F-4D97-AF65-F5344CB8AC3E}">
        <p14:creationId xmlns:p14="http://schemas.microsoft.com/office/powerpoint/2010/main" val="2994759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2712</TotalTime>
  <Words>1429</Words>
  <Application>Microsoft Office PowerPoint</Application>
  <PresentationFormat>Widescreen</PresentationFormat>
  <Paragraphs>110</Paragraphs>
  <Slides>9</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Aptos</vt:lpstr>
      <vt:lpstr>Aptos Display</vt:lpstr>
      <vt:lpstr>Arial</vt:lpstr>
      <vt:lpstr>Office Theme</vt:lpstr>
      <vt:lpstr>Malnutrition and climate change: resources for CPD</vt:lpstr>
      <vt:lpstr>Climate change impact on Malnutrition</vt:lpstr>
      <vt:lpstr>Effects of climate change on extreme weather events on nutrition outcomes</vt:lpstr>
      <vt:lpstr>Why and how children are most affected</vt:lpstr>
      <vt:lpstr>Climate‑specific risk pathways for children</vt:lpstr>
      <vt:lpstr>Why older adults are also high‑risk </vt:lpstr>
      <vt:lpstr>How the elderly are affected</vt:lpstr>
      <vt:lpstr>Implications</vt:lpstr>
      <vt:lpstr>Acknowledgements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Forgus, S, Dr [sheronf@sun.ac.za]</dc:creator>
  <cp:lastModifiedBy>Mash, R, Prof [rm@sun.ac.za]</cp:lastModifiedBy>
  <cp:revision>4</cp:revision>
  <dcterms:created xsi:type="dcterms:W3CDTF">2026-04-21T11:13:11Z</dcterms:created>
  <dcterms:modified xsi:type="dcterms:W3CDTF">2026-08-19T11:14:02Z</dcterms:modified>
</cp:coreProperties>
</file>