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8"/>
  </p:notesMasterIdLst>
  <p:sldIdLst>
    <p:sldId id="267" r:id="rId2"/>
    <p:sldId id="258" r:id="rId3"/>
    <p:sldId id="2571" r:id="rId4"/>
    <p:sldId id="2573" r:id="rId5"/>
    <p:sldId id="259" r:id="rId6"/>
    <p:sldId id="2570" r:id="rId7"/>
  </p:sldIdLst>
  <p:sldSz cx="9144000" cy="5143500" type="screen16x9"/>
  <p:notesSz cx="6858000" cy="9144000"/>
  <p:embeddedFontLst>
    <p:embeddedFont>
      <p:font typeface="Roboto" panose="02000000000000000000" pitchFamily="2" charset="0"/>
      <p:regular r:id="rId9"/>
      <p:bold r:id="rId10"/>
      <p:italic r:id="rId11"/>
      <p:boldItalic r:id="rId1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1622" autoAdjust="0"/>
  </p:normalViewPr>
  <p:slideViewPr>
    <p:cSldViewPr snapToGrid="0">
      <p:cViewPr varScale="1">
        <p:scale>
          <a:sx n="67" d="100"/>
          <a:sy n="67" d="100"/>
        </p:scale>
        <p:origin x="1906" y="6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4.fntdata"/><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sh, R, Prof [rm@sun.ac.za]" userId="a2b7db96-ba39-4b83-b756-5413940b22f7" providerId="ADAL" clId="{0DA387B5-9BE9-48E5-B850-B3C742AD5A75}"/>
    <pc:docChg chg="custSel addSld delSld modSld">
      <pc:chgData name="Mash, R, Prof [rm@sun.ac.za]" userId="a2b7db96-ba39-4b83-b756-5413940b22f7" providerId="ADAL" clId="{0DA387B5-9BE9-48E5-B850-B3C742AD5A75}" dt="2026-08-19T11:14:53.467" v="351" actId="113"/>
      <pc:docMkLst>
        <pc:docMk/>
      </pc:docMkLst>
      <pc:sldChg chg="modSp mod">
        <pc:chgData name="Mash, R, Prof [rm@sun.ac.za]" userId="a2b7db96-ba39-4b83-b756-5413940b22f7" providerId="ADAL" clId="{0DA387B5-9BE9-48E5-B850-B3C742AD5A75}" dt="2026-08-19T11:14:26.252" v="346" actId="113"/>
        <pc:sldMkLst>
          <pc:docMk/>
          <pc:sldMk cId="4235659134" sldId="258"/>
        </pc:sldMkLst>
        <pc:spChg chg="mod">
          <ac:chgData name="Mash, R, Prof [rm@sun.ac.za]" userId="a2b7db96-ba39-4b83-b756-5413940b22f7" providerId="ADAL" clId="{0DA387B5-9BE9-48E5-B850-B3C742AD5A75}" dt="2026-08-19T11:14:26.252" v="346" actId="113"/>
          <ac:spMkLst>
            <pc:docMk/>
            <pc:sldMk cId="4235659134" sldId="258"/>
            <ac:spMk id="67" creationId="{00000000-0000-0000-0000-000000000000}"/>
          </ac:spMkLst>
        </pc:spChg>
      </pc:sldChg>
      <pc:sldChg chg="modSp mod">
        <pc:chgData name="Mash, R, Prof [rm@sun.ac.za]" userId="a2b7db96-ba39-4b83-b756-5413940b22f7" providerId="ADAL" clId="{0DA387B5-9BE9-48E5-B850-B3C742AD5A75}" dt="2026-08-19T11:14:45.443" v="350" actId="113"/>
        <pc:sldMkLst>
          <pc:docMk/>
          <pc:sldMk cId="0" sldId="259"/>
        </pc:sldMkLst>
        <pc:spChg chg="mod">
          <ac:chgData name="Mash, R, Prof [rm@sun.ac.za]" userId="a2b7db96-ba39-4b83-b756-5413940b22f7" providerId="ADAL" clId="{0DA387B5-9BE9-48E5-B850-B3C742AD5A75}" dt="2026-08-19T11:14:45.443" v="350" actId="113"/>
          <ac:spMkLst>
            <pc:docMk/>
            <pc:sldMk cId="0" sldId="259"/>
            <ac:spMk id="98" creationId="{00000000-0000-0000-0000-000000000000}"/>
          </ac:spMkLst>
        </pc:spChg>
      </pc:sldChg>
      <pc:sldChg chg="modSp mod">
        <pc:chgData name="Mash, R, Prof [rm@sun.ac.za]" userId="a2b7db96-ba39-4b83-b756-5413940b22f7" providerId="ADAL" clId="{0DA387B5-9BE9-48E5-B850-B3C742AD5A75}" dt="2026-08-19T11:14:53.467" v="351" actId="113"/>
        <pc:sldMkLst>
          <pc:docMk/>
          <pc:sldMk cId="1271532744" sldId="2570"/>
        </pc:sldMkLst>
        <pc:spChg chg="mod">
          <ac:chgData name="Mash, R, Prof [rm@sun.ac.za]" userId="a2b7db96-ba39-4b83-b756-5413940b22f7" providerId="ADAL" clId="{0DA387B5-9BE9-48E5-B850-B3C742AD5A75}" dt="2026-08-19T11:14:53.467" v="351" actId="113"/>
          <ac:spMkLst>
            <pc:docMk/>
            <pc:sldMk cId="1271532744" sldId="2570"/>
            <ac:spMk id="2" creationId="{4D77A5A9-1108-BD16-AD1C-A7BD792C36D2}"/>
          </ac:spMkLst>
        </pc:spChg>
      </pc:sldChg>
      <pc:sldChg chg="addSp modSp mod">
        <pc:chgData name="Mash, R, Prof [rm@sun.ac.za]" userId="a2b7db96-ba39-4b83-b756-5413940b22f7" providerId="ADAL" clId="{0DA387B5-9BE9-48E5-B850-B3C742AD5A75}" dt="2026-08-19T11:14:31.940" v="347" actId="113"/>
        <pc:sldMkLst>
          <pc:docMk/>
          <pc:sldMk cId="1088924495" sldId="2571"/>
        </pc:sldMkLst>
        <pc:spChg chg="mod">
          <ac:chgData name="Mash, R, Prof [rm@sun.ac.za]" userId="a2b7db96-ba39-4b83-b756-5413940b22f7" providerId="ADAL" clId="{0DA387B5-9BE9-48E5-B850-B3C742AD5A75}" dt="2026-08-19T11:14:31.940" v="347" actId="113"/>
          <ac:spMkLst>
            <pc:docMk/>
            <pc:sldMk cId="1088924495" sldId="2571"/>
            <ac:spMk id="4" creationId="{056D0888-E6F6-CB75-C7AD-36D0B2DDD1AB}"/>
          </ac:spMkLst>
        </pc:spChg>
      </pc:sldChg>
      <pc:sldChg chg="modSp mod">
        <pc:chgData name="Mash, R, Prof [rm@sun.ac.za]" userId="a2b7db96-ba39-4b83-b756-5413940b22f7" providerId="ADAL" clId="{0DA387B5-9BE9-48E5-B850-B3C742AD5A75}" dt="2026-08-19T11:14:36.921" v="348" actId="113"/>
        <pc:sldMkLst>
          <pc:docMk/>
          <pc:sldMk cId="804241598" sldId="2573"/>
        </pc:sldMkLst>
        <pc:spChg chg="mod">
          <ac:chgData name="Mash, R, Prof [rm@sun.ac.za]" userId="a2b7db96-ba39-4b83-b756-5413940b22f7" providerId="ADAL" clId="{0DA387B5-9BE9-48E5-B850-B3C742AD5A75}" dt="2026-08-19T11:14:36.921" v="348" actId="113"/>
          <ac:spMkLst>
            <pc:docMk/>
            <pc:sldMk cId="804241598" sldId="2573"/>
            <ac:spMk id="4" creationId="{34BA8C11-09DA-96E6-9520-F8000077F89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doi.org/10.3390/"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s://bipartisanpolicy.org/blog/who-are-climate-migrants/" TargetMode="External"/><Relationship Id="rId4" Type="http://schemas.openxmlformats.org/officeDocument/2006/relationships/hyperlink" Target="https://www.istockphoto.com/photo/tornado-in-stormy-landscape-climate-change-and-natural-disaster-concept-gm1333043586-415701684"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thelancet.com/journals/lanepe/article/PIIS2666-7762(24)00136-4/fulltext"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doi.org/10.3390/"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epa.gov/cira/social-vulnerability-report"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ZA" dirty="0"/>
          </a:p>
        </p:txBody>
      </p:sp>
    </p:spTree>
    <p:extLst>
      <p:ext uri="{BB962C8B-B14F-4D97-AF65-F5344CB8AC3E}">
        <p14:creationId xmlns:p14="http://schemas.microsoft.com/office/powerpoint/2010/main" val="367399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cebddf469b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cebddf469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900" b="1">
                <a:solidFill>
                  <a:schemeClr val="dk1"/>
                </a:solidFill>
              </a:rPr>
              <a:t>[Pathways to Climate Anxiety]</a:t>
            </a:r>
            <a:endParaRPr sz="900" b="1">
              <a:solidFill>
                <a:schemeClr val="dk1"/>
              </a:solidFill>
            </a:endParaRPr>
          </a:p>
          <a:p>
            <a:pPr marL="0" lvl="0" indent="0" algn="l" rtl="0">
              <a:spcBef>
                <a:spcPts val="0"/>
              </a:spcBef>
              <a:spcAft>
                <a:spcPts val="0"/>
              </a:spcAft>
              <a:buClr>
                <a:schemeClr val="dk1"/>
              </a:buClr>
              <a:buSzPts val="1100"/>
              <a:buFont typeface="Arial"/>
              <a:buNone/>
            </a:pPr>
            <a:endParaRPr sz="900" b="1">
              <a:solidFill>
                <a:schemeClr val="dk1"/>
              </a:solidFill>
            </a:endParaRPr>
          </a:p>
          <a:p>
            <a:pPr marL="0" lvl="0" indent="0" algn="l" rtl="0">
              <a:spcBef>
                <a:spcPts val="0"/>
              </a:spcBef>
              <a:spcAft>
                <a:spcPts val="0"/>
              </a:spcAft>
              <a:buClr>
                <a:schemeClr val="dk1"/>
              </a:buClr>
              <a:buSzPts val="1100"/>
              <a:buFont typeface="Arial"/>
              <a:buNone/>
            </a:pPr>
            <a:r>
              <a:rPr lang="en" sz="900" b="1">
                <a:solidFill>
                  <a:schemeClr val="dk1"/>
                </a:solidFill>
              </a:rPr>
              <a:t>Learning Objective</a:t>
            </a:r>
            <a:r>
              <a:rPr lang="en" sz="900">
                <a:solidFill>
                  <a:schemeClr val="dk1"/>
                </a:solidFill>
              </a:rPr>
              <a:t>: </a:t>
            </a:r>
            <a:r>
              <a:rPr lang="en" sz="900">
                <a:solidFill>
                  <a:schemeClr val="dk1"/>
                </a:solidFill>
                <a:highlight>
                  <a:schemeClr val="lt1"/>
                </a:highlight>
              </a:rPr>
              <a:t>Describe how climate change can contribute to climate or eco-anxiety among individuals</a:t>
            </a:r>
            <a:endParaRPr sz="900">
              <a:solidFill>
                <a:schemeClr val="dk1"/>
              </a:solidFill>
              <a:highlight>
                <a:schemeClr val="lt1"/>
              </a:highlight>
            </a:endParaRPr>
          </a:p>
          <a:p>
            <a:pPr marL="0" lvl="0" indent="0" algn="l" rtl="0">
              <a:spcBef>
                <a:spcPts val="0"/>
              </a:spcBef>
              <a:spcAft>
                <a:spcPts val="0"/>
              </a:spcAft>
              <a:buClr>
                <a:schemeClr val="dk1"/>
              </a:buClr>
              <a:buSzPts val="1100"/>
              <a:buFont typeface="Arial"/>
              <a:buNone/>
            </a:pPr>
            <a:endParaRPr sz="900" b="1">
              <a:solidFill>
                <a:schemeClr val="dk1"/>
              </a:solidFill>
            </a:endParaRPr>
          </a:p>
          <a:p>
            <a:pPr marL="0" lvl="0" indent="0" algn="l" rtl="0">
              <a:spcBef>
                <a:spcPts val="0"/>
              </a:spcBef>
              <a:spcAft>
                <a:spcPts val="0"/>
              </a:spcAft>
              <a:buClr>
                <a:schemeClr val="dk1"/>
              </a:buClr>
              <a:buSzPts val="1100"/>
              <a:buFont typeface="Arial"/>
              <a:buNone/>
            </a:pPr>
            <a:r>
              <a:rPr lang="en" sz="900" b="1">
                <a:solidFill>
                  <a:schemeClr val="dk1"/>
                </a:solidFill>
              </a:rPr>
              <a:t>Speaker’s Notes:</a:t>
            </a:r>
            <a:endParaRPr sz="900">
              <a:solidFill>
                <a:schemeClr val="dk1"/>
              </a:solidFill>
            </a:endParaRPr>
          </a:p>
          <a:p>
            <a:pPr marL="457200" lvl="0" indent="-285750" algn="l" rtl="0">
              <a:lnSpc>
                <a:spcPct val="115000"/>
              </a:lnSpc>
              <a:spcBef>
                <a:spcPts val="0"/>
              </a:spcBef>
              <a:spcAft>
                <a:spcPts val="0"/>
              </a:spcAft>
              <a:buClr>
                <a:schemeClr val="dk1"/>
              </a:buClr>
              <a:buSzPts val="900"/>
              <a:buChar char="●"/>
            </a:pPr>
            <a:r>
              <a:rPr lang="en" sz="900">
                <a:solidFill>
                  <a:schemeClr val="dk1"/>
                </a:solidFill>
              </a:rPr>
              <a:t>Climate anxiety can be the result of direct or indirect experiences as visualized above. For example, there are people who experience anxiety due to directly experiencing an extreme weather event. However, there is growing recognition of anxiety that stems from indirectly experiencing (via media, first hand accounts, etc.) or from worrying about perceived threats/problems - more commonly referred to as ECO-ANXIETY. People can experience both, they are not mutually exclusive. However, eco-anxiety is seen as NORMAL, and NON-PATHOLOGIC. It is a normal stress response to the largest, serious, complex problem that humanity has yet faced as a species. </a:t>
            </a:r>
            <a:endParaRPr sz="900">
              <a:solidFill>
                <a:schemeClr val="dk1"/>
              </a:solidFill>
            </a:endParaRPr>
          </a:p>
          <a:p>
            <a:pPr marL="457200" lvl="0" indent="-285750" algn="l" rtl="0">
              <a:lnSpc>
                <a:spcPct val="115000"/>
              </a:lnSpc>
              <a:spcBef>
                <a:spcPts val="0"/>
              </a:spcBef>
              <a:spcAft>
                <a:spcPts val="0"/>
              </a:spcAft>
              <a:buClr>
                <a:schemeClr val="dk1"/>
              </a:buClr>
              <a:buSzPts val="900"/>
              <a:buChar char="●"/>
            </a:pPr>
            <a:r>
              <a:rPr lang="en" sz="900">
                <a:solidFill>
                  <a:schemeClr val="dk1"/>
                </a:solidFill>
              </a:rPr>
              <a:t>Climate Anxiety or Eco-Anxiety is multi-faceted and is often the result of individual circumstances &amp; may manifest differently in each person. One of many definitions of eco-anxiety is provided on the slide above. </a:t>
            </a:r>
            <a:endParaRPr sz="900">
              <a:solidFill>
                <a:schemeClr val="dk1"/>
              </a:solidFill>
            </a:endParaRPr>
          </a:p>
          <a:p>
            <a:pPr marL="457200" lvl="0" indent="-285750" algn="l" rtl="0">
              <a:lnSpc>
                <a:spcPct val="115000"/>
              </a:lnSpc>
              <a:spcBef>
                <a:spcPts val="0"/>
              </a:spcBef>
              <a:spcAft>
                <a:spcPts val="0"/>
              </a:spcAft>
              <a:buClr>
                <a:schemeClr val="dk1"/>
              </a:buClr>
              <a:buSzPts val="900"/>
              <a:buChar char="●"/>
            </a:pPr>
            <a:r>
              <a:rPr lang="en" sz="900">
                <a:solidFill>
                  <a:schemeClr val="dk1"/>
                </a:solidFill>
              </a:rPr>
              <a:t>Eco-anxiety can stem from multiple pathways - every person you speak with that experiences climate related anxiety likely has multiple worries and most fit within the broad categories visualized on the slide.</a:t>
            </a:r>
            <a:endParaRPr sz="900">
              <a:solidFill>
                <a:schemeClr val="dk1"/>
              </a:solidFill>
            </a:endParaRPr>
          </a:p>
          <a:p>
            <a:pPr marL="914400" lvl="1" indent="-285750" algn="l" rtl="0">
              <a:lnSpc>
                <a:spcPct val="115000"/>
              </a:lnSpc>
              <a:spcBef>
                <a:spcPts val="0"/>
              </a:spcBef>
              <a:spcAft>
                <a:spcPts val="0"/>
              </a:spcAft>
              <a:buClr>
                <a:schemeClr val="dk1"/>
              </a:buClr>
              <a:buSzPts val="900"/>
              <a:buChar char="○"/>
            </a:pPr>
            <a:r>
              <a:rPr lang="en" sz="900">
                <a:solidFill>
                  <a:schemeClr val="dk1"/>
                </a:solidFill>
              </a:rPr>
              <a:t>Anxiety levels are influenced by individual factors (demographics, prior experiences, mental illness, economic resources, biological vulnerabilities, personality, coping, emotion regulation, and social support) as well as family and community factors (interpersonal and societal cohesion, community-level socioeconomic status, and rates of employment and crime). From Chen 2022. </a:t>
            </a:r>
            <a:endParaRPr sz="900">
              <a:solidFill>
                <a:schemeClr val="dk1"/>
              </a:solidFill>
            </a:endParaRPr>
          </a:p>
          <a:p>
            <a:pPr marL="457200" lvl="0" indent="-285750" algn="l" rtl="0">
              <a:lnSpc>
                <a:spcPct val="115000"/>
              </a:lnSpc>
              <a:spcBef>
                <a:spcPts val="0"/>
              </a:spcBef>
              <a:spcAft>
                <a:spcPts val="0"/>
              </a:spcAft>
              <a:buClr>
                <a:schemeClr val="dk1"/>
              </a:buClr>
              <a:buSzPts val="900"/>
              <a:buChar char="●"/>
            </a:pPr>
            <a:r>
              <a:rPr lang="en" sz="900">
                <a:solidFill>
                  <a:schemeClr val="dk1"/>
                </a:solidFill>
              </a:rPr>
              <a:t>The 5 categories above have been identified in the context of eco-anxiety (Soutar 2022)</a:t>
            </a:r>
            <a:endParaRPr sz="900">
              <a:solidFill>
                <a:schemeClr val="dk1"/>
              </a:solidFill>
            </a:endParaRPr>
          </a:p>
          <a:p>
            <a:pPr marL="914400" lvl="1" indent="-285750" algn="l" rtl="0">
              <a:lnSpc>
                <a:spcPct val="115000"/>
              </a:lnSpc>
              <a:spcBef>
                <a:spcPts val="0"/>
              </a:spcBef>
              <a:spcAft>
                <a:spcPts val="0"/>
              </a:spcAft>
              <a:buClr>
                <a:schemeClr val="dk1"/>
              </a:buClr>
              <a:buSzPts val="900"/>
              <a:buChar char="○"/>
            </a:pPr>
            <a:r>
              <a:rPr lang="en" sz="900" b="1">
                <a:solidFill>
                  <a:schemeClr val="dk1"/>
                </a:solidFill>
              </a:rPr>
              <a:t>Threats to Livelihoods</a:t>
            </a:r>
            <a:r>
              <a:rPr lang="en" sz="900">
                <a:solidFill>
                  <a:schemeClr val="dk1"/>
                </a:solidFill>
              </a:rPr>
              <a:t>: changes in the economic system (especially for farmers), worry about migration (having to migrate, but also the worry of people (often in high-income countries) about climate migrants to their country. Worry about how extreme weather events may affect their job (outdoor workers, indigenous communities), and worry about how individuals, families or communities insufficiently plan for disasters (Western communities without wildfire planning, not having a hurricane evacuation plan along the East Coast). </a:t>
            </a:r>
            <a:endParaRPr sz="900">
              <a:solidFill>
                <a:schemeClr val="dk1"/>
              </a:solidFill>
            </a:endParaRPr>
          </a:p>
          <a:p>
            <a:pPr marL="914400" lvl="1" indent="-285750" algn="l" rtl="0">
              <a:lnSpc>
                <a:spcPct val="115000"/>
              </a:lnSpc>
              <a:spcBef>
                <a:spcPts val="0"/>
              </a:spcBef>
              <a:spcAft>
                <a:spcPts val="0"/>
              </a:spcAft>
              <a:buClr>
                <a:schemeClr val="dk1"/>
              </a:buClr>
              <a:buSzPts val="900"/>
              <a:buChar char="○"/>
            </a:pPr>
            <a:r>
              <a:rPr lang="en" sz="900" b="1">
                <a:solidFill>
                  <a:schemeClr val="dk1"/>
                </a:solidFill>
              </a:rPr>
              <a:t>Worry About Future Generations</a:t>
            </a:r>
            <a:r>
              <a:rPr lang="en" sz="900">
                <a:solidFill>
                  <a:schemeClr val="dk1"/>
                </a:solidFill>
              </a:rPr>
              <a:t>: worry (often by the older generation) about the state of the world for future generations - often people who express these worries seem climate change as distant or non-applicable to their current lives (does not affect them), but not universally true</a:t>
            </a:r>
            <a:endParaRPr sz="900">
              <a:solidFill>
                <a:schemeClr val="dk1"/>
              </a:solidFill>
            </a:endParaRPr>
          </a:p>
          <a:p>
            <a:pPr marL="914400" lvl="1" indent="-285750" algn="l" rtl="0">
              <a:lnSpc>
                <a:spcPct val="115000"/>
              </a:lnSpc>
              <a:spcBef>
                <a:spcPts val="0"/>
              </a:spcBef>
              <a:spcAft>
                <a:spcPts val="0"/>
              </a:spcAft>
              <a:buClr>
                <a:schemeClr val="dk1"/>
              </a:buClr>
              <a:buSzPts val="900"/>
              <a:buChar char="○"/>
            </a:pPr>
            <a:r>
              <a:rPr lang="en" sz="900" b="1">
                <a:solidFill>
                  <a:schemeClr val="dk1"/>
                </a:solidFill>
              </a:rPr>
              <a:t>Threat of Apocalypse</a:t>
            </a:r>
            <a:r>
              <a:rPr lang="en" sz="900">
                <a:solidFill>
                  <a:schemeClr val="dk1"/>
                </a:solidFill>
              </a:rPr>
              <a:t>: Worrying about the worst aspects of climate change - will global systems/the Earth collapse (most scenarios do not envision this occurring but cannot be ruled out)</a:t>
            </a:r>
            <a:endParaRPr sz="900">
              <a:solidFill>
                <a:schemeClr val="dk1"/>
              </a:solidFill>
            </a:endParaRPr>
          </a:p>
          <a:p>
            <a:pPr marL="914400" lvl="1" indent="-285750" algn="l" rtl="0">
              <a:lnSpc>
                <a:spcPct val="115000"/>
              </a:lnSpc>
              <a:spcBef>
                <a:spcPts val="0"/>
              </a:spcBef>
              <a:spcAft>
                <a:spcPts val="0"/>
              </a:spcAft>
              <a:buClr>
                <a:schemeClr val="dk1"/>
              </a:buClr>
              <a:buSzPts val="900"/>
              <a:buChar char="○"/>
            </a:pPr>
            <a:r>
              <a:rPr lang="en" sz="900" b="1">
                <a:solidFill>
                  <a:schemeClr val="dk1"/>
                </a:solidFill>
              </a:rPr>
              <a:t>Perceived Lack of Response to Crisis</a:t>
            </a:r>
            <a:r>
              <a:rPr lang="en" sz="900">
                <a:solidFill>
                  <a:schemeClr val="dk1"/>
                </a:solidFill>
              </a:rPr>
              <a:t>: People can feel guilt/shame/anger/worry (components of anxiety) - due to perceived (which is usually also reality though this is starting to change) lack of response to the climate crisis - within their own homes (not recycling or reducing carbon footprint), at the community level (towns not planting trees, supporting diversity, education, disaster preparedness planning), and at regional/national/international levels (lack of divestment of energy from fossil fuels and transition to renewable energy, inability to pass climate legislation (American federal government), inability to adhere to climate pledges from international conferences (majority of countries around the world).</a:t>
            </a:r>
            <a:endParaRPr sz="900">
              <a:solidFill>
                <a:schemeClr val="dk1"/>
              </a:solidFill>
            </a:endParaRPr>
          </a:p>
          <a:p>
            <a:pPr marL="914400" lvl="1" indent="-285750" algn="l" rtl="0">
              <a:lnSpc>
                <a:spcPct val="115000"/>
              </a:lnSpc>
              <a:spcBef>
                <a:spcPts val="0"/>
              </a:spcBef>
              <a:spcAft>
                <a:spcPts val="0"/>
              </a:spcAft>
              <a:buClr>
                <a:schemeClr val="dk1"/>
              </a:buClr>
              <a:buSzPts val="900"/>
              <a:buChar char="○"/>
            </a:pPr>
            <a:r>
              <a:rPr lang="en" sz="900" b="1">
                <a:solidFill>
                  <a:schemeClr val="dk1"/>
                </a:solidFill>
              </a:rPr>
              <a:t>Competing Problems/Life</a:t>
            </a:r>
            <a:r>
              <a:rPr lang="en" sz="900">
                <a:solidFill>
                  <a:schemeClr val="dk1"/>
                </a:solidFill>
              </a:rPr>
              <a:t>: Climate change is either not a worry, or the least worry in a series of problems (most common in minority communities and those with low socioeconomic status). Why worry about climate change when I can’t put food on the table today? Issues with the social determinants of health (housing food, economic, energy, transportation security) as well as access to high quality physical and mental healthcare may supercede worries about climate change or may also exacerbate existing climate worries. </a:t>
            </a:r>
            <a:endParaRPr sz="900">
              <a:solidFill>
                <a:schemeClr val="dk1"/>
              </a:solidFill>
            </a:endParaRPr>
          </a:p>
          <a:p>
            <a:pPr marL="914400" lvl="0" indent="0" algn="l" rtl="0">
              <a:lnSpc>
                <a:spcPct val="115000"/>
              </a:lnSpc>
              <a:spcBef>
                <a:spcPts val="0"/>
              </a:spcBef>
              <a:spcAft>
                <a:spcPts val="0"/>
              </a:spcAft>
              <a:buNone/>
            </a:pPr>
            <a:endParaRPr sz="900">
              <a:solidFill>
                <a:schemeClr val="dk1"/>
              </a:solidFill>
            </a:endParaRPr>
          </a:p>
          <a:p>
            <a:pPr marL="0" lvl="0" indent="0" algn="l" rtl="0">
              <a:spcBef>
                <a:spcPts val="0"/>
              </a:spcBef>
              <a:spcAft>
                <a:spcPts val="0"/>
              </a:spcAft>
              <a:buClr>
                <a:schemeClr val="dk1"/>
              </a:buClr>
              <a:buSzPts val="1100"/>
              <a:buFont typeface="Arial"/>
              <a:buNone/>
            </a:pPr>
            <a:r>
              <a:rPr lang="en" sz="900" b="1">
                <a:solidFill>
                  <a:schemeClr val="dk1"/>
                </a:solidFill>
              </a:rPr>
              <a:t>References</a:t>
            </a:r>
            <a:r>
              <a:rPr lang="en" sz="900">
                <a:solidFill>
                  <a:schemeClr val="dk1"/>
                </a:solidFill>
              </a:rPr>
              <a:t>:</a:t>
            </a:r>
            <a:endParaRPr sz="900">
              <a:solidFill>
                <a:schemeClr val="dk1"/>
              </a:solidFill>
            </a:endParaRPr>
          </a:p>
          <a:p>
            <a:pPr marL="457200" lvl="0" indent="-285750" algn="l" rtl="0">
              <a:spcBef>
                <a:spcPts val="0"/>
              </a:spcBef>
              <a:spcAft>
                <a:spcPts val="0"/>
              </a:spcAft>
              <a:buSzPts val="900"/>
              <a:buAutoNum type="arabicPeriod"/>
            </a:pPr>
            <a:r>
              <a:rPr lang="en" sz="900">
                <a:solidFill>
                  <a:schemeClr val="dk1"/>
                </a:solidFill>
              </a:rPr>
              <a:t>Soutar, C.; Wand, A.P.F. Understanding the Spectrum of Anxiety Responses to Climate Change: A Systematic Review of the Qualitative Literature. </a:t>
            </a:r>
            <a:r>
              <a:rPr lang="en" sz="900" i="1">
                <a:solidFill>
                  <a:schemeClr val="dk1"/>
                </a:solidFill>
              </a:rPr>
              <a:t>Int. J. Environ. Res. Public Health </a:t>
            </a:r>
            <a:r>
              <a:rPr lang="en" sz="900" b="1">
                <a:solidFill>
                  <a:schemeClr val="dk1"/>
                </a:solidFill>
              </a:rPr>
              <a:t>2022</a:t>
            </a:r>
            <a:r>
              <a:rPr lang="en" sz="900">
                <a:solidFill>
                  <a:schemeClr val="dk1"/>
                </a:solidFill>
              </a:rPr>
              <a:t>, </a:t>
            </a:r>
            <a:r>
              <a:rPr lang="en" sz="900" i="1">
                <a:solidFill>
                  <a:schemeClr val="dk1"/>
                </a:solidFill>
              </a:rPr>
              <a:t>19</a:t>
            </a:r>
            <a:r>
              <a:rPr lang="en" sz="900">
                <a:solidFill>
                  <a:schemeClr val="dk1"/>
                </a:solidFill>
              </a:rPr>
              <a:t>, 990.</a:t>
            </a:r>
            <a:r>
              <a:rPr lang="en" sz="900">
                <a:solidFill>
                  <a:schemeClr val="dk1"/>
                </a:solidFill>
                <a:uFill>
                  <a:noFill/>
                </a:uFill>
                <a:hlinkClick r:id="rId3">
                  <a:extLst>
                    <a:ext uri="{A12FA001-AC4F-418D-AE19-62706E023703}">
                      <ahyp:hlinkClr xmlns:ahyp="http://schemas.microsoft.com/office/drawing/2018/hyperlinkcolor" val="tx"/>
                    </a:ext>
                  </a:extLst>
                </a:hlinkClick>
              </a:rPr>
              <a:t> </a:t>
            </a:r>
            <a:r>
              <a:rPr lang="en" sz="900" u="sng">
                <a:solidFill>
                  <a:schemeClr val="hlink"/>
                </a:solidFill>
                <a:hlinkClick r:id="rId3"/>
              </a:rPr>
              <a:t>https://doi.org/10.3390/</a:t>
            </a:r>
            <a:r>
              <a:rPr lang="en" sz="900">
                <a:solidFill>
                  <a:schemeClr val="dk1"/>
                </a:solidFill>
              </a:rPr>
              <a:t> ijerph19020990 </a:t>
            </a:r>
            <a:endParaRPr sz="900">
              <a:solidFill>
                <a:schemeClr val="dk1"/>
              </a:solidFill>
            </a:endParaRPr>
          </a:p>
          <a:p>
            <a:pPr marL="457200" lvl="0" indent="-285750" algn="l" rtl="0">
              <a:spcBef>
                <a:spcPts val="0"/>
              </a:spcBef>
              <a:spcAft>
                <a:spcPts val="0"/>
              </a:spcAft>
              <a:buClr>
                <a:schemeClr val="dk1"/>
              </a:buClr>
              <a:buSzPts val="900"/>
              <a:buAutoNum type="arabicPeriod"/>
            </a:pPr>
            <a:r>
              <a:rPr lang="en" sz="900">
                <a:solidFill>
                  <a:srgbClr val="212121"/>
                </a:solidFill>
                <a:highlight>
                  <a:srgbClr val="FFFFFF"/>
                </a:highlight>
              </a:rPr>
              <a:t>Chen S, Bagrodia R, Pfeffer CC, Meli L, Bonanno GA. Anxiety and resilience in the face of natural disasters associated with climate change: A review and methodological critique. J Anxiety Disord. 2020 Dec;76:102297. doi: 10.1016/j.janxdis.2020.102297. Epub 2020 Sep 13. PMID: 32957002.</a:t>
            </a:r>
            <a:endParaRPr sz="900">
              <a:solidFill>
                <a:srgbClr val="212121"/>
              </a:solidFill>
              <a:highlight>
                <a:srgbClr val="FFFFFF"/>
              </a:highlight>
            </a:endParaRPr>
          </a:p>
          <a:p>
            <a:pPr marL="457200" lvl="0" indent="-285750" algn="l" rtl="0">
              <a:lnSpc>
                <a:spcPct val="115000"/>
              </a:lnSpc>
              <a:spcBef>
                <a:spcPts val="0"/>
              </a:spcBef>
              <a:spcAft>
                <a:spcPts val="0"/>
              </a:spcAft>
              <a:buClr>
                <a:srgbClr val="212121"/>
              </a:buClr>
              <a:buSzPts val="900"/>
              <a:buAutoNum type="arabicPeriod"/>
            </a:pPr>
            <a:r>
              <a:rPr lang="en" sz="900">
                <a:solidFill>
                  <a:schemeClr val="dk1"/>
                </a:solidFill>
              </a:rPr>
              <a:t>Clayton, S., Manning, C. M., Krygsman, K., &amp; Speiser, M. (2017). Mental Health and Our Changing Climate: Impacts, Implications, and Guidance. Washington, D.C.: American Psychological Association, and ecoAmerica.</a:t>
            </a:r>
            <a:endParaRPr sz="900">
              <a:solidFill>
                <a:schemeClr val="dk1"/>
              </a:solidFill>
            </a:endParaRPr>
          </a:p>
          <a:p>
            <a:pPr marL="457200" lvl="0" indent="-285750" algn="l" rtl="0">
              <a:lnSpc>
                <a:spcPct val="115000"/>
              </a:lnSpc>
              <a:spcBef>
                <a:spcPts val="0"/>
              </a:spcBef>
              <a:spcAft>
                <a:spcPts val="0"/>
              </a:spcAft>
              <a:buClr>
                <a:schemeClr val="dk1"/>
              </a:buClr>
              <a:buSzPts val="900"/>
              <a:buAutoNum type="arabicPeriod"/>
            </a:pPr>
            <a:r>
              <a:rPr lang="en" sz="900">
                <a:solidFill>
                  <a:schemeClr val="dk1"/>
                </a:solidFill>
              </a:rPr>
              <a:t>1st image: </a:t>
            </a:r>
            <a:r>
              <a:rPr lang="en" sz="900" u="sng">
                <a:solidFill>
                  <a:schemeClr val="hlink"/>
                </a:solidFill>
                <a:hlinkClick r:id="rId4"/>
              </a:rPr>
              <a:t>https://www.istockphoto.com/photo/tornado-in-stormy-landscape-climate-change-and-natural-disaster-concept-gm1333043586-415701684</a:t>
            </a:r>
            <a:r>
              <a:rPr lang="en" sz="900">
                <a:solidFill>
                  <a:schemeClr val="dk1"/>
                </a:solidFill>
              </a:rPr>
              <a:t> </a:t>
            </a:r>
            <a:endParaRPr sz="900">
              <a:solidFill>
                <a:schemeClr val="dk1"/>
              </a:solidFill>
            </a:endParaRPr>
          </a:p>
          <a:p>
            <a:pPr marL="457200" lvl="0" indent="-285750" algn="l" rtl="0">
              <a:lnSpc>
                <a:spcPct val="115000"/>
              </a:lnSpc>
              <a:spcBef>
                <a:spcPts val="0"/>
              </a:spcBef>
              <a:spcAft>
                <a:spcPts val="0"/>
              </a:spcAft>
              <a:buClr>
                <a:schemeClr val="dk1"/>
              </a:buClr>
              <a:buSzPts val="900"/>
              <a:buAutoNum type="arabicPeriod"/>
            </a:pPr>
            <a:r>
              <a:rPr lang="en" sz="900">
                <a:solidFill>
                  <a:schemeClr val="dk1"/>
                </a:solidFill>
              </a:rPr>
              <a:t>2nd image: </a:t>
            </a:r>
            <a:r>
              <a:rPr lang="en" sz="900" u="sng">
                <a:solidFill>
                  <a:schemeClr val="hlink"/>
                </a:solidFill>
                <a:hlinkClick r:id="rId5"/>
              </a:rPr>
              <a:t>https://bipartisanpolicy.org/blog/who-are-climate-migrants/</a:t>
            </a:r>
            <a:r>
              <a:rPr lang="en" sz="900">
                <a:solidFill>
                  <a:schemeClr val="dk1"/>
                </a:solidFill>
              </a:rPr>
              <a:t> </a:t>
            </a:r>
            <a:endParaRPr sz="900">
              <a:solidFill>
                <a:schemeClr val="dk1"/>
              </a:solidFill>
            </a:endParaRPr>
          </a:p>
          <a:p>
            <a:pPr marL="0" lvl="0" indent="0" algn="l" rtl="0">
              <a:spcBef>
                <a:spcPts val="0"/>
              </a:spcBef>
              <a:spcAft>
                <a:spcPts val="0"/>
              </a:spcAft>
              <a:buClr>
                <a:schemeClr val="dk1"/>
              </a:buClr>
              <a:buSzPts val="1100"/>
              <a:buFont typeface="Arial"/>
              <a:buNone/>
            </a:pPr>
            <a:endParaRPr sz="900">
              <a:solidFill>
                <a:schemeClr val="dk1"/>
              </a:solidFill>
            </a:endParaRPr>
          </a:p>
          <a:p>
            <a:pPr marL="0" lvl="0" indent="0" algn="l" rtl="0">
              <a:spcBef>
                <a:spcPts val="0"/>
              </a:spcBef>
              <a:spcAft>
                <a:spcPts val="0"/>
              </a:spcAft>
              <a:buClr>
                <a:schemeClr val="dk1"/>
              </a:buClr>
              <a:buSzPts val="1100"/>
              <a:buFont typeface="Arial"/>
              <a:buNone/>
            </a:pPr>
            <a:endParaRPr sz="900">
              <a:solidFill>
                <a:schemeClr val="dk1"/>
              </a:solidFill>
            </a:endParaRPr>
          </a:p>
        </p:txBody>
      </p:sp>
    </p:spTree>
    <p:extLst>
      <p:ext uri="{BB962C8B-B14F-4D97-AF65-F5344CB8AC3E}">
        <p14:creationId xmlns:p14="http://schemas.microsoft.com/office/powerpoint/2010/main" val="5730469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ZA" dirty="0"/>
          </a:p>
        </p:txBody>
      </p:sp>
    </p:spTree>
    <p:extLst>
      <p:ext uri="{BB962C8B-B14F-4D97-AF65-F5344CB8AC3E}">
        <p14:creationId xmlns:p14="http://schemas.microsoft.com/office/powerpoint/2010/main" val="8974493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b="0" i="1" strike="noStrike" spc="-1" dirty="0">
                <a:solidFill>
                  <a:schemeClr val="tx1"/>
                </a:solidFill>
                <a:latin typeface="Arial"/>
              </a:rPr>
              <a:t>The Lancet Regional Health – Europe</a:t>
            </a:r>
            <a:r>
              <a:rPr lang="en-US" sz="1100" b="0" strike="noStrike" spc="-1" dirty="0">
                <a:solidFill>
                  <a:schemeClr val="tx1"/>
                </a:solidFill>
                <a:latin typeface="Arial"/>
              </a:rPr>
              <a:t> 2024 43DOI: (10.1016/j.lanepe.2024.100969) </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ZA" sz="1100" b="0" i="0" u="none" strike="noStrike" cap="none" baseline="0" dirty="0">
              <a:solidFill>
                <a:srgbClr val="000000"/>
              </a:solidFill>
              <a:latin typeface="Arial"/>
              <a:ea typeface="Arial"/>
              <a:cs typeface="Arial"/>
              <a:sym typeface="Arial"/>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ZA" sz="1100" b="0" i="0" u="none" strike="noStrike" cap="none" baseline="0" dirty="0" err="1">
                <a:solidFill>
                  <a:srgbClr val="000000"/>
                </a:solidFill>
                <a:latin typeface="Arial"/>
                <a:ea typeface="Arial"/>
                <a:cs typeface="Arial"/>
                <a:sym typeface="Arial"/>
              </a:rPr>
              <a:t>Subramaney</a:t>
            </a:r>
            <a:r>
              <a:rPr lang="en-ZA" sz="1100" b="0" i="0" u="none" strike="noStrike" cap="none" baseline="0" dirty="0">
                <a:solidFill>
                  <a:srgbClr val="000000"/>
                </a:solidFill>
                <a:latin typeface="Arial"/>
                <a:ea typeface="Arial"/>
                <a:cs typeface="Arial"/>
                <a:sym typeface="Arial"/>
              </a:rPr>
              <a:t> U, </a:t>
            </a:r>
            <a:r>
              <a:rPr lang="en-ZA" sz="1100" b="0" i="0" u="none" strike="noStrike" cap="none" baseline="0" dirty="0" err="1">
                <a:solidFill>
                  <a:srgbClr val="000000"/>
                </a:solidFill>
                <a:latin typeface="Arial"/>
                <a:ea typeface="Arial"/>
                <a:cs typeface="Arial"/>
                <a:sym typeface="Arial"/>
              </a:rPr>
              <a:t>Iyaloo</a:t>
            </a:r>
            <a:r>
              <a:rPr lang="en-ZA" sz="1100" b="0" i="0" u="none" strike="noStrike" cap="none" baseline="0" dirty="0">
                <a:solidFill>
                  <a:srgbClr val="000000"/>
                </a:solidFill>
                <a:latin typeface="Arial"/>
                <a:ea typeface="Arial"/>
                <a:cs typeface="Arial"/>
                <a:sym typeface="Arial"/>
              </a:rPr>
              <a:t> S, Morar T, et al. Climate change and mental health implications in South Africa. Wits J Clin Med. 2022;4(3):151–156. https://doi. org/10.18772/26180197.2022.v4n3a4 </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ZA" sz="1100" b="0" i="0" u="none" strike="noStrike" cap="none" baseline="0" dirty="0">
              <a:solidFill>
                <a:srgbClr val="000000"/>
              </a:solidFill>
              <a:latin typeface="Arial"/>
              <a:cs typeface="Arial"/>
              <a:sym typeface="Arial"/>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ZA" sz="1100" b="0" i="0" u="none" strike="noStrike" cap="none" dirty="0">
                <a:solidFill>
                  <a:srgbClr val="000000"/>
                </a:solidFill>
                <a:effectLst/>
                <a:latin typeface="Arial"/>
                <a:ea typeface="Arial"/>
                <a:cs typeface="Arial"/>
                <a:sym typeface="Arial"/>
              </a:rPr>
              <a:t>Ambient temperatures a 1 °C increase in temperature is associated with a 0.9% increase in mental health-related morbidity based on data from Asia, Oceania, Europe, and North and South America.</a:t>
            </a:r>
            <a:r>
              <a:rPr lang="en-ZA" sz="1100" b="0" i="0" u="none" strike="noStrike" cap="none" baseline="30000" dirty="0">
                <a:solidFill>
                  <a:srgbClr val="000000"/>
                </a:solidFill>
                <a:effectLst/>
                <a:latin typeface="Arial"/>
                <a:ea typeface="Arial"/>
                <a:cs typeface="Arial"/>
                <a:sym typeface="Arial"/>
                <a:hlinkClick r:id="rId3"/>
              </a:rPr>
              <a:t>1</a:t>
            </a:r>
            <a:endParaRPr lang="en-ZA" dirty="0"/>
          </a:p>
          <a:p>
            <a:endParaRPr lang="en-ZA" dirty="0"/>
          </a:p>
        </p:txBody>
      </p:sp>
    </p:spTree>
    <p:extLst>
      <p:ext uri="{BB962C8B-B14F-4D97-AF65-F5344CB8AC3E}">
        <p14:creationId xmlns:p14="http://schemas.microsoft.com/office/powerpoint/2010/main" val="35988137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e66ef5ed70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e66ef5ed70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900" b="1" dirty="0">
                <a:solidFill>
                  <a:schemeClr val="dk1"/>
                </a:solidFill>
              </a:rPr>
              <a:t>[Vulnerable Populations at High Risk for Psychological Distress]</a:t>
            </a:r>
            <a:endParaRPr sz="900" b="1" dirty="0">
              <a:solidFill>
                <a:schemeClr val="dk1"/>
              </a:solidFill>
            </a:endParaRPr>
          </a:p>
          <a:p>
            <a:pPr marL="0" lvl="0" indent="0" algn="l" rtl="0">
              <a:spcBef>
                <a:spcPts val="0"/>
              </a:spcBef>
              <a:spcAft>
                <a:spcPts val="0"/>
              </a:spcAft>
              <a:buClr>
                <a:schemeClr val="dk1"/>
              </a:buClr>
              <a:buSzPts val="1100"/>
              <a:buFont typeface="Arial"/>
              <a:buNone/>
            </a:pPr>
            <a:endParaRPr sz="900" b="1" dirty="0">
              <a:solidFill>
                <a:schemeClr val="dk1"/>
              </a:solidFill>
            </a:endParaRPr>
          </a:p>
          <a:p>
            <a:pPr marL="0" lvl="0" indent="0" algn="l" rtl="0">
              <a:spcBef>
                <a:spcPts val="0"/>
              </a:spcBef>
              <a:spcAft>
                <a:spcPts val="0"/>
              </a:spcAft>
              <a:buClr>
                <a:schemeClr val="dk1"/>
              </a:buClr>
              <a:buSzPts val="1100"/>
              <a:buFont typeface="Arial"/>
              <a:buNone/>
            </a:pPr>
            <a:r>
              <a:rPr lang="en" sz="900" b="1" dirty="0">
                <a:solidFill>
                  <a:schemeClr val="dk1"/>
                </a:solidFill>
              </a:rPr>
              <a:t>Learning Objective</a:t>
            </a:r>
            <a:r>
              <a:rPr lang="en" sz="900" dirty="0">
                <a:solidFill>
                  <a:schemeClr val="dk1"/>
                </a:solidFill>
              </a:rPr>
              <a:t>: </a:t>
            </a:r>
            <a:r>
              <a:rPr lang="en" sz="900" dirty="0">
                <a:solidFill>
                  <a:schemeClr val="dk1"/>
                </a:solidFill>
                <a:highlight>
                  <a:schemeClr val="lt1"/>
                </a:highlight>
              </a:rPr>
              <a:t>Discuss how climate change disproportionately impacts vulnerable populations</a:t>
            </a:r>
            <a:endParaRPr sz="900" dirty="0">
              <a:solidFill>
                <a:schemeClr val="dk1"/>
              </a:solidFill>
              <a:highlight>
                <a:schemeClr val="lt1"/>
              </a:highlight>
            </a:endParaRPr>
          </a:p>
          <a:p>
            <a:pPr marL="0" lvl="0" indent="0" algn="l" rtl="0">
              <a:spcBef>
                <a:spcPts val="0"/>
              </a:spcBef>
              <a:spcAft>
                <a:spcPts val="0"/>
              </a:spcAft>
              <a:buClr>
                <a:schemeClr val="dk1"/>
              </a:buClr>
              <a:buSzPts val="1100"/>
              <a:buFont typeface="Arial"/>
              <a:buNone/>
            </a:pPr>
            <a:endParaRPr sz="900" b="1" dirty="0">
              <a:solidFill>
                <a:schemeClr val="dk1"/>
              </a:solidFill>
            </a:endParaRPr>
          </a:p>
          <a:p>
            <a:pPr marL="0" lvl="0" indent="0" algn="l" rtl="0">
              <a:spcBef>
                <a:spcPts val="0"/>
              </a:spcBef>
              <a:spcAft>
                <a:spcPts val="0"/>
              </a:spcAft>
              <a:buClr>
                <a:schemeClr val="dk1"/>
              </a:buClr>
              <a:buSzPts val="1100"/>
              <a:buFont typeface="Arial"/>
              <a:buNone/>
            </a:pPr>
            <a:r>
              <a:rPr lang="en" sz="900" b="1" dirty="0">
                <a:solidFill>
                  <a:schemeClr val="dk1"/>
                </a:solidFill>
              </a:rPr>
              <a:t>Speaker’s Notes:</a:t>
            </a:r>
            <a:endParaRPr sz="900" dirty="0">
              <a:solidFill>
                <a:schemeClr val="dk1"/>
              </a:solidFill>
            </a:endParaRPr>
          </a:p>
          <a:p>
            <a:pPr marL="171450" lvl="0" indent="-158750" algn="l" rtl="0">
              <a:spcBef>
                <a:spcPts val="0"/>
              </a:spcBef>
              <a:spcAft>
                <a:spcPts val="0"/>
              </a:spcAft>
              <a:buClr>
                <a:schemeClr val="dk1"/>
              </a:buClr>
              <a:buSzPts val="900"/>
              <a:buChar char="●"/>
            </a:pPr>
            <a:r>
              <a:rPr lang="en" sz="900" dirty="0">
                <a:solidFill>
                  <a:schemeClr val="dk1"/>
                </a:solidFill>
              </a:rPr>
              <a:t>While climate change will affect all people in all communities on the planet, there are certain populations and communities that are vulnerable and higher-risk for psychological distress and development of eco-anxiety and are visualized on the slide above.</a:t>
            </a:r>
            <a:endParaRPr sz="900" dirty="0">
              <a:solidFill>
                <a:schemeClr val="dk1"/>
              </a:solidFill>
            </a:endParaRPr>
          </a:p>
          <a:p>
            <a:pPr marL="171450" lvl="0" indent="-158750" algn="l" rtl="0">
              <a:spcBef>
                <a:spcPts val="0"/>
              </a:spcBef>
              <a:spcAft>
                <a:spcPts val="0"/>
              </a:spcAft>
              <a:buClr>
                <a:schemeClr val="dk1"/>
              </a:buClr>
              <a:buSzPts val="900"/>
              <a:buChar char="●"/>
            </a:pPr>
            <a:r>
              <a:rPr lang="en" sz="900" dirty="0">
                <a:solidFill>
                  <a:schemeClr val="dk1"/>
                </a:solidFill>
              </a:rPr>
              <a:t>Explanation of each group:</a:t>
            </a:r>
            <a:endParaRPr sz="900" dirty="0">
              <a:solidFill>
                <a:schemeClr val="dk1"/>
              </a:solidFill>
            </a:endParaRPr>
          </a:p>
          <a:p>
            <a:pPr marL="914400" lvl="1" indent="-285750" algn="l" rtl="0">
              <a:spcBef>
                <a:spcPts val="0"/>
              </a:spcBef>
              <a:spcAft>
                <a:spcPts val="0"/>
              </a:spcAft>
              <a:buClr>
                <a:schemeClr val="dk1"/>
              </a:buClr>
              <a:buSzPts val="900"/>
              <a:buChar char="○"/>
            </a:pPr>
            <a:r>
              <a:rPr lang="en" sz="900" b="1" dirty="0">
                <a:solidFill>
                  <a:schemeClr val="dk1"/>
                </a:solidFill>
              </a:rPr>
              <a:t>Youth</a:t>
            </a:r>
            <a:r>
              <a:rPr lang="en" sz="900" dirty="0">
                <a:solidFill>
                  <a:schemeClr val="dk1"/>
                </a:solidFill>
              </a:rPr>
              <a:t>: infants and toddlers are unable to remove themselves from high risk situations and rely on their caregivers. In older children and adolescents, disruptions to their routines and social systems (school, after school activities) place them at higher risk. In addition, youth are the adults of tomorrow, and realize that their quality of life will likely not be the same as their parents and grandparents. They will be responsible for dealing with a problem that previous generations have chosen not to act decisively on for political and economic reasons. </a:t>
            </a:r>
            <a:endParaRPr sz="900" dirty="0">
              <a:solidFill>
                <a:schemeClr val="dk1"/>
              </a:solidFill>
            </a:endParaRPr>
          </a:p>
          <a:p>
            <a:pPr marL="914400" lvl="1" indent="-285750" algn="l" rtl="0">
              <a:spcBef>
                <a:spcPts val="0"/>
              </a:spcBef>
              <a:spcAft>
                <a:spcPts val="0"/>
              </a:spcAft>
              <a:buClr>
                <a:schemeClr val="dk1"/>
              </a:buClr>
              <a:buSzPts val="900"/>
              <a:buChar char="○"/>
            </a:pPr>
            <a:r>
              <a:rPr lang="en" sz="900" b="1" dirty="0">
                <a:solidFill>
                  <a:schemeClr val="dk1"/>
                </a:solidFill>
              </a:rPr>
              <a:t>Aging Adults</a:t>
            </a:r>
            <a:r>
              <a:rPr lang="en" sz="900" dirty="0">
                <a:solidFill>
                  <a:schemeClr val="dk1"/>
                </a:solidFill>
              </a:rPr>
              <a:t>: Pre-existing health conditions, sensory or cognitive impairments, and reliance on others puts older adults at higher risk for eco-anxiety given the complexities of managing those conditions (more difficult with climate change) and due to reliance on others for care in some situations (similar to young children). Mobility impairments also raise risk (example: aging adults worried about how they will evacuate in extreme weather events). </a:t>
            </a:r>
            <a:r>
              <a:rPr lang="en" sz="900" dirty="0">
                <a:solidFill>
                  <a:schemeClr val="dk1"/>
                </a:solidFill>
                <a:highlight>
                  <a:srgbClr val="00FF00"/>
                </a:highlight>
              </a:rPr>
              <a:t>Aging adults are twice more likely to develop posttraumatic stress symptoms and 1.7x more likely to develop adjustment disorders after natural disasters, compared to younger adults (Parker et al., 2016).</a:t>
            </a:r>
            <a:endParaRPr sz="900" dirty="0">
              <a:solidFill>
                <a:schemeClr val="dk1"/>
              </a:solidFill>
              <a:highlight>
                <a:srgbClr val="00FF00"/>
              </a:highlight>
            </a:endParaRPr>
          </a:p>
          <a:p>
            <a:pPr marL="914400" lvl="1" indent="-285750" algn="l" rtl="0">
              <a:spcBef>
                <a:spcPts val="0"/>
              </a:spcBef>
              <a:spcAft>
                <a:spcPts val="0"/>
              </a:spcAft>
              <a:buClr>
                <a:schemeClr val="dk1"/>
              </a:buClr>
              <a:buSzPts val="900"/>
              <a:buChar char="○"/>
            </a:pPr>
            <a:r>
              <a:rPr lang="en" sz="900" b="1" dirty="0">
                <a:solidFill>
                  <a:schemeClr val="dk1"/>
                </a:solidFill>
              </a:rPr>
              <a:t>Girls &amp; Women</a:t>
            </a:r>
            <a:r>
              <a:rPr lang="en" sz="900" dirty="0">
                <a:solidFill>
                  <a:schemeClr val="dk1"/>
                </a:solidFill>
              </a:rPr>
              <a:t>: pregnant women, peripartum, and women with families are at highest risk within this category. Mothers and caregivers are more likely to experience stress and develop eco-anxiety in the setting of try to plan and care for their families, both in and out of emergency scenarios. </a:t>
            </a:r>
            <a:endParaRPr sz="900" dirty="0">
              <a:solidFill>
                <a:schemeClr val="dk1"/>
              </a:solidFill>
            </a:endParaRPr>
          </a:p>
          <a:p>
            <a:pPr marL="914400" lvl="1" indent="-285750" algn="l" rtl="0">
              <a:spcBef>
                <a:spcPts val="0"/>
              </a:spcBef>
              <a:spcAft>
                <a:spcPts val="0"/>
              </a:spcAft>
              <a:buClr>
                <a:schemeClr val="dk1"/>
              </a:buClr>
              <a:buSzPts val="900"/>
              <a:buChar char="○"/>
            </a:pPr>
            <a:r>
              <a:rPr lang="en" sz="900" b="1" dirty="0">
                <a:solidFill>
                  <a:schemeClr val="dk1"/>
                </a:solidFill>
              </a:rPr>
              <a:t>Low Income Communities</a:t>
            </a:r>
            <a:r>
              <a:rPr lang="en" sz="900" dirty="0">
                <a:solidFill>
                  <a:schemeClr val="dk1"/>
                </a:solidFill>
              </a:rPr>
              <a:t>: Low-income families and communities are at higher risk because they often lack the economic resources to respond, adapt and mitigate climate change scenarios. This puts them at higher risk for eco-anxiety (sense of helplessness in the face of adversity)</a:t>
            </a:r>
            <a:endParaRPr sz="900" dirty="0">
              <a:solidFill>
                <a:schemeClr val="dk1"/>
              </a:solidFill>
            </a:endParaRPr>
          </a:p>
          <a:p>
            <a:pPr marL="914400" lvl="1" indent="-285750" algn="l" rtl="0">
              <a:spcBef>
                <a:spcPts val="0"/>
              </a:spcBef>
              <a:spcAft>
                <a:spcPts val="0"/>
              </a:spcAft>
              <a:buClr>
                <a:schemeClr val="dk1"/>
              </a:buClr>
              <a:buSzPts val="900"/>
              <a:buChar char="○"/>
            </a:pPr>
            <a:r>
              <a:rPr lang="en" sz="900" b="1" dirty="0">
                <a:solidFill>
                  <a:schemeClr val="dk1"/>
                </a:solidFill>
              </a:rPr>
              <a:t>Communities of Color</a:t>
            </a:r>
            <a:r>
              <a:rPr lang="en" sz="900" dirty="0">
                <a:solidFill>
                  <a:schemeClr val="dk1"/>
                </a:solidFill>
              </a:rPr>
              <a:t>: due to the pervasive effects of systemic and environmental racism in communities of color, which may also be low-income communities (also secondary to systemic racism) and have high burdens of chronic disease - communities often have multiple systemic issues that put them at higher risk for eco-anxiety and to be impacted by climate events. </a:t>
            </a:r>
            <a:r>
              <a:rPr lang="en" sz="900" dirty="0">
                <a:solidFill>
                  <a:schemeClr val="dk1"/>
                </a:solidFill>
                <a:highlight>
                  <a:srgbClr val="00FF00"/>
                </a:highlight>
              </a:rPr>
              <a:t>Minority populations are most likely to currently live in areas with the highest projected levels of climate change impacts with 2°C of global warming or 50 cm of global sea level rise (EPA, 2021).</a:t>
            </a:r>
            <a:endParaRPr sz="900" dirty="0">
              <a:solidFill>
                <a:schemeClr val="dk1"/>
              </a:solidFill>
              <a:highlight>
                <a:srgbClr val="00FF00"/>
              </a:highlight>
            </a:endParaRPr>
          </a:p>
          <a:p>
            <a:pPr marL="914400" lvl="1" indent="-285750" algn="l" rtl="0">
              <a:spcBef>
                <a:spcPts val="0"/>
              </a:spcBef>
              <a:spcAft>
                <a:spcPts val="0"/>
              </a:spcAft>
              <a:buClr>
                <a:schemeClr val="dk1"/>
              </a:buClr>
              <a:buSzPts val="900"/>
              <a:buChar char="○"/>
            </a:pPr>
            <a:r>
              <a:rPr lang="en" sz="900" b="1" dirty="0">
                <a:solidFill>
                  <a:schemeClr val="dk1"/>
                </a:solidFill>
              </a:rPr>
              <a:t>Indigenous communities</a:t>
            </a:r>
            <a:r>
              <a:rPr lang="en" sz="900" dirty="0">
                <a:solidFill>
                  <a:schemeClr val="dk1"/>
                </a:solidFill>
              </a:rPr>
              <a:t>: for groups that livelihoods, as well as cultural, spiritual, and economic identities that are closely tied to the land and the environment are at higher risk as these identities are endangered due to climate change. Indigenous communities often also experience higher levels of poverty and levels of chronic disease. </a:t>
            </a:r>
            <a:endParaRPr sz="900" dirty="0">
              <a:solidFill>
                <a:schemeClr val="dk1"/>
              </a:solidFill>
            </a:endParaRPr>
          </a:p>
          <a:p>
            <a:pPr marL="914400" lvl="1" indent="-285750" algn="l" rtl="0">
              <a:spcBef>
                <a:spcPts val="0"/>
              </a:spcBef>
              <a:spcAft>
                <a:spcPts val="0"/>
              </a:spcAft>
              <a:buClr>
                <a:schemeClr val="dk1"/>
              </a:buClr>
              <a:buSzPts val="900"/>
              <a:buChar char="○"/>
            </a:pPr>
            <a:r>
              <a:rPr lang="en" sz="900" b="1" dirty="0">
                <a:solidFill>
                  <a:schemeClr val="dk1"/>
                </a:solidFill>
              </a:rPr>
              <a:t>Populations with pre-existing mental health conditions</a:t>
            </a:r>
            <a:r>
              <a:rPr lang="en" sz="900" dirty="0">
                <a:solidFill>
                  <a:schemeClr val="dk1"/>
                </a:solidFill>
              </a:rPr>
              <a:t>: those with an existing burden of mental health disease are likely at higher risk of experiencing psychiatric comorbidities, including eco-anxiety. In addition, psychotropic medications have known side effects that impair thermoregulation and may cause health issues during climate events, or supply of medications may be disrupted. </a:t>
            </a:r>
            <a:endParaRPr sz="900" dirty="0">
              <a:solidFill>
                <a:schemeClr val="dk1"/>
              </a:solidFill>
            </a:endParaRPr>
          </a:p>
          <a:p>
            <a:pPr marL="457200" lvl="0" indent="-285750" algn="l" rtl="0">
              <a:spcBef>
                <a:spcPts val="0"/>
              </a:spcBef>
              <a:spcAft>
                <a:spcPts val="0"/>
              </a:spcAft>
              <a:buClr>
                <a:schemeClr val="dk1"/>
              </a:buClr>
              <a:buSzPts val="900"/>
              <a:buChar char="●"/>
            </a:pPr>
            <a:r>
              <a:rPr lang="en" sz="900" dirty="0">
                <a:solidFill>
                  <a:schemeClr val="dk1"/>
                </a:solidFill>
              </a:rPr>
              <a:t>At risk populations can often be models for building resiliency in communities and should be included in the decision making process around climate solutions and experts in their own communities</a:t>
            </a:r>
            <a:endParaRPr sz="900" dirty="0">
              <a:solidFill>
                <a:schemeClr val="dk1"/>
              </a:solidFill>
            </a:endParaRPr>
          </a:p>
          <a:p>
            <a:pPr marL="914400" lvl="1" indent="-285750" algn="l" rtl="0">
              <a:spcBef>
                <a:spcPts val="0"/>
              </a:spcBef>
              <a:spcAft>
                <a:spcPts val="0"/>
              </a:spcAft>
              <a:buClr>
                <a:schemeClr val="dk1"/>
              </a:buClr>
              <a:buSzPts val="900"/>
              <a:buChar char="○"/>
            </a:pPr>
            <a:r>
              <a:rPr lang="en" sz="900" dirty="0">
                <a:solidFill>
                  <a:schemeClr val="dk1"/>
                </a:solidFill>
              </a:rPr>
              <a:t>Aging adults have rich life experiences and may have experienced previous environmental events or have been thinking about climate change for the past several decades. They can serve as community leaders, mentors, and caregivers in emergency situations. Many elders are retired and can volunteer in the community to improve resiliency and educate families.</a:t>
            </a:r>
            <a:endParaRPr sz="900" dirty="0">
              <a:solidFill>
                <a:schemeClr val="dk1"/>
              </a:solidFill>
            </a:endParaRPr>
          </a:p>
          <a:p>
            <a:pPr marL="914400" lvl="1" indent="-285750" algn="l" rtl="0">
              <a:spcBef>
                <a:spcPts val="0"/>
              </a:spcBef>
              <a:spcAft>
                <a:spcPts val="0"/>
              </a:spcAft>
              <a:buClr>
                <a:schemeClr val="dk1"/>
              </a:buClr>
              <a:buSzPts val="900"/>
              <a:buChar char="○"/>
            </a:pPr>
            <a:r>
              <a:rPr lang="en" sz="900" dirty="0">
                <a:solidFill>
                  <a:schemeClr val="dk1"/>
                </a:solidFill>
              </a:rPr>
              <a:t>Youth: many climate activists come from the younger generation and are active in their communities (especially adolescents but also younger school aged children). Youth that can build mental health resiliency at a young age gain these skills for across the lifespan and are a benefit to their families and communities. </a:t>
            </a:r>
            <a:endParaRPr sz="900" dirty="0">
              <a:solidFill>
                <a:schemeClr val="dk1"/>
              </a:solidFill>
            </a:endParaRPr>
          </a:p>
          <a:p>
            <a:pPr marL="914400" lvl="1" indent="-285750" algn="l" rtl="0">
              <a:spcBef>
                <a:spcPts val="0"/>
              </a:spcBef>
              <a:spcAft>
                <a:spcPts val="0"/>
              </a:spcAft>
              <a:buClr>
                <a:schemeClr val="dk1"/>
              </a:buClr>
              <a:buSzPts val="900"/>
              <a:buChar char="○"/>
            </a:pPr>
            <a:r>
              <a:rPr lang="en" sz="900" dirty="0">
                <a:solidFill>
                  <a:schemeClr val="dk1"/>
                </a:solidFill>
              </a:rPr>
              <a:t>Indigenous communities are experts in their environments, traditional agricultural and food systems, and in sustainable living with the environment. </a:t>
            </a:r>
            <a:endParaRPr sz="900" dirty="0">
              <a:solidFill>
                <a:schemeClr val="dk1"/>
              </a:solidFill>
            </a:endParaRPr>
          </a:p>
          <a:p>
            <a:pPr marL="0" lvl="0" indent="0" algn="l" rtl="0">
              <a:spcBef>
                <a:spcPts val="0"/>
              </a:spcBef>
              <a:spcAft>
                <a:spcPts val="0"/>
              </a:spcAft>
              <a:buClr>
                <a:schemeClr val="dk1"/>
              </a:buClr>
              <a:buSzPts val="1100"/>
              <a:buFont typeface="Arial"/>
              <a:buNone/>
            </a:pPr>
            <a:endParaRPr sz="900" b="1" dirty="0">
              <a:solidFill>
                <a:schemeClr val="dk1"/>
              </a:solidFill>
            </a:endParaRPr>
          </a:p>
          <a:p>
            <a:pPr marL="0" lvl="0" indent="0" algn="l" rtl="0">
              <a:spcBef>
                <a:spcPts val="0"/>
              </a:spcBef>
              <a:spcAft>
                <a:spcPts val="0"/>
              </a:spcAft>
              <a:buClr>
                <a:schemeClr val="dk1"/>
              </a:buClr>
              <a:buSzPts val="1100"/>
              <a:buFont typeface="Arial"/>
              <a:buNone/>
            </a:pPr>
            <a:r>
              <a:rPr lang="en" sz="900" b="1" dirty="0">
                <a:solidFill>
                  <a:schemeClr val="dk1"/>
                </a:solidFill>
              </a:rPr>
              <a:t>References</a:t>
            </a:r>
            <a:r>
              <a:rPr lang="en" sz="900" dirty="0">
                <a:solidFill>
                  <a:schemeClr val="dk1"/>
                </a:solidFill>
              </a:rPr>
              <a:t>:</a:t>
            </a:r>
            <a:endParaRPr sz="900" b="1" dirty="0">
              <a:solidFill>
                <a:schemeClr val="dk1"/>
              </a:solidFill>
            </a:endParaRPr>
          </a:p>
          <a:p>
            <a:pPr marL="457200" lvl="0" indent="-285750" algn="l" rtl="0">
              <a:spcBef>
                <a:spcPts val="0"/>
              </a:spcBef>
              <a:spcAft>
                <a:spcPts val="0"/>
              </a:spcAft>
              <a:buClr>
                <a:schemeClr val="dk1"/>
              </a:buClr>
              <a:buSzPts val="900"/>
              <a:buAutoNum type="arabicPeriod"/>
            </a:pPr>
            <a:r>
              <a:rPr lang="en" sz="900" dirty="0">
                <a:solidFill>
                  <a:schemeClr val="dk1"/>
                </a:solidFill>
                <a:highlight>
                  <a:schemeClr val="lt1"/>
                </a:highlight>
              </a:rPr>
              <a:t>Chen S, Bagrodia R, Pfeffer CC, Meli L, Bonanno GA. Anxiety and resilience in the face of natural disasters associated with climate change: A review and methodological critique. </a:t>
            </a:r>
            <a:r>
              <a:rPr lang="en" sz="900" i="1" dirty="0">
                <a:solidFill>
                  <a:schemeClr val="dk1"/>
                </a:solidFill>
                <a:highlight>
                  <a:schemeClr val="lt1"/>
                </a:highlight>
              </a:rPr>
              <a:t>J Anxiety Disord</a:t>
            </a:r>
            <a:r>
              <a:rPr lang="en" sz="900" dirty="0">
                <a:solidFill>
                  <a:schemeClr val="dk1"/>
                </a:solidFill>
                <a:highlight>
                  <a:schemeClr val="lt1"/>
                </a:highlight>
              </a:rPr>
              <a:t>. 2020 Dec;76:102297. doi: 10.1016/j.janxdis.2020.102297. Epub 2020 Sep 13. PMID: 32957002.</a:t>
            </a:r>
            <a:endParaRPr sz="900" dirty="0">
              <a:solidFill>
                <a:schemeClr val="dk1"/>
              </a:solidFill>
            </a:endParaRPr>
          </a:p>
          <a:p>
            <a:pPr marL="457200" lvl="0" indent="-285750" algn="l" rtl="0">
              <a:lnSpc>
                <a:spcPct val="115000"/>
              </a:lnSpc>
              <a:spcBef>
                <a:spcPts val="0"/>
              </a:spcBef>
              <a:spcAft>
                <a:spcPts val="0"/>
              </a:spcAft>
              <a:buClr>
                <a:schemeClr val="dk1"/>
              </a:buClr>
              <a:buSzPts val="900"/>
              <a:buAutoNum type="arabicPeriod"/>
            </a:pPr>
            <a:r>
              <a:rPr lang="en" sz="900" dirty="0">
                <a:solidFill>
                  <a:schemeClr val="dk1"/>
                </a:solidFill>
                <a:highlight>
                  <a:srgbClr val="00FF00"/>
                </a:highlight>
              </a:rPr>
              <a:t>Parker G, Lie D, Siskind DJ, et al. Mental health implications for older adults after natural disasters--a systematic review and meta-analysis. </a:t>
            </a:r>
            <a:r>
              <a:rPr lang="en" sz="900" i="1" dirty="0">
                <a:solidFill>
                  <a:schemeClr val="dk1"/>
                </a:solidFill>
                <a:highlight>
                  <a:srgbClr val="00FF00"/>
                </a:highlight>
              </a:rPr>
              <a:t>Int Psychogeriatr</a:t>
            </a:r>
            <a:r>
              <a:rPr lang="en" sz="900" dirty="0">
                <a:solidFill>
                  <a:schemeClr val="dk1"/>
                </a:solidFill>
                <a:highlight>
                  <a:srgbClr val="00FF00"/>
                </a:highlight>
              </a:rPr>
              <a:t>.</a:t>
            </a:r>
            <a:r>
              <a:rPr lang="en" sz="900" i="1" dirty="0">
                <a:solidFill>
                  <a:schemeClr val="dk1"/>
                </a:solidFill>
                <a:highlight>
                  <a:srgbClr val="00FF00"/>
                </a:highlight>
              </a:rPr>
              <a:t> </a:t>
            </a:r>
            <a:r>
              <a:rPr lang="en" sz="900" dirty="0">
                <a:solidFill>
                  <a:schemeClr val="dk1"/>
                </a:solidFill>
                <a:highlight>
                  <a:srgbClr val="00FF00"/>
                </a:highlight>
              </a:rPr>
              <a:t>2016;28:11-20</a:t>
            </a:r>
            <a:endParaRPr sz="900" dirty="0">
              <a:solidFill>
                <a:schemeClr val="dk1"/>
              </a:solidFill>
              <a:highlight>
                <a:srgbClr val="00FF00"/>
              </a:highlight>
            </a:endParaRPr>
          </a:p>
          <a:p>
            <a:pPr marL="457200" lvl="0" indent="-285750" algn="l" rtl="0">
              <a:spcBef>
                <a:spcPts val="0"/>
              </a:spcBef>
              <a:spcAft>
                <a:spcPts val="0"/>
              </a:spcAft>
              <a:buClr>
                <a:schemeClr val="dk1"/>
              </a:buClr>
              <a:buSzPts val="900"/>
              <a:buAutoNum type="arabicPeriod"/>
            </a:pPr>
            <a:r>
              <a:rPr lang="en" sz="900" dirty="0">
                <a:solidFill>
                  <a:schemeClr val="dk1"/>
                </a:solidFill>
              </a:rPr>
              <a:t>Soutar C, Wand APF. Understanding the Spectrum of Anxiety Responses to Climate Change: A Systematic Review of the Qualitative Literature. </a:t>
            </a:r>
            <a:r>
              <a:rPr lang="en" sz="900" i="1" dirty="0">
                <a:solidFill>
                  <a:schemeClr val="dk1"/>
                </a:solidFill>
              </a:rPr>
              <a:t>Int J Environ Res Public Health</a:t>
            </a:r>
            <a:r>
              <a:rPr lang="en" sz="900" dirty="0">
                <a:solidFill>
                  <a:schemeClr val="dk1"/>
                </a:solidFill>
              </a:rPr>
              <a:t>.</a:t>
            </a:r>
            <a:r>
              <a:rPr lang="en" sz="900" i="1" dirty="0">
                <a:solidFill>
                  <a:schemeClr val="dk1"/>
                </a:solidFill>
              </a:rPr>
              <a:t> </a:t>
            </a:r>
            <a:r>
              <a:rPr lang="en" sz="900" dirty="0">
                <a:solidFill>
                  <a:schemeClr val="dk1"/>
                </a:solidFill>
              </a:rPr>
              <a:t>2022;19:990.</a:t>
            </a:r>
            <a:r>
              <a:rPr lang="en" sz="900" dirty="0">
                <a:solidFill>
                  <a:schemeClr val="dk1"/>
                </a:solidFill>
                <a:uFill>
                  <a:noFill/>
                </a:uFill>
                <a:hlinkClick r:id="rId3">
                  <a:extLst>
                    <a:ext uri="{A12FA001-AC4F-418D-AE19-62706E023703}">
                      <ahyp:hlinkClr xmlns:ahyp="http://schemas.microsoft.com/office/drawing/2018/hyperlinkcolor" val="tx"/>
                    </a:ext>
                  </a:extLst>
                </a:hlinkClick>
              </a:rPr>
              <a:t> </a:t>
            </a:r>
            <a:r>
              <a:rPr lang="en" sz="900" u="sng" dirty="0">
                <a:solidFill>
                  <a:schemeClr val="dk1"/>
                </a:solidFill>
                <a:hlinkClick r:id="rId3">
                  <a:extLst>
                    <a:ext uri="{A12FA001-AC4F-418D-AE19-62706E023703}">
                      <ahyp:hlinkClr xmlns:ahyp="http://schemas.microsoft.com/office/drawing/2018/hyperlinkcolor" val="tx"/>
                    </a:ext>
                  </a:extLst>
                </a:hlinkClick>
              </a:rPr>
              <a:t>https://doi.org/10.3390/</a:t>
            </a:r>
            <a:r>
              <a:rPr lang="en" sz="900" dirty="0">
                <a:solidFill>
                  <a:schemeClr val="dk1"/>
                </a:solidFill>
              </a:rPr>
              <a:t> ijerph19020990 </a:t>
            </a:r>
            <a:endParaRPr sz="900" dirty="0">
              <a:solidFill>
                <a:schemeClr val="dk1"/>
              </a:solidFill>
            </a:endParaRPr>
          </a:p>
          <a:p>
            <a:pPr marL="457200" lvl="0" indent="-285750" algn="l" rtl="0">
              <a:spcBef>
                <a:spcPts val="0"/>
              </a:spcBef>
              <a:spcAft>
                <a:spcPts val="0"/>
              </a:spcAft>
              <a:buClr>
                <a:schemeClr val="dk1"/>
              </a:buClr>
              <a:buSzPts val="900"/>
              <a:buAutoNum type="arabicPeriod"/>
            </a:pPr>
            <a:r>
              <a:rPr lang="en" sz="900" dirty="0">
                <a:solidFill>
                  <a:schemeClr val="dk1"/>
                </a:solidFill>
                <a:highlight>
                  <a:srgbClr val="00FF00"/>
                </a:highlight>
              </a:rPr>
              <a:t>U.S. Environmental Protection Agency. </a:t>
            </a:r>
            <a:r>
              <a:rPr lang="en" sz="900" dirty="0">
                <a:solidFill>
                  <a:srgbClr val="1B1B1B"/>
                </a:solidFill>
                <a:highlight>
                  <a:srgbClr val="00FF00"/>
                </a:highlight>
              </a:rPr>
              <a:t>2021. Climate Change and Social Vulnerability in the United States: A Focus on Six Impacts. U.S. Environmental Protection Agency, EPA 430-R-21-003: </a:t>
            </a:r>
            <a:r>
              <a:rPr lang="en" sz="900" u="sng" dirty="0">
                <a:solidFill>
                  <a:schemeClr val="hlink"/>
                </a:solidFill>
                <a:highlight>
                  <a:srgbClr val="00FF00"/>
                </a:highlight>
                <a:hlinkClick r:id="rId4"/>
              </a:rPr>
              <a:t>https://www.epa.gov/cira/social-vulnerability-report</a:t>
            </a:r>
            <a:r>
              <a:rPr lang="en" sz="900" dirty="0">
                <a:solidFill>
                  <a:srgbClr val="1B1B1B"/>
                </a:solidFill>
                <a:highlight>
                  <a:srgbClr val="00FF00"/>
                </a:highlight>
              </a:rPr>
              <a:t> (accessed June 26, 2022).</a:t>
            </a:r>
            <a:endParaRPr sz="900" dirty="0">
              <a:solidFill>
                <a:srgbClr val="1B1B1B"/>
              </a:solidFill>
              <a:highlight>
                <a:srgbClr val="00FF00"/>
              </a:highlight>
            </a:endParaRPr>
          </a:p>
          <a:p>
            <a:pPr marL="457200" lvl="0" indent="-285750" algn="l" rtl="0">
              <a:spcBef>
                <a:spcPts val="0"/>
              </a:spcBef>
              <a:spcAft>
                <a:spcPts val="0"/>
              </a:spcAft>
              <a:buClr>
                <a:srgbClr val="1B1B1B"/>
              </a:buClr>
              <a:buSzPts val="900"/>
              <a:buAutoNum type="arabicPeriod"/>
            </a:pPr>
            <a:r>
              <a:rPr lang="en" sz="900" dirty="0">
                <a:solidFill>
                  <a:srgbClr val="1B1B1B"/>
                </a:solidFill>
                <a:highlight>
                  <a:srgbClr val="00FF00"/>
                </a:highlight>
              </a:rPr>
              <a:t>Image: https://fox4kc.com/weather/who-is-most-vulnerable-to-impacts-of-climate-change/</a:t>
            </a:r>
            <a:endParaRPr sz="900" dirty="0">
              <a:solidFill>
                <a:srgbClr val="1B1B1B"/>
              </a:solidFill>
              <a:highlight>
                <a:srgbClr val="00FF00"/>
              </a:highligh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ZA" dirty="0"/>
          </a:p>
        </p:txBody>
      </p:sp>
    </p:spTree>
    <p:extLst>
      <p:ext uri="{BB962C8B-B14F-4D97-AF65-F5344CB8AC3E}">
        <p14:creationId xmlns:p14="http://schemas.microsoft.com/office/powerpoint/2010/main" val="42208953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E2F37-D566-5CD3-78A8-70F2252CD6E8}"/>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9D5CF3DA-4015-AE9A-DA3A-B50164889E2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F2D3E896-DB71-453C-73E5-99AAFB1E0212}"/>
              </a:ext>
            </a:extLst>
          </p:cNvPr>
          <p:cNvSpPr>
            <a:spLocks noGrp="1"/>
          </p:cNvSpPr>
          <p:nvPr>
            <p:ph type="dt" sz="half" idx="10"/>
          </p:nvPr>
        </p:nvSpPr>
        <p:spPr/>
        <p:txBody>
          <a:bodyPr/>
          <a:lstStyle/>
          <a:p>
            <a:fld id="{67647914-A0A9-4948-B1E6-9F487DD60C92}" type="datetime1">
              <a:rPr lang="en-US" smtClean="0"/>
              <a:t>8/19/2026</a:t>
            </a:fld>
            <a:endParaRPr lang="en-US"/>
          </a:p>
        </p:txBody>
      </p:sp>
      <p:sp>
        <p:nvSpPr>
          <p:cNvPr id="5" name="Footer Placeholder 4">
            <a:extLst>
              <a:ext uri="{FF2B5EF4-FFF2-40B4-BE49-F238E27FC236}">
                <a16:creationId xmlns:a16="http://schemas.microsoft.com/office/drawing/2014/main" id="{5EDB3A29-2657-51D4-A899-D4C4F52123EA}"/>
              </a:ext>
            </a:extLst>
          </p:cNvPr>
          <p:cNvSpPr>
            <a:spLocks noGrp="1"/>
          </p:cNvSpPr>
          <p:nvPr>
            <p:ph type="ftr" sz="quarter" idx="11"/>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2A20403E-B97D-A2EB-C510-B865C7841DC2}"/>
              </a:ext>
            </a:extLst>
          </p:cNvPr>
          <p:cNvSpPr>
            <a:spLocks noGrp="1"/>
          </p:cNvSpPr>
          <p:nvPr>
            <p:ph type="sldNum" sz="quarter" idx="12"/>
          </p:nvPr>
        </p:nvSpPr>
        <p:spPr/>
        <p:txBody>
          <a:bodyPr/>
          <a:lstStyle/>
          <a:p>
            <a:fld id="{FD550D4C-7310-48EB-AB4A-11C1BDEC928F}" type="slidenum">
              <a:rPr lang="en-US" smtClean="0"/>
              <a:pPr/>
              <a:t>‹#›</a:t>
            </a:fld>
            <a:endParaRPr lang="en-US"/>
          </a:p>
        </p:txBody>
      </p:sp>
    </p:spTree>
    <p:extLst>
      <p:ext uri="{BB962C8B-B14F-4D97-AF65-F5344CB8AC3E}">
        <p14:creationId xmlns:p14="http://schemas.microsoft.com/office/powerpoint/2010/main" val="157757432"/>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climatehealthed.org/about/" TargetMode="External"/><Relationship Id="rId7"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jpg"/><Relationship Id="rId4" Type="http://schemas.openxmlformats.org/officeDocument/2006/relationships/hyperlink" Target="mailto:rm@sun.ac.z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1A20B40-8994-9964-A541-2F2820BF82AE}"/>
              </a:ext>
            </a:extLst>
          </p:cNvPr>
          <p:cNvSpPr>
            <a:spLocks noGrp="1"/>
          </p:cNvSpPr>
          <p:nvPr>
            <p:ph type="title"/>
          </p:nvPr>
        </p:nvSpPr>
        <p:spPr>
          <a:xfrm>
            <a:off x="944679" y="2455098"/>
            <a:ext cx="7254642" cy="841800"/>
          </a:xfrm>
        </p:spPr>
        <p:txBody>
          <a:bodyPr>
            <a:normAutofit fontScale="90000"/>
          </a:bodyPr>
          <a:lstStyle/>
          <a:p>
            <a:r>
              <a:rPr lang="en-US" dirty="0"/>
              <a:t>Mental health and climate change: resources for CPD</a:t>
            </a:r>
            <a:endParaRPr lang="en-ZA" dirty="0"/>
          </a:p>
        </p:txBody>
      </p:sp>
      <p:pic>
        <p:nvPicPr>
          <p:cNvPr id="11" name="Picture 10">
            <a:extLst>
              <a:ext uri="{FF2B5EF4-FFF2-40B4-BE49-F238E27FC236}">
                <a16:creationId xmlns:a16="http://schemas.microsoft.com/office/drawing/2014/main" id="{D353CE63-1E1A-1BBC-86EF-FA402A9E1AB7}"/>
              </a:ext>
            </a:extLst>
          </p:cNvPr>
          <p:cNvPicPr>
            <a:picLocks noChangeAspect="1"/>
          </p:cNvPicPr>
          <p:nvPr/>
        </p:nvPicPr>
        <p:blipFill>
          <a:blip r:embed="rId3"/>
          <a:stretch>
            <a:fillRect/>
          </a:stretch>
        </p:blipFill>
        <p:spPr>
          <a:xfrm>
            <a:off x="644769" y="216145"/>
            <a:ext cx="7254642" cy="1401640"/>
          </a:xfrm>
          <a:prstGeom prst="rect">
            <a:avLst/>
          </a:prstGeom>
        </p:spPr>
      </p:pic>
    </p:spTree>
    <p:extLst>
      <p:ext uri="{BB962C8B-B14F-4D97-AF65-F5344CB8AC3E}">
        <p14:creationId xmlns:p14="http://schemas.microsoft.com/office/powerpoint/2010/main" val="32027812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xfrm>
            <a:off x="606125" y="71800"/>
            <a:ext cx="85380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b="1" dirty="0"/>
              <a:t>Pathways to Climate Anxiety or Eco-Anxiety</a:t>
            </a:r>
            <a:endParaRPr b="1" dirty="0"/>
          </a:p>
        </p:txBody>
      </p:sp>
      <p:sp>
        <p:nvSpPr>
          <p:cNvPr id="68" name="Google Shape;68;p15"/>
          <p:cNvSpPr/>
          <p:nvPr/>
        </p:nvSpPr>
        <p:spPr>
          <a:xfrm>
            <a:off x="2806200" y="3977850"/>
            <a:ext cx="5319300" cy="731400"/>
          </a:xfrm>
          <a:prstGeom prst="rect">
            <a:avLst/>
          </a:prstGeom>
          <a:solidFill>
            <a:srgbClr val="EEEEEE"/>
          </a:solidFill>
          <a:ln w="9525"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 sz="1500" b="1"/>
              <a:t>Eco-Anxiety:</a:t>
            </a:r>
            <a:r>
              <a:rPr lang="en" sz="1700" b="1"/>
              <a:t> </a:t>
            </a:r>
            <a:r>
              <a:rPr lang="en" sz="1100">
                <a:solidFill>
                  <a:schemeClr val="dk1"/>
                </a:solidFill>
              </a:rPr>
              <a:t>“a chronic fear of</a:t>
            </a:r>
            <a:r>
              <a:rPr lang="en" sz="1500">
                <a:solidFill>
                  <a:schemeClr val="dk1"/>
                </a:solidFill>
              </a:rPr>
              <a:t> </a:t>
            </a:r>
            <a:r>
              <a:rPr lang="en" sz="1100">
                <a:solidFill>
                  <a:schemeClr val="dk1"/>
                </a:solidFill>
              </a:rPr>
              <a:t>environmental doom”; worry about the future for oneself, children, and later generations due to watching the slow and seemingly irrevocable impacts of climate change unfold </a:t>
            </a:r>
            <a:endParaRPr sz="1000" b="1" i="0" u="none" strike="noStrike" cap="none">
              <a:solidFill>
                <a:srgbClr val="000000"/>
              </a:solidFill>
              <a:latin typeface="Arial"/>
              <a:ea typeface="Arial"/>
              <a:cs typeface="Arial"/>
              <a:sym typeface="Arial"/>
            </a:endParaRPr>
          </a:p>
        </p:txBody>
      </p:sp>
      <p:sp>
        <p:nvSpPr>
          <p:cNvPr id="69" name="Google Shape;69;p15"/>
          <p:cNvSpPr/>
          <p:nvPr/>
        </p:nvSpPr>
        <p:spPr>
          <a:xfrm>
            <a:off x="4604275" y="1281450"/>
            <a:ext cx="1545600" cy="2337900"/>
          </a:xfrm>
          <a:prstGeom prst="rect">
            <a:avLst/>
          </a:prstGeom>
          <a:solidFill>
            <a:srgbClr val="EEEEEE"/>
          </a:solidFill>
          <a:ln w="9525"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 sz="1500" b="1"/>
              <a:t>Threat of Apocalypse</a:t>
            </a:r>
            <a:endParaRPr sz="1500" b="1"/>
          </a:p>
          <a:p>
            <a:pPr marL="0" marR="0" lvl="0" indent="0" algn="ctr" rtl="0">
              <a:lnSpc>
                <a:spcPct val="100000"/>
              </a:lnSpc>
              <a:spcBef>
                <a:spcPts val="0"/>
              </a:spcBef>
              <a:spcAft>
                <a:spcPts val="0"/>
              </a:spcAft>
              <a:buClr>
                <a:srgbClr val="000000"/>
              </a:buClr>
              <a:buSzPts val="1700"/>
              <a:buFont typeface="Arial"/>
              <a:buNone/>
            </a:pPr>
            <a:endParaRPr b="1"/>
          </a:p>
          <a:p>
            <a:pPr marL="114300" lvl="0" indent="-120650" algn="l" rtl="0">
              <a:spcBef>
                <a:spcPts val="0"/>
              </a:spcBef>
              <a:spcAft>
                <a:spcPts val="0"/>
              </a:spcAft>
              <a:buClr>
                <a:schemeClr val="dk1"/>
              </a:buClr>
              <a:buSzPts val="1000"/>
              <a:buChar char="-"/>
            </a:pPr>
            <a:r>
              <a:rPr lang="en" sz="1000">
                <a:solidFill>
                  <a:schemeClr val="dk1"/>
                </a:solidFill>
              </a:rPr>
              <a:t>Collapse of Food Systems (Famine)</a:t>
            </a:r>
            <a:endParaRPr sz="1000">
              <a:solidFill>
                <a:schemeClr val="dk1"/>
              </a:solidFill>
            </a:endParaRPr>
          </a:p>
          <a:p>
            <a:pPr marL="114300" lvl="0" indent="-120650" algn="l" rtl="0">
              <a:spcBef>
                <a:spcPts val="0"/>
              </a:spcBef>
              <a:spcAft>
                <a:spcPts val="0"/>
              </a:spcAft>
              <a:buClr>
                <a:schemeClr val="dk1"/>
              </a:buClr>
              <a:buSzPts val="1000"/>
              <a:buChar char="-"/>
            </a:pPr>
            <a:r>
              <a:rPr lang="en" sz="1000">
                <a:solidFill>
                  <a:schemeClr val="dk1"/>
                </a:solidFill>
              </a:rPr>
              <a:t>Collapse of Ecosystems, Planetary Biodiversity</a:t>
            </a:r>
            <a:endParaRPr sz="1000">
              <a:solidFill>
                <a:schemeClr val="dk1"/>
              </a:solidFill>
            </a:endParaRPr>
          </a:p>
          <a:p>
            <a:pPr marL="114300" lvl="0" indent="-120650" algn="l" rtl="0">
              <a:spcBef>
                <a:spcPts val="0"/>
              </a:spcBef>
              <a:spcAft>
                <a:spcPts val="0"/>
              </a:spcAft>
              <a:buClr>
                <a:schemeClr val="dk1"/>
              </a:buClr>
              <a:buSzPts val="1000"/>
              <a:buChar char="-"/>
            </a:pPr>
            <a:r>
              <a:rPr lang="en" sz="1000">
                <a:solidFill>
                  <a:schemeClr val="dk1"/>
                </a:solidFill>
              </a:rPr>
              <a:t>Collapse of Society (Unrest, War)</a:t>
            </a:r>
            <a:endParaRPr sz="1000">
              <a:solidFill>
                <a:schemeClr val="dk1"/>
              </a:solidFill>
            </a:endParaRPr>
          </a:p>
          <a:p>
            <a:pPr marL="457200" lvl="0" indent="0" algn="l" rtl="0">
              <a:spcBef>
                <a:spcPts val="0"/>
              </a:spcBef>
              <a:spcAft>
                <a:spcPts val="0"/>
              </a:spcAft>
              <a:buNone/>
            </a:pPr>
            <a:endParaRPr sz="1000">
              <a:solidFill>
                <a:schemeClr val="dk1"/>
              </a:solidFill>
            </a:endParaRPr>
          </a:p>
        </p:txBody>
      </p:sp>
      <p:sp>
        <p:nvSpPr>
          <p:cNvPr id="70" name="Google Shape;70;p15"/>
          <p:cNvSpPr/>
          <p:nvPr/>
        </p:nvSpPr>
        <p:spPr>
          <a:xfrm>
            <a:off x="1583300" y="1281450"/>
            <a:ext cx="1418700" cy="2337900"/>
          </a:xfrm>
          <a:prstGeom prst="rect">
            <a:avLst/>
          </a:prstGeom>
          <a:solidFill>
            <a:srgbClr val="EEEEEE"/>
          </a:solidFill>
          <a:ln w="9525"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 sz="1500" b="1"/>
              <a:t>Threats to Livelihoods</a:t>
            </a:r>
            <a:endParaRPr sz="1500" b="1"/>
          </a:p>
          <a:p>
            <a:pPr marL="0" marR="0" lvl="0" indent="0" algn="l" rtl="0">
              <a:lnSpc>
                <a:spcPct val="100000"/>
              </a:lnSpc>
              <a:spcBef>
                <a:spcPts val="0"/>
              </a:spcBef>
              <a:spcAft>
                <a:spcPts val="0"/>
              </a:spcAft>
              <a:buNone/>
            </a:pPr>
            <a:endParaRPr sz="1500" b="1"/>
          </a:p>
          <a:p>
            <a:pPr marL="0" marR="0" lvl="0" indent="0" algn="l" rtl="0">
              <a:lnSpc>
                <a:spcPct val="100000"/>
              </a:lnSpc>
              <a:spcBef>
                <a:spcPts val="0"/>
              </a:spcBef>
              <a:spcAft>
                <a:spcPts val="0"/>
              </a:spcAft>
              <a:buNone/>
            </a:pPr>
            <a:endParaRPr sz="1500" b="1"/>
          </a:p>
          <a:p>
            <a:pPr marL="0" marR="0" lvl="0" indent="0" algn="l" rtl="0">
              <a:lnSpc>
                <a:spcPct val="100000"/>
              </a:lnSpc>
              <a:spcBef>
                <a:spcPts val="0"/>
              </a:spcBef>
              <a:spcAft>
                <a:spcPts val="0"/>
              </a:spcAft>
              <a:buNone/>
            </a:pPr>
            <a:endParaRPr sz="1500" b="1"/>
          </a:p>
          <a:p>
            <a:pPr marL="0" marR="0" lvl="0" indent="0" algn="l" rtl="0">
              <a:lnSpc>
                <a:spcPct val="100000"/>
              </a:lnSpc>
              <a:spcBef>
                <a:spcPts val="0"/>
              </a:spcBef>
              <a:spcAft>
                <a:spcPts val="0"/>
              </a:spcAft>
              <a:buNone/>
            </a:pPr>
            <a:endParaRPr sz="1500" b="1"/>
          </a:p>
          <a:p>
            <a:pPr marL="0" marR="0" lvl="0" indent="0" algn="l" rtl="0">
              <a:lnSpc>
                <a:spcPct val="100000"/>
              </a:lnSpc>
              <a:spcBef>
                <a:spcPts val="0"/>
              </a:spcBef>
              <a:spcAft>
                <a:spcPts val="0"/>
              </a:spcAft>
              <a:buNone/>
            </a:pPr>
            <a:endParaRPr sz="1500" b="1"/>
          </a:p>
          <a:p>
            <a:pPr marL="0" marR="0" lvl="0" indent="0" algn="l" rtl="0">
              <a:lnSpc>
                <a:spcPct val="100000"/>
              </a:lnSpc>
              <a:spcBef>
                <a:spcPts val="0"/>
              </a:spcBef>
              <a:spcAft>
                <a:spcPts val="0"/>
              </a:spcAft>
              <a:buNone/>
            </a:pPr>
            <a:endParaRPr sz="1500" b="1"/>
          </a:p>
          <a:p>
            <a:pPr marL="0" marR="0" lvl="0" indent="0" algn="l" rtl="0">
              <a:lnSpc>
                <a:spcPct val="100000"/>
              </a:lnSpc>
              <a:spcBef>
                <a:spcPts val="0"/>
              </a:spcBef>
              <a:spcAft>
                <a:spcPts val="0"/>
              </a:spcAft>
              <a:buNone/>
            </a:pPr>
            <a:endParaRPr sz="1500" b="1"/>
          </a:p>
          <a:p>
            <a:pPr marL="457200" marR="0" lvl="0" indent="0" algn="l" rtl="0">
              <a:lnSpc>
                <a:spcPct val="100000"/>
              </a:lnSpc>
              <a:spcBef>
                <a:spcPts val="0"/>
              </a:spcBef>
              <a:spcAft>
                <a:spcPts val="0"/>
              </a:spcAft>
              <a:buNone/>
            </a:pPr>
            <a:endParaRPr sz="1000"/>
          </a:p>
        </p:txBody>
      </p:sp>
      <p:sp>
        <p:nvSpPr>
          <p:cNvPr id="71" name="Google Shape;71;p15"/>
          <p:cNvSpPr/>
          <p:nvPr/>
        </p:nvSpPr>
        <p:spPr>
          <a:xfrm>
            <a:off x="43950" y="1724650"/>
            <a:ext cx="1361700" cy="1894800"/>
          </a:xfrm>
          <a:prstGeom prst="rect">
            <a:avLst/>
          </a:prstGeom>
          <a:solidFill>
            <a:srgbClr val="EEEEEE"/>
          </a:solidFill>
          <a:ln w="9525"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 b="1"/>
              <a:t>Extreme Weather Events</a:t>
            </a:r>
            <a:endParaRPr b="1"/>
          </a:p>
          <a:p>
            <a:pPr marL="0" marR="0" lvl="0" indent="0" algn="ctr" rtl="0">
              <a:lnSpc>
                <a:spcPct val="100000"/>
              </a:lnSpc>
              <a:spcBef>
                <a:spcPts val="0"/>
              </a:spcBef>
              <a:spcAft>
                <a:spcPts val="0"/>
              </a:spcAft>
              <a:buClr>
                <a:srgbClr val="000000"/>
              </a:buClr>
              <a:buSzPts val="1700"/>
              <a:buFont typeface="Arial"/>
              <a:buNone/>
            </a:pPr>
            <a:endParaRPr b="1"/>
          </a:p>
          <a:p>
            <a:pPr marL="0" marR="0" lvl="0" indent="0" algn="ctr" rtl="0">
              <a:lnSpc>
                <a:spcPct val="100000"/>
              </a:lnSpc>
              <a:spcBef>
                <a:spcPts val="0"/>
              </a:spcBef>
              <a:spcAft>
                <a:spcPts val="0"/>
              </a:spcAft>
              <a:buClr>
                <a:srgbClr val="000000"/>
              </a:buClr>
              <a:buSzPts val="1700"/>
              <a:buFont typeface="Arial"/>
              <a:buNone/>
            </a:pPr>
            <a:endParaRPr b="1"/>
          </a:p>
          <a:p>
            <a:pPr marL="0" marR="0" lvl="0" indent="0" algn="ctr" rtl="0">
              <a:lnSpc>
                <a:spcPct val="100000"/>
              </a:lnSpc>
              <a:spcBef>
                <a:spcPts val="0"/>
              </a:spcBef>
              <a:spcAft>
                <a:spcPts val="0"/>
              </a:spcAft>
              <a:buClr>
                <a:srgbClr val="000000"/>
              </a:buClr>
              <a:buSzPts val="1700"/>
              <a:buFont typeface="Arial"/>
              <a:buNone/>
            </a:pPr>
            <a:endParaRPr b="1"/>
          </a:p>
          <a:p>
            <a:pPr marL="0" marR="0" lvl="0" indent="0" algn="ctr" rtl="0">
              <a:lnSpc>
                <a:spcPct val="100000"/>
              </a:lnSpc>
              <a:spcBef>
                <a:spcPts val="0"/>
              </a:spcBef>
              <a:spcAft>
                <a:spcPts val="0"/>
              </a:spcAft>
              <a:buClr>
                <a:srgbClr val="000000"/>
              </a:buClr>
              <a:buSzPts val="1700"/>
              <a:buFont typeface="Arial"/>
              <a:buNone/>
            </a:pPr>
            <a:endParaRPr sz="600"/>
          </a:p>
          <a:p>
            <a:pPr marL="0" marR="0" lvl="0" indent="0" algn="ctr" rtl="0">
              <a:lnSpc>
                <a:spcPct val="100000"/>
              </a:lnSpc>
              <a:spcBef>
                <a:spcPts val="0"/>
              </a:spcBef>
              <a:spcAft>
                <a:spcPts val="0"/>
              </a:spcAft>
              <a:buClr>
                <a:srgbClr val="000000"/>
              </a:buClr>
              <a:buSzPts val="1700"/>
              <a:buFont typeface="Arial"/>
              <a:buNone/>
            </a:pPr>
            <a:endParaRPr sz="600"/>
          </a:p>
          <a:p>
            <a:pPr marL="0" marR="0" lvl="0" indent="0" algn="ctr" rtl="0">
              <a:lnSpc>
                <a:spcPct val="100000"/>
              </a:lnSpc>
              <a:spcBef>
                <a:spcPts val="0"/>
              </a:spcBef>
              <a:spcAft>
                <a:spcPts val="0"/>
              </a:spcAft>
              <a:buClr>
                <a:srgbClr val="000000"/>
              </a:buClr>
              <a:buSzPts val="1700"/>
              <a:buFont typeface="Arial"/>
              <a:buNone/>
            </a:pPr>
            <a:endParaRPr sz="600"/>
          </a:p>
          <a:p>
            <a:pPr marL="457200" lvl="0" indent="0" algn="l" rtl="0">
              <a:spcBef>
                <a:spcPts val="0"/>
              </a:spcBef>
              <a:spcAft>
                <a:spcPts val="0"/>
              </a:spcAft>
              <a:buNone/>
            </a:pPr>
            <a:endParaRPr sz="1000">
              <a:solidFill>
                <a:schemeClr val="dk1"/>
              </a:solidFill>
            </a:endParaRPr>
          </a:p>
        </p:txBody>
      </p:sp>
      <p:sp>
        <p:nvSpPr>
          <p:cNvPr id="72" name="Google Shape;72;p15"/>
          <p:cNvSpPr/>
          <p:nvPr/>
        </p:nvSpPr>
        <p:spPr>
          <a:xfrm>
            <a:off x="3084838" y="1281450"/>
            <a:ext cx="1440300" cy="2337900"/>
          </a:xfrm>
          <a:prstGeom prst="rect">
            <a:avLst/>
          </a:prstGeom>
          <a:solidFill>
            <a:srgbClr val="EEEEEE"/>
          </a:solidFill>
          <a:ln w="9525"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 sz="1500" b="1"/>
              <a:t>Worry About Future Generations</a:t>
            </a:r>
            <a:endParaRPr sz="1500" b="1"/>
          </a:p>
          <a:p>
            <a:pPr marL="0" marR="0" lvl="0" indent="0" algn="ctr" rtl="0">
              <a:lnSpc>
                <a:spcPct val="100000"/>
              </a:lnSpc>
              <a:spcBef>
                <a:spcPts val="0"/>
              </a:spcBef>
              <a:spcAft>
                <a:spcPts val="0"/>
              </a:spcAft>
              <a:buClr>
                <a:srgbClr val="000000"/>
              </a:buClr>
              <a:buSzPts val="1700"/>
              <a:buFont typeface="Arial"/>
              <a:buNone/>
            </a:pPr>
            <a:endParaRPr b="1"/>
          </a:p>
          <a:p>
            <a:pPr marL="114300" lvl="0" indent="-120650" algn="l" rtl="0">
              <a:spcBef>
                <a:spcPts val="0"/>
              </a:spcBef>
              <a:spcAft>
                <a:spcPts val="0"/>
              </a:spcAft>
              <a:buClr>
                <a:schemeClr val="dk1"/>
              </a:buClr>
              <a:buSzPts val="1000"/>
              <a:buChar char="-"/>
            </a:pPr>
            <a:r>
              <a:rPr lang="en" sz="1000">
                <a:solidFill>
                  <a:schemeClr val="dk1"/>
                </a:solidFill>
              </a:rPr>
              <a:t>What sort of world are we leaving for our children and grandchildren?</a:t>
            </a:r>
            <a:endParaRPr sz="1000">
              <a:solidFill>
                <a:schemeClr val="dk1"/>
              </a:solidFill>
            </a:endParaRPr>
          </a:p>
          <a:p>
            <a:pPr marL="114300" lvl="0" indent="-120650" algn="l" rtl="0">
              <a:spcBef>
                <a:spcPts val="0"/>
              </a:spcBef>
              <a:spcAft>
                <a:spcPts val="0"/>
              </a:spcAft>
              <a:buClr>
                <a:schemeClr val="dk1"/>
              </a:buClr>
              <a:buSzPts val="1000"/>
              <a:buChar char="-"/>
            </a:pPr>
            <a:r>
              <a:rPr lang="en" sz="1000">
                <a:solidFill>
                  <a:schemeClr val="dk1"/>
                </a:solidFill>
              </a:rPr>
              <a:t>Will future generations be able to live in my community?</a:t>
            </a:r>
            <a:endParaRPr sz="1000">
              <a:solidFill>
                <a:schemeClr val="dk1"/>
              </a:solidFill>
            </a:endParaRPr>
          </a:p>
        </p:txBody>
      </p:sp>
      <p:sp>
        <p:nvSpPr>
          <p:cNvPr id="73" name="Google Shape;73;p15"/>
          <p:cNvSpPr/>
          <p:nvPr/>
        </p:nvSpPr>
        <p:spPr>
          <a:xfrm>
            <a:off x="6204463" y="1281450"/>
            <a:ext cx="1440300" cy="2337900"/>
          </a:xfrm>
          <a:prstGeom prst="rect">
            <a:avLst/>
          </a:prstGeom>
          <a:solidFill>
            <a:srgbClr val="EEEEEE"/>
          </a:solidFill>
          <a:ln w="9525"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 sz="1300" b="1"/>
              <a:t>Perceived Lack of Response to Crisis </a:t>
            </a:r>
            <a:endParaRPr sz="1300" b="1"/>
          </a:p>
          <a:p>
            <a:pPr marL="0" marR="0" lvl="0" indent="0" algn="ctr" rtl="0">
              <a:lnSpc>
                <a:spcPct val="100000"/>
              </a:lnSpc>
              <a:spcBef>
                <a:spcPts val="0"/>
              </a:spcBef>
              <a:spcAft>
                <a:spcPts val="0"/>
              </a:spcAft>
              <a:buClr>
                <a:srgbClr val="000000"/>
              </a:buClr>
              <a:buSzPts val="1700"/>
              <a:buFont typeface="Arial"/>
              <a:buNone/>
            </a:pPr>
            <a:endParaRPr sz="1200" b="1"/>
          </a:p>
          <a:p>
            <a:pPr marL="114300" lvl="0" indent="-120650" algn="l" rtl="0">
              <a:spcBef>
                <a:spcPts val="0"/>
              </a:spcBef>
              <a:spcAft>
                <a:spcPts val="0"/>
              </a:spcAft>
              <a:buClr>
                <a:schemeClr val="dk1"/>
              </a:buClr>
              <a:buSzPts val="1000"/>
              <a:buChar char="-"/>
            </a:pPr>
            <a:r>
              <a:rPr lang="en" sz="1000">
                <a:solidFill>
                  <a:schemeClr val="dk1"/>
                </a:solidFill>
              </a:rPr>
              <a:t>Individual</a:t>
            </a:r>
            <a:endParaRPr sz="1000">
              <a:solidFill>
                <a:schemeClr val="dk1"/>
              </a:solidFill>
            </a:endParaRPr>
          </a:p>
          <a:p>
            <a:pPr marL="114300" lvl="0" indent="-120650" algn="l" rtl="0">
              <a:spcBef>
                <a:spcPts val="0"/>
              </a:spcBef>
              <a:spcAft>
                <a:spcPts val="0"/>
              </a:spcAft>
              <a:buClr>
                <a:schemeClr val="dk1"/>
              </a:buClr>
              <a:buSzPts val="1000"/>
              <a:buChar char="-"/>
            </a:pPr>
            <a:r>
              <a:rPr lang="en" sz="1000">
                <a:solidFill>
                  <a:schemeClr val="dk1"/>
                </a:solidFill>
              </a:rPr>
              <a:t>Family</a:t>
            </a:r>
            <a:endParaRPr sz="1000">
              <a:solidFill>
                <a:schemeClr val="dk1"/>
              </a:solidFill>
            </a:endParaRPr>
          </a:p>
          <a:p>
            <a:pPr marL="114300" lvl="0" indent="-120650" algn="l" rtl="0">
              <a:spcBef>
                <a:spcPts val="0"/>
              </a:spcBef>
              <a:spcAft>
                <a:spcPts val="0"/>
              </a:spcAft>
              <a:buClr>
                <a:schemeClr val="dk1"/>
              </a:buClr>
              <a:buSzPts val="1000"/>
              <a:buChar char="-"/>
            </a:pPr>
            <a:r>
              <a:rPr lang="en" sz="1000">
                <a:solidFill>
                  <a:schemeClr val="dk1"/>
                </a:solidFill>
              </a:rPr>
              <a:t>Community</a:t>
            </a:r>
            <a:endParaRPr sz="1000">
              <a:solidFill>
                <a:schemeClr val="dk1"/>
              </a:solidFill>
            </a:endParaRPr>
          </a:p>
          <a:p>
            <a:pPr marL="114300" lvl="0" indent="-120650" algn="l" rtl="0">
              <a:spcBef>
                <a:spcPts val="0"/>
              </a:spcBef>
              <a:spcAft>
                <a:spcPts val="0"/>
              </a:spcAft>
              <a:buClr>
                <a:schemeClr val="dk1"/>
              </a:buClr>
              <a:buSzPts val="1000"/>
              <a:buChar char="-"/>
            </a:pPr>
            <a:r>
              <a:rPr lang="en" sz="1000">
                <a:solidFill>
                  <a:schemeClr val="dk1"/>
                </a:solidFill>
              </a:rPr>
              <a:t>Regional/State</a:t>
            </a:r>
            <a:endParaRPr sz="1000">
              <a:solidFill>
                <a:schemeClr val="dk1"/>
              </a:solidFill>
            </a:endParaRPr>
          </a:p>
          <a:p>
            <a:pPr marL="114300" lvl="0" indent="-120650" algn="l" rtl="0">
              <a:spcBef>
                <a:spcPts val="0"/>
              </a:spcBef>
              <a:spcAft>
                <a:spcPts val="0"/>
              </a:spcAft>
              <a:buClr>
                <a:schemeClr val="dk1"/>
              </a:buClr>
              <a:buSzPts val="1000"/>
              <a:buChar char="-"/>
            </a:pPr>
            <a:r>
              <a:rPr lang="en" sz="1000">
                <a:solidFill>
                  <a:schemeClr val="dk1"/>
                </a:solidFill>
              </a:rPr>
              <a:t>National</a:t>
            </a:r>
            <a:endParaRPr sz="1000">
              <a:solidFill>
                <a:schemeClr val="dk1"/>
              </a:solidFill>
            </a:endParaRPr>
          </a:p>
          <a:p>
            <a:pPr marL="114300" lvl="0" indent="-120650" algn="l" rtl="0">
              <a:spcBef>
                <a:spcPts val="0"/>
              </a:spcBef>
              <a:spcAft>
                <a:spcPts val="0"/>
              </a:spcAft>
              <a:buClr>
                <a:schemeClr val="dk1"/>
              </a:buClr>
              <a:buSzPts val="1000"/>
              <a:buChar char="-"/>
            </a:pPr>
            <a:r>
              <a:rPr lang="en" sz="1000">
                <a:solidFill>
                  <a:schemeClr val="dk1"/>
                </a:solidFill>
              </a:rPr>
              <a:t>International</a:t>
            </a:r>
            <a:endParaRPr sz="1000">
              <a:solidFill>
                <a:schemeClr val="dk1"/>
              </a:solidFill>
            </a:endParaRPr>
          </a:p>
          <a:p>
            <a:pPr marL="114300" lvl="0" indent="-120650" algn="l" rtl="0">
              <a:spcBef>
                <a:spcPts val="0"/>
              </a:spcBef>
              <a:spcAft>
                <a:spcPts val="0"/>
              </a:spcAft>
              <a:buClr>
                <a:schemeClr val="dk1"/>
              </a:buClr>
              <a:buSzPts val="1000"/>
              <a:buChar char="-"/>
            </a:pPr>
            <a:r>
              <a:rPr lang="en" sz="1000">
                <a:solidFill>
                  <a:schemeClr val="dk1"/>
                </a:solidFill>
              </a:rPr>
              <a:t>Business/Economy</a:t>
            </a:r>
            <a:endParaRPr sz="1000">
              <a:solidFill>
                <a:schemeClr val="dk1"/>
              </a:solidFill>
            </a:endParaRPr>
          </a:p>
        </p:txBody>
      </p:sp>
      <p:sp>
        <p:nvSpPr>
          <p:cNvPr id="74" name="Google Shape;74;p15"/>
          <p:cNvSpPr/>
          <p:nvPr/>
        </p:nvSpPr>
        <p:spPr>
          <a:xfrm>
            <a:off x="7699375" y="1281450"/>
            <a:ext cx="1361700" cy="2337900"/>
          </a:xfrm>
          <a:prstGeom prst="rect">
            <a:avLst/>
          </a:prstGeom>
          <a:solidFill>
            <a:srgbClr val="EEEEEE"/>
          </a:solidFill>
          <a:ln w="9525"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 b="1" dirty="0"/>
              <a:t>Competing Problems or “Life”</a:t>
            </a:r>
            <a:endParaRPr b="1" dirty="0"/>
          </a:p>
          <a:p>
            <a:pPr marL="0" marR="0" lvl="0" indent="0" algn="ctr" rtl="0">
              <a:lnSpc>
                <a:spcPct val="100000"/>
              </a:lnSpc>
              <a:spcBef>
                <a:spcPts val="0"/>
              </a:spcBef>
              <a:spcAft>
                <a:spcPts val="0"/>
              </a:spcAft>
              <a:buClr>
                <a:srgbClr val="000000"/>
              </a:buClr>
              <a:buSzPts val="1700"/>
              <a:buFont typeface="Arial"/>
              <a:buNone/>
            </a:pPr>
            <a:endParaRPr b="1" dirty="0"/>
          </a:p>
          <a:p>
            <a:pPr marL="114300" lvl="0" indent="-120650" algn="l" rtl="0">
              <a:spcBef>
                <a:spcPts val="0"/>
              </a:spcBef>
              <a:spcAft>
                <a:spcPts val="0"/>
              </a:spcAft>
              <a:buClr>
                <a:schemeClr val="dk1"/>
              </a:buClr>
              <a:buSzPts val="1000"/>
              <a:buChar char="-"/>
            </a:pPr>
            <a:r>
              <a:rPr lang="en" sz="1000" dirty="0">
                <a:solidFill>
                  <a:schemeClr val="dk1"/>
                </a:solidFill>
              </a:rPr>
              <a:t>Food Security</a:t>
            </a:r>
            <a:endParaRPr sz="1000" dirty="0">
              <a:solidFill>
                <a:schemeClr val="dk1"/>
              </a:solidFill>
            </a:endParaRPr>
          </a:p>
          <a:p>
            <a:pPr marL="114300" lvl="0" indent="-120650" algn="l" rtl="0">
              <a:spcBef>
                <a:spcPts val="0"/>
              </a:spcBef>
              <a:spcAft>
                <a:spcPts val="0"/>
              </a:spcAft>
              <a:buClr>
                <a:schemeClr val="dk1"/>
              </a:buClr>
              <a:buSzPts val="1000"/>
              <a:buChar char="-"/>
            </a:pPr>
            <a:r>
              <a:rPr lang="en" sz="1000" dirty="0">
                <a:solidFill>
                  <a:schemeClr val="dk1"/>
                </a:solidFill>
              </a:rPr>
              <a:t>Housing Security</a:t>
            </a:r>
            <a:endParaRPr sz="1000" dirty="0">
              <a:solidFill>
                <a:schemeClr val="dk1"/>
              </a:solidFill>
            </a:endParaRPr>
          </a:p>
          <a:p>
            <a:pPr marL="114300" lvl="0" indent="-120650" algn="l" rtl="0">
              <a:spcBef>
                <a:spcPts val="0"/>
              </a:spcBef>
              <a:spcAft>
                <a:spcPts val="0"/>
              </a:spcAft>
              <a:buClr>
                <a:schemeClr val="dk1"/>
              </a:buClr>
              <a:buSzPts val="1000"/>
              <a:buChar char="-"/>
            </a:pPr>
            <a:r>
              <a:rPr lang="en" sz="1000" dirty="0">
                <a:solidFill>
                  <a:schemeClr val="dk1"/>
                </a:solidFill>
              </a:rPr>
              <a:t>Economic Security</a:t>
            </a:r>
            <a:endParaRPr sz="1000" dirty="0">
              <a:solidFill>
                <a:schemeClr val="dk1"/>
              </a:solidFill>
            </a:endParaRPr>
          </a:p>
          <a:p>
            <a:pPr marL="114300" lvl="0" indent="-120650" algn="l" rtl="0">
              <a:spcBef>
                <a:spcPts val="0"/>
              </a:spcBef>
              <a:spcAft>
                <a:spcPts val="0"/>
              </a:spcAft>
              <a:buClr>
                <a:schemeClr val="dk1"/>
              </a:buClr>
              <a:buSzPts val="1000"/>
              <a:buChar char="-"/>
            </a:pPr>
            <a:r>
              <a:rPr lang="en" sz="1000" dirty="0">
                <a:solidFill>
                  <a:schemeClr val="dk1"/>
                </a:solidFill>
              </a:rPr>
              <a:t>Energy Security</a:t>
            </a:r>
            <a:endParaRPr sz="1000" dirty="0">
              <a:solidFill>
                <a:schemeClr val="dk1"/>
              </a:solidFill>
            </a:endParaRPr>
          </a:p>
          <a:p>
            <a:pPr marL="114300" lvl="0" indent="-120650" algn="l" rtl="0">
              <a:spcBef>
                <a:spcPts val="0"/>
              </a:spcBef>
              <a:spcAft>
                <a:spcPts val="0"/>
              </a:spcAft>
              <a:buClr>
                <a:schemeClr val="dk1"/>
              </a:buClr>
              <a:buSzPts val="1000"/>
              <a:buChar char="-"/>
            </a:pPr>
            <a:r>
              <a:rPr lang="en" sz="1000" dirty="0">
                <a:solidFill>
                  <a:schemeClr val="dk1"/>
                </a:solidFill>
              </a:rPr>
              <a:t>Transportation</a:t>
            </a:r>
            <a:endParaRPr sz="1000" dirty="0">
              <a:solidFill>
                <a:schemeClr val="dk1"/>
              </a:solidFill>
            </a:endParaRPr>
          </a:p>
          <a:p>
            <a:pPr marL="114300" lvl="0" indent="-120650" algn="l" rtl="0">
              <a:spcBef>
                <a:spcPts val="0"/>
              </a:spcBef>
              <a:spcAft>
                <a:spcPts val="0"/>
              </a:spcAft>
              <a:buClr>
                <a:schemeClr val="dk1"/>
              </a:buClr>
              <a:buSzPts val="1000"/>
              <a:buChar char="-"/>
            </a:pPr>
            <a:r>
              <a:rPr lang="en" sz="1000" dirty="0">
                <a:solidFill>
                  <a:schemeClr val="dk1"/>
                </a:solidFill>
              </a:rPr>
              <a:t>Physical &amp; Mental Health</a:t>
            </a:r>
          </a:p>
          <a:p>
            <a:pPr marL="114300" lvl="0" indent="-120650" algn="l" rtl="0">
              <a:spcBef>
                <a:spcPts val="0"/>
              </a:spcBef>
              <a:spcAft>
                <a:spcPts val="0"/>
              </a:spcAft>
              <a:buClr>
                <a:schemeClr val="dk1"/>
              </a:buClr>
              <a:buSzPts val="1000"/>
              <a:buChar char="-"/>
            </a:pPr>
            <a:r>
              <a:rPr lang="en" sz="1000" dirty="0">
                <a:solidFill>
                  <a:schemeClr val="dk1"/>
                </a:solidFill>
              </a:rPr>
              <a:t>Occupation Security</a:t>
            </a:r>
            <a:endParaRPr sz="1000" dirty="0">
              <a:solidFill>
                <a:schemeClr val="dk1"/>
              </a:solidFill>
            </a:endParaRPr>
          </a:p>
        </p:txBody>
      </p:sp>
      <p:cxnSp>
        <p:nvCxnSpPr>
          <p:cNvPr id="75" name="Google Shape;75;p15"/>
          <p:cNvCxnSpPr>
            <a:stCxn id="76" idx="1"/>
            <a:endCxn id="71" idx="0"/>
          </p:cNvCxnSpPr>
          <p:nvPr/>
        </p:nvCxnSpPr>
        <p:spPr>
          <a:xfrm flipH="1">
            <a:off x="724875" y="874750"/>
            <a:ext cx="3017100" cy="849900"/>
          </a:xfrm>
          <a:prstGeom prst="bentConnector2">
            <a:avLst/>
          </a:prstGeom>
          <a:noFill/>
          <a:ln w="9525" cap="flat" cmpd="sng">
            <a:solidFill>
              <a:srgbClr val="0000FF"/>
            </a:solidFill>
            <a:prstDash val="solid"/>
            <a:round/>
            <a:headEnd type="none" w="sm" len="sm"/>
            <a:tailEnd type="triangle" w="med" len="med"/>
          </a:ln>
        </p:spPr>
      </p:cxnSp>
      <p:cxnSp>
        <p:nvCxnSpPr>
          <p:cNvPr id="77" name="Google Shape;77;p15"/>
          <p:cNvCxnSpPr>
            <a:stCxn id="76" idx="2"/>
            <a:endCxn id="70" idx="0"/>
          </p:cNvCxnSpPr>
          <p:nvPr/>
        </p:nvCxnSpPr>
        <p:spPr>
          <a:xfrm flipH="1">
            <a:off x="2292675" y="1105000"/>
            <a:ext cx="2820900" cy="176400"/>
          </a:xfrm>
          <a:prstGeom prst="straightConnector1">
            <a:avLst/>
          </a:prstGeom>
          <a:noFill/>
          <a:ln w="9525" cap="flat" cmpd="sng">
            <a:solidFill>
              <a:srgbClr val="0000FF"/>
            </a:solidFill>
            <a:prstDash val="solid"/>
            <a:round/>
            <a:headEnd type="none" w="sm" len="sm"/>
            <a:tailEnd type="triangle" w="med" len="med"/>
          </a:ln>
        </p:spPr>
      </p:cxnSp>
      <p:cxnSp>
        <p:nvCxnSpPr>
          <p:cNvPr id="78" name="Google Shape;78;p15"/>
          <p:cNvCxnSpPr>
            <a:stCxn id="76" idx="2"/>
            <a:endCxn id="72" idx="0"/>
          </p:cNvCxnSpPr>
          <p:nvPr/>
        </p:nvCxnSpPr>
        <p:spPr>
          <a:xfrm flipH="1">
            <a:off x="3804975" y="1105000"/>
            <a:ext cx="1308600" cy="176400"/>
          </a:xfrm>
          <a:prstGeom prst="straightConnector1">
            <a:avLst/>
          </a:prstGeom>
          <a:noFill/>
          <a:ln w="9525" cap="flat" cmpd="sng">
            <a:solidFill>
              <a:srgbClr val="0000FF"/>
            </a:solidFill>
            <a:prstDash val="solid"/>
            <a:round/>
            <a:headEnd type="none" w="sm" len="sm"/>
            <a:tailEnd type="triangle" w="med" len="med"/>
          </a:ln>
        </p:spPr>
      </p:cxnSp>
      <p:cxnSp>
        <p:nvCxnSpPr>
          <p:cNvPr id="79" name="Google Shape;79;p15"/>
          <p:cNvCxnSpPr>
            <a:stCxn id="76" idx="2"/>
            <a:endCxn id="69" idx="0"/>
          </p:cNvCxnSpPr>
          <p:nvPr/>
        </p:nvCxnSpPr>
        <p:spPr>
          <a:xfrm>
            <a:off x="5113575" y="1105000"/>
            <a:ext cx="263400" cy="176400"/>
          </a:xfrm>
          <a:prstGeom prst="straightConnector1">
            <a:avLst/>
          </a:prstGeom>
          <a:noFill/>
          <a:ln w="9525" cap="flat" cmpd="sng">
            <a:solidFill>
              <a:srgbClr val="0000FF"/>
            </a:solidFill>
            <a:prstDash val="solid"/>
            <a:round/>
            <a:headEnd type="none" w="sm" len="sm"/>
            <a:tailEnd type="triangle" w="med" len="med"/>
          </a:ln>
        </p:spPr>
      </p:cxnSp>
      <p:cxnSp>
        <p:nvCxnSpPr>
          <p:cNvPr id="80" name="Google Shape;80;p15"/>
          <p:cNvCxnSpPr>
            <a:stCxn id="76" idx="2"/>
            <a:endCxn id="73" idx="0"/>
          </p:cNvCxnSpPr>
          <p:nvPr/>
        </p:nvCxnSpPr>
        <p:spPr>
          <a:xfrm>
            <a:off x="5113575" y="1105000"/>
            <a:ext cx="1811100" cy="176400"/>
          </a:xfrm>
          <a:prstGeom prst="straightConnector1">
            <a:avLst/>
          </a:prstGeom>
          <a:noFill/>
          <a:ln w="9525" cap="flat" cmpd="sng">
            <a:solidFill>
              <a:srgbClr val="0000FF"/>
            </a:solidFill>
            <a:prstDash val="solid"/>
            <a:round/>
            <a:headEnd type="none" w="sm" len="sm"/>
            <a:tailEnd type="triangle" w="med" len="med"/>
          </a:ln>
        </p:spPr>
      </p:cxnSp>
      <p:cxnSp>
        <p:nvCxnSpPr>
          <p:cNvPr id="81" name="Google Shape;81;p15"/>
          <p:cNvCxnSpPr>
            <a:stCxn id="76" idx="2"/>
            <a:endCxn id="74" idx="0"/>
          </p:cNvCxnSpPr>
          <p:nvPr/>
        </p:nvCxnSpPr>
        <p:spPr>
          <a:xfrm>
            <a:off x="5113575" y="1105000"/>
            <a:ext cx="3266700" cy="176400"/>
          </a:xfrm>
          <a:prstGeom prst="straightConnector1">
            <a:avLst/>
          </a:prstGeom>
          <a:noFill/>
          <a:ln w="9525" cap="flat" cmpd="sng">
            <a:solidFill>
              <a:srgbClr val="0000FF"/>
            </a:solidFill>
            <a:prstDash val="solid"/>
            <a:round/>
            <a:headEnd type="none" w="sm" len="sm"/>
            <a:tailEnd type="triangle" w="med" len="med"/>
          </a:ln>
        </p:spPr>
      </p:cxnSp>
      <p:cxnSp>
        <p:nvCxnSpPr>
          <p:cNvPr id="82" name="Google Shape;82;p15"/>
          <p:cNvCxnSpPr>
            <a:cxnSpLocks/>
            <a:stCxn id="71" idx="2"/>
            <a:endCxn id="83" idx="0"/>
          </p:cNvCxnSpPr>
          <p:nvPr/>
        </p:nvCxnSpPr>
        <p:spPr>
          <a:xfrm>
            <a:off x="724800" y="3619450"/>
            <a:ext cx="0" cy="70347"/>
          </a:xfrm>
          <a:prstGeom prst="straightConnector1">
            <a:avLst/>
          </a:prstGeom>
          <a:noFill/>
          <a:ln w="9525" cap="flat" cmpd="sng">
            <a:solidFill>
              <a:srgbClr val="0000FF"/>
            </a:solidFill>
            <a:prstDash val="solid"/>
            <a:round/>
            <a:headEnd type="none" w="sm" len="sm"/>
            <a:tailEnd type="triangle" w="med" len="med"/>
          </a:ln>
        </p:spPr>
      </p:cxnSp>
      <p:cxnSp>
        <p:nvCxnSpPr>
          <p:cNvPr id="84" name="Google Shape;84;p15"/>
          <p:cNvCxnSpPr>
            <a:stCxn id="70" idx="2"/>
            <a:endCxn id="68" idx="0"/>
          </p:cNvCxnSpPr>
          <p:nvPr/>
        </p:nvCxnSpPr>
        <p:spPr>
          <a:xfrm>
            <a:off x="2292650" y="3619350"/>
            <a:ext cx="3173100" cy="358500"/>
          </a:xfrm>
          <a:prstGeom prst="straightConnector1">
            <a:avLst/>
          </a:prstGeom>
          <a:noFill/>
          <a:ln w="9525" cap="flat" cmpd="sng">
            <a:solidFill>
              <a:srgbClr val="0000FF"/>
            </a:solidFill>
            <a:prstDash val="solid"/>
            <a:round/>
            <a:headEnd type="none" w="sm" len="sm"/>
            <a:tailEnd type="triangle" w="med" len="med"/>
          </a:ln>
        </p:spPr>
      </p:cxnSp>
      <p:cxnSp>
        <p:nvCxnSpPr>
          <p:cNvPr id="85" name="Google Shape;85;p15"/>
          <p:cNvCxnSpPr>
            <a:stCxn id="72" idx="2"/>
            <a:endCxn id="68" idx="0"/>
          </p:cNvCxnSpPr>
          <p:nvPr/>
        </p:nvCxnSpPr>
        <p:spPr>
          <a:xfrm>
            <a:off x="3804988" y="3619350"/>
            <a:ext cx="1660800" cy="358500"/>
          </a:xfrm>
          <a:prstGeom prst="straightConnector1">
            <a:avLst/>
          </a:prstGeom>
          <a:noFill/>
          <a:ln w="9525" cap="flat" cmpd="sng">
            <a:solidFill>
              <a:srgbClr val="0000FF"/>
            </a:solidFill>
            <a:prstDash val="solid"/>
            <a:round/>
            <a:headEnd type="none" w="sm" len="sm"/>
            <a:tailEnd type="triangle" w="med" len="med"/>
          </a:ln>
        </p:spPr>
      </p:cxnSp>
      <p:cxnSp>
        <p:nvCxnSpPr>
          <p:cNvPr id="86" name="Google Shape;86;p15"/>
          <p:cNvCxnSpPr>
            <a:stCxn id="69" idx="2"/>
            <a:endCxn id="68" idx="0"/>
          </p:cNvCxnSpPr>
          <p:nvPr/>
        </p:nvCxnSpPr>
        <p:spPr>
          <a:xfrm>
            <a:off x="5377075" y="3619350"/>
            <a:ext cx="88800" cy="358500"/>
          </a:xfrm>
          <a:prstGeom prst="straightConnector1">
            <a:avLst/>
          </a:prstGeom>
          <a:noFill/>
          <a:ln w="9525" cap="flat" cmpd="sng">
            <a:solidFill>
              <a:srgbClr val="0000FF"/>
            </a:solidFill>
            <a:prstDash val="solid"/>
            <a:round/>
            <a:headEnd type="none" w="sm" len="sm"/>
            <a:tailEnd type="triangle" w="med" len="med"/>
          </a:ln>
        </p:spPr>
      </p:cxnSp>
      <p:cxnSp>
        <p:nvCxnSpPr>
          <p:cNvPr id="87" name="Google Shape;87;p15"/>
          <p:cNvCxnSpPr>
            <a:stCxn id="73" idx="2"/>
            <a:endCxn id="68" idx="0"/>
          </p:cNvCxnSpPr>
          <p:nvPr/>
        </p:nvCxnSpPr>
        <p:spPr>
          <a:xfrm flipH="1">
            <a:off x="5465713" y="3619350"/>
            <a:ext cx="1458900" cy="358500"/>
          </a:xfrm>
          <a:prstGeom prst="straightConnector1">
            <a:avLst/>
          </a:prstGeom>
          <a:noFill/>
          <a:ln w="9525" cap="flat" cmpd="sng">
            <a:solidFill>
              <a:srgbClr val="0000FF"/>
            </a:solidFill>
            <a:prstDash val="solid"/>
            <a:round/>
            <a:headEnd type="none" w="sm" len="sm"/>
            <a:tailEnd type="triangle" w="med" len="med"/>
          </a:ln>
        </p:spPr>
      </p:cxnSp>
      <p:cxnSp>
        <p:nvCxnSpPr>
          <p:cNvPr id="88" name="Google Shape;88;p15"/>
          <p:cNvCxnSpPr>
            <a:stCxn id="74" idx="2"/>
            <a:endCxn id="68" idx="0"/>
          </p:cNvCxnSpPr>
          <p:nvPr/>
        </p:nvCxnSpPr>
        <p:spPr>
          <a:xfrm flipH="1">
            <a:off x="5465725" y="3619350"/>
            <a:ext cx="2914500" cy="358500"/>
          </a:xfrm>
          <a:prstGeom prst="straightConnector1">
            <a:avLst/>
          </a:prstGeom>
          <a:noFill/>
          <a:ln w="9525" cap="flat" cmpd="sng">
            <a:solidFill>
              <a:srgbClr val="0000FF"/>
            </a:solidFill>
            <a:prstDash val="solid"/>
            <a:round/>
            <a:headEnd type="none" w="sm" len="sm"/>
            <a:tailEnd type="triangle" w="med" len="med"/>
          </a:ln>
        </p:spPr>
      </p:cxnSp>
      <p:sp>
        <p:nvSpPr>
          <p:cNvPr id="76" name="Google Shape;76;p15"/>
          <p:cNvSpPr/>
          <p:nvPr/>
        </p:nvSpPr>
        <p:spPr>
          <a:xfrm>
            <a:off x="3741975" y="644500"/>
            <a:ext cx="2743200" cy="460500"/>
          </a:xfrm>
          <a:prstGeom prst="rect">
            <a:avLst/>
          </a:prstGeom>
          <a:solidFill>
            <a:srgbClr val="EEEEEE"/>
          </a:solidFill>
          <a:ln w="9525"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 sz="1700" b="1" i="0" u="none" strike="noStrike" cap="none">
                <a:solidFill>
                  <a:srgbClr val="000000"/>
                </a:solidFill>
                <a:latin typeface="Arial"/>
                <a:ea typeface="Arial"/>
                <a:cs typeface="Arial"/>
                <a:sym typeface="Arial"/>
              </a:rPr>
              <a:t>Climate Change</a:t>
            </a:r>
            <a:endParaRPr sz="1700" b="1" i="0" u="none" strike="noStrike" cap="none">
              <a:solidFill>
                <a:srgbClr val="000000"/>
              </a:solidFill>
              <a:latin typeface="Arial"/>
              <a:ea typeface="Arial"/>
              <a:cs typeface="Arial"/>
              <a:sym typeface="Arial"/>
            </a:endParaRPr>
          </a:p>
        </p:txBody>
      </p:sp>
      <p:sp>
        <p:nvSpPr>
          <p:cNvPr id="89" name="Google Shape;89;p15"/>
          <p:cNvSpPr txBox="1"/>
          <p:nvPr/>
        </p:nvSpPr>
        <p:spPr>
          <a:xfrm>
            <a:off x="5830700" y="4789500"/>
            <a:ext cx="3313200" cy="3540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1200"/>
              </a:spcAft>
              <a:buClr>
                <a:srgbClr val="000000"/>
              </a:buClr>
              <a:buSzPts val="1100"/>
              <a:buFont typeface="Arial"/>
              <a:buNone/>
            </a:pPr>
            <a:r>
              <a:rPr lang="en" sz="1100">
                <a:solidFill>
                  <a:srgbClr val="666666"/>
                </a:solidFill>
                <a:latin typeface="Roboto"/>
                <a:ea typeface="Roboto"/>
                <a:cs typeface="Roboto"/>
                <a:sym typeface="Roboto"/>
              </a:rPr>
              <a:t>Soutar et al. Int J Environ Res Public Health. 2022</a:t>
            </a:r>
            <a:endParaRPr sz="1325" b="0" i="0" u="none" strike="noStrike" cap="none">
              <a:solidFill>
                <a:srgbClr val="000000"/>
              </a:solidFill>
              <a:latin typeface="Arial"/>
              <a:ea typeface="Arial"/>
              <a:cs typeface="Arial"/>
              <a:sym typeface="Arial"/>
            </a:endParaRPr>
          </a:p>
        </p:txBody>
      </p:sp>
      <p:sp>
        <p:nvSpPr>
          <p:cNvPr id="83" name="Google Shape;83;p15"/>
          <p:cNvSpPr/>
          <p:nvPr/>
        </p:nvSpPr>
        <p:spPr>
          <a:xfrm>
            <a:off x="61050" y="3689797"/>
            <a:ext cx="1327500" cy="1319253"/>
          </a:xfrm>
          <a:prstGeom prst="rect">
            <a:avLst/>
          </a:prstGeom>
          <a:solidFill>
            <a:srgbClr val="EEEEEE"/>
          </a:solidFill>
          <a:ln w="9525" cap="flat" cmpd="sng">
            <a:solidFill>
              <a:srgbClr val="0000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 sz="1000" b="1" dirty="0"/>
              <a:t>Event Specific Mental Health Disorders</a:t>
            </a:r>
            <a:endParaRPr sz="1000" b="1" dirty="0"/>
          </a:p>
          <a:p>
            <a:pPr marL="0" marR="0" lvl="0" indent="0" algn="ctr" rtl="0">
              <a:lnSpc>
                <a:spcPct val="100000"/>
              </a:lnSpc>
              <a:spcBef>
                <a:spcPts val="0"/>
              </a:spcBef>
              <a:spcAft>
                <a:spcPts val="0"/>
              </a:spcAft>
              <a:buClr>
                <a:srgbClr val="000000"/>
              </a:buClr>
              <a:buSzPts val="1700"/>
              <a:buFont typeface="Arial"/>
              <a:buNone/>
            </a:pPr>
            <a:endParaRPr sz="600" b="1" dirty="0"/>
          </a:p>
          <a:p>
            <a:pPr marL="0" marR="0" lvl="0" indent="0" algn="ctr" rtl="0">
              <a:lnSpc>
                <a:spcPct val="100000"/>
              </a:lnSpc>
              <a:spcBef>
                <a:spcPts val="0"/>
              </a:spcBef>
              <a:spcAft>
                <a:spcPts val="0"/>
              </a:spcAft>
              <a:buClr>
                <a:srgbClr val="000000"/>
              </a:buClr>
              <a:buSzPts val="1700"/>
              <a:buFont typeface="Arial"/>
              <a:buNone/>
            </a:pPr>
            <a:r>
              <a:rPr lang="en" sz="1000" dirty="0"/>
              <a:t>Anxiety, Depression, Aggression, Violence, PTSD and suicide </a:t>
            </a:r>
            <a:endParaRPr sz="1300" b="1" dirty="0"/>
          </a:p>
        </p:txBody>
      </p:sp>
      <p:cxnSp>
        <p:nvCxnSpPr>
          <p:cNvPr id="90" name="Google Shape;90;p15"/>
          <p:cNvCxnSpPr/>
          <p:nvPr/>
        </p:nvCxnSpPr>
        <p:spPr>
          <a:xfrm flipH="1">
            <a:off x="1482325" y="80550"/>
            <a:ext cx="7200" cy="4982400"/>
          </a:xfrm>
          <a:prstGeom prst="straightConnector1">
            <a:avLst/>
          </a:prstGeom>
          <a:noFill/>
          <a:ln w="19050" cap="flat" cmpd="sng">
            <a:solidFill>
              <a:srgbClr val="0875B7"/>
            </a:solidFill>
            <a:prstDash val="dash"/>
            <a:round/>
            <a:headEnd type="none" w="med" len="med"/>
            <a:tailEnd type="none" w="med" len="med"/>
          </a:ln>
        </p:spPr>
      </p:cxnSp>
      <p:sp>
        <p:nvSpPr>
          <p:cNvPr id="91" name="Google Shape;91;p15"/>
          <p:cNvSpPr/>
          <p:nvPr/>
        </p:nvSpPr>
        <p:spPr>
          <a:xfrm>
            <a:off x="43950" y="181150"/>
            <a:ext cx="1361700" cy="354000"/>
          </a:xfrm>
          <a:prstGeom prst="rect">
            <a:avLst/>
          </a:prstGeom>
          <a:solidFill>
            <a:srgbClr val="EEEEEE"/>
          </a:solidFill>
          <a:ln w="9525" cap="flat" cmpd="sng">
            <a:solidFill>
              <a:srgbClr val="6AA84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700"/>
              <a:buFont typeface="Arial"/>
              <a:buNone/>
            </a:pPr>
            <a:r>
              <a:rPr lang="en" sz="1200" b="1"/>
              <a:t>Direct Experiences</a:t>
            </a:r>
            <a:endParaRPr sz="1200" b="1" i="0" u="none" strike="noStrike" cap="none">
              <a:solidFill>
                <a:srgbClr val="000000"/>
              </a:solidFill>
              <a:latin typeface="Arial"/>
              <a:ea typeface="Arial"/>
              <a:cs typeface="Arial"/>
              <a:sym typeface="Arial"/>
            </a:endParaRPr>
          </a:p>
        </p:txBody>
      </p:sp>
      <p:pic>
        <p:nvPicPr>
          <p:cNvPr id="92" name="Google Shape;92;p15"/>
          <p:cNvPicPr preferRelativeResize="0"/>
          <p:nvPr/>
        </p:nvPicPr>
        <p:blipFill>
          <a:blip r:embed="rId3">
            <a:alphaModFix/>
          </a:blip>
          <a:stretch>
            <a:fillRect/>
          </a:stretch>
        </p:blipFill>
        <p:spPr>
          <a:xfrm>
            <a:off x="61050" y="2526505"/>
            <a:ext cx="1327500" cy="811266"/>
          </a:xfrm>
          <a:prstGeom prst="rect">
            <a:avLst/>
          </a:prstGeom>
          <a:noFill/>
          <a:ln w="9525" cap="flat" cmpd="sng">
            <a:solidFill>
              <a:srgbClr val="0000FF"/>
            </a:solidFill>
            <a:prstDash val="solid"/>
            <a:round/>
            <a:headEnd type="none" w="sm" len="sm"/>
            <a:tailEnd type="none" w="sm" len="sm"/>
          </a:ln>
        </p:spPr>
      </p:pic>
      <p:pic>
        <p:nvPicPr>
          <p:cNvPr id="93" name="Google Shape;93;p15"/>
          <p:cNvPicPr preferRelativeResize="0"/>
          <p:nvPr/>
        </p:nvPicPr>
        <p:blipFill>
          <a:blip r:embed="rId4">
            <a:alphaModFix/>
          </a:blip>
          <a:stretch>
            <a:fillRect/>
          </a:stretch>
        </p:blipFill>
        <p:spPr>
          <a:xfrm>
            <a:off x="1606337" y="1885500"/>
            <a:ext cx="1361700" cy="1666050"/>
          </a:xfrm>
          <a:prstGeom prst="rect">
            <a:avLst/>
          </a:prstGeom>
          <a:noFill/>
          <a:ln w="9525" cap="flat" cmpd="sng">
            <a:solidFill>
              <a:srgbClr val="0000FF"/>
            </a:solidFill>
            <a:prstDash val="solid"/>
            <a:round/>
            <a:headEnd type="none" w="sm" len="sm"/>
            <a:tailEnd type="none" w="sm" len="sm"/>
          </a:ln>
        </p:spPr>
      </p:pic>
    </p:spTree>
    <p:extLst>
      <p:ext uri="{BB962C8B-B14F-4D97-AF65-F5344CB8AC3E}">
        <p14:creationId xmlns:p14="http://schemas.microsoft.com/office/powerpoint/2010/main" val="4235659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6D0888-E6F6-CB75-C7AD-36D0B2DDD1AB}"/>
              </a:ext>
            </a:extLst>
          </p:cNvPr>
          <p:cNvSpPr>
            <a:spLocks noGrp="1"/>
          </p:cNvSpPr>
          <p:nvPr>
            <p:ph type="title"/>
          </p:nvPr>
        </p:nvSpPr>
        <p:spPr>
          <a:xfrm>
            <a:off x="311700" y="306802"/>
            <a:ext cx="8520600" cy="572700"/>
          </a:xfrm>
        </p:spPr>
        <p:txBody>
          <a:bodyPr>
            <a:normAutofit fontScale="90000"/>
          </a:bodyPr>
          <a:lstStyle/>
          <a:p>
            <a:pPr algn="ctr"/>
            <a:r>
              <a:rPr lang="en-US" b="1" dirty="0"/>
              <a:t>Climate change and psychological distress</a:t>
            </a:r>
            <a:endParaRPr lang="en-ZA" b="1" dirty="0"/>
          </a:p>
        </p:txBody>
      </p:sp>
      <p:sp>
        <p:nvSpPr>
          <p:cNvPr id="6" name="Text Placeholder 5">
            <a:extLst>
              <a:ext uri="{FF2B5EF4-FFF2-40B4-BE49-F238E27FC236}">
                <a16:creationId xmlns:a16="http://schemas.microsoft.com/office/drawing/2014/main" id="{8C064DB3-5237-CA58-D9E1-9BE325D15E8F}"/>
              </a:ext>
            </a:extLst>
          </p:cNvPr>
          <p:cNvSpPr>
            <a:spLocks noGrp="1"/>
          </p:cNvSpPr>
          <p:nvPr>
            <p:ph type="body" idx="1"/>
          </p:nvPr>
        </p:nvSpPr>
        <p:spPr>
          <a:xfrm>
            <a:off x="311700" y="1055666"/>
            <a:ext cx="8520600" cy="3781032"/>
          </a:xfrm>
        </p:spPr>
        <p:txBody>
          <a:bodyPr>
            <a:normAutofit fontScale="92500" lnSpcReduction="10000"/>
          </a:bodyPr>
          <a:lstStyle/>
          <a:p>
            <a:pPr marL="114300" indent="0">
              <a:buNone/>
            </a:pPr>
            <a:r>
              <a:rPr lang="en-US" dirty="0"/>
              <a:t>Climate change causes psychosocial stress in already vulnerable families and communities with increased risk of mental health problems</a:t>
            </a:r>
          </a:p>
          <a:p>
            <a:r>
              <a:rPr lang="en-US" dirty="0"/>
              <a:t>Loss of livelihoods – e.g. heat, drought, floods, storms disrupt pastoralism and farming</a:t>
            </a:r>
          </a:p>
          <a:p>
            <a:r>
              <a:rPr lang="en-US" dirty="0"/>
              <a:t>Loss of home and community  e.g. displacement or migration, living in refugee camp, social isolation</a:t>
            </a:r>
          </a:p>
          <a:p>
            <a:r>
              <a:rPr lang="en-US" dirty="0"/>
              <a:t>Conflict e.g. conflict over resources such as water or pastureland, jobs, xenophobia with migration</a:t>
            </a:r>
          </a:p>
          <a:p>
            <a:r>
              <a:rPr lang="en-US" dirty="0"/>
              <a:t>Bereavement e.g. deaths from extreme weather events</a:t>
            </a:r>
          </a:p>
          <a:p>
            <a:r>
              <a:rPr lang="en-US" dirty="0"/>
              <a:t>Injury and trauma e.g. from extreme weather events, gender-based violence in camps or during migration</a:t>
            </a:r>
          </a:p>
          <a:p>
            <a:r>
              <a:rPr lang="en-US" dirty="0"/>
              <a:t>Worsen pre-existing mental disorders</a:t>
            </a:r>
          </a:p>
          <a:p>
            <a:r>
              <a:rPr lang="en-US" dirty="0"/>
              <a:t>Weak mental health care services</a:t>
            </a:r>
          </a:p>
        </p:txBody>
      </p:sp>
    </p:spTree>
    <p:extLst>
      <p:ext uri="{BB962C8B-B14F-4D97-AF65-F5344CB8AC3E}">
        <p14:creationId xmlns:p14="http://schemas.microsoft.com/office/powerpoint/2010/main" val="1088924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4BA8C11-09DA-96E6-9520-F8000077F89E}"/>
              </a:ext>
            </a:extLst>
          </p:cNvPr>
          <p:cNvSpPr>
            <a:spLocks noGrp="1"/>
          </p:cNvSpPr>
          <p:nvPr>
            <p:ph type="title"/>
          </p:nvPr>
        </p:nvSpPr>
        <p:spPr/>
        <p:txBody>
          <a:bodyPr>
            <a:normAutofit fontScale="90000"/>
          </a:bodyPr>
          <a:lstStyle/>
          <a:p>
            <a:pPr algn="ctr"/>
            <a:r>
              <a:rPr lang="en-US" b="1" dirty="0"/>
              <a:t>Climate change and mental health</a:t>
            </a:r>
            <a:endParaRPr lang="en-ZA" b="1" dirty="0"/>
          </a:p>
        </p:txBody>
      </p:sp>
      <p:pic>
        <p:nvPicPr>
          <p:cNvPr id="5" name="Main graphic">
            <a:extLst>
              <a:ext uri="{FF2B5EF4-FFF2-40B4-BE49-F238E27FC236}">
                <a16:creationId xmlns:a16="http://schemas.microsoft.com/office/drawing/2014/main" id="{4E7A4F98-DBF4-9818-26D2-B3E220911661}"/>
              </a:ext>
            </a:extLst>
          </p:cNvPr>
          <p:cNvPicPr/>
          <p:nvPr/>
        </p:nvPicPr>
        <p:blipFill>
          <a:blip r:embed="rId3"/>
          <a:stretch/>
        </p:blipFill>
        <p:spPr>
          <a:xfrm>
            <a:off x="704932" y="1331357"/>
            <a:ext cx="7046686" cy="2941211"/>
          </a:xfrm>
          <a:prstGeom prst="rect">
            <a:avLst/>
          </a:prstGeom>
          <a:ln>
            <a:noFill/>
          </a:ln>
        </p:spPr>
      </p:pic>
      <p:sp>
        <p:nvSpPr>
          <p:cNvPr id="6" name="TextShape 2">
            <a:extLst>
              <a:ext uri="{FF2B5EF4-FFF2-40B4-BE49-F238E27FC236}">
                <a16:creationId xmlns:a16="http://schemas.microsoft.com/office/drawing/2014/main" id="{E729AC21-F259-99C6-7952-86A103B37D4D}"/>
              </a:ext>
            </a:extLst>
          </p:cNvPr>
          <p:cNvSpPr txBox="1"/>
          <p:nvPr/>
        </p:nvSpPr>
        <p:spPr>
          <a:xfrm>
            <a:off x="311700" y="4793793"/>
            <a:ext cx="8254800" cy="231120"/>
          </a:xfrm>
          <a:prstGeom prst="rect">
            <a:avLst/>
          </a:prstGeom>
          <a:noFill/>
          <a:ln>
            <a:noFill/>
          </a:ln>
        </p:spPr>
        <p:txBody>
          <a:bodyPr lIns="90000" tIns="45000" rIns="90000" bIns="45000"/>
          <a:lstStyle/>
          <a:p>
            <a:r>
              <a:rPr lang="en-US" sz="900" b="0" i="1" strike="noStrike" spc="-1" dirty="0">
                <a:solidFill>
                  <a:schemeClr val="tx1"/>
                </a:solidFill>
                <a:latin typeface="Arial"/>
              </a:rPr>
              <a:t>The Lancet Regional Health – Europe</a:t>
            </a:r>
            <a:r>
              <a:rPr lang="en-US" sz="900" b="0" strike="noStrike" spc="-1" dirty="0">
                <a:solidFill>
                  <a:schemeClr val="tx1"/>
                </a:solidFill>
                <a:latin typeface="Arial"/>
              </a:rPr>
              <a:t> 2024 43DOI: (10.1016/j.lanepe.2024.100969) </a:t>
            </a:r>
          </a:p>
        </p:txBody>
      </p:sp>
    </p:spTree>
    <p:extLst>
      <p:ext uri="{BB962C8B-B14F-4D97-AF65-F5344CB8AC3E}">
        <p14:creationId xmlns:p14="http://schemas.microsoft.com/office/powerpoint/2010/main" val="8042415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6"/>
          <p:cNvSpPr txBox="1">
            <a:spLocks noGrp="1"/>
          </p:cNvSpPr>
          <p:nvPr>
            <p:ph type="title"/>
          </p:nvPr>
        </p:nvSpPr>
        <p:spPr>
          <a:xfrm>
            <a:off x="0" y="94961"/>
            <a:ext cx="9144000" cy="572700"/>
          </a:xfrm>
          <a:prstGeom prst="rect">
            <a:avLst/>
          </a:prstGeom>
        </p:spPr>
        <p:txBody>
          <a:bodyPr spcFirstLastPara="1" wrap="square" lIns="91425" tIns="91425" rIns="91425" bIns="91425" anchor="t" anchorCtr="0">
            <a:normAutofit fontScale="90000"/>
          </a:bodyPr>
          <a:lstStyle/>
          <a:p>
            <a:pPr marL="0" lvl="0" indent="0" algn="ctr" rtl="0">
              <a:spcBef>
                <a:spcPts val="0"/>
              </a:spcBef>
              <a:spcAft>
                <a:spcPts val="0"/>
              </a:spcAft>
              <a:buNone/>
            </a:pPr>
            <a:r>
              <a:rPr lang="en" b="1" dirty="0"/>
              <a:t>Ecosystem resilience</a:t>
            </a:r>
            <a:endParaRPr b="1" dirty="0"/>
          </a:p>
        </p:txBody>
      </p:sp>
      <p:sp>
        <p:nvSpPr>
          <p:cNvPr id="99" name="Google Shape;99;p16"/>
          <p:cNvSpPr txBox="1">
            <a:spLocks noGrp="1"/>
          </p:cNvSpPr>
          <p:nvPr>
            <p:ph type="body" idx="1"/>
          </p:nvPr>
        </p:nvSpPr>
        <p:spPr>
          <a:xfrm>
            <a:off x="5805387" y="852425"/>
            <a:ext cx="2800200" cy="3872100"/>
          </a:xfrm>
          <a:prstGeom prst="rect">
            <a:avLst/>
          </a:prstGeom>
        </p:spPr>
        <p:txBody>
          <a:bodyPr spcFirstLastPara="1" wrap="square" lIns="91425" tIns="91425" rIns="91425" bIns="91425" anchor="t" anchorCtr="0">
            <a:normAutofit fontScale="92500" lnSpcReduction="10000"/>
          </a:bodyPr>
          <a:lstStyle/>
          <a:p>
            <a:pPr marL="0" lvl="0" indent="0" algn="ctr" rtl="0">
              <a:spcBef>
                <a:spcPts val="0"/>
              </a:spcBef>
              <a:spcAft>
                <a:spcPts val="0"/>
              </a:spcAft>
              <a:buNone/>
            </a:pPr>
            <a:r>
              <a:rPr lang="en" sz="2241" b="1" dirty="0">
                <a:solidFill>
                  <a:schemeClr val="dk1"/>
                </a:solidFill>
              </a:rPr>
              <a:t>Vulnerability and resilience are not  mutually exclusive</a:t>
            </a:r>
            <a:endParaRPr b="1" dirty="0">
              <a:solidFill>
                <a:schemeClr val="dk1"/>
              </a:solidFill>
            </a:endParaRPr>
          </a:p>
          <a:p>
            <a:pPr marL="285750" lvl="1" indent="-217932" algn="l" rtl="0">
              <a:spcBef>
                <a:spcPts val="1200"/>
              </a:spcBef>
              <a:spcAft>
                <a:spcPts val="0"/>
              </a:spcAft>
              <a:buClr>
                <a:schemeClr val="dk1"/>
              </a:buClr>
              <a:buSzPct val="100000"/>
              <a:buChar char="-"/>
            </a:pPr>
            <a:r>
              <a:rPr lang="en" sz="1764" u="sng" dirty="0">
                <a:solidFill>
                  <a:schemeClr val="dk1"/>
                </a:solidFill>
              </a:rPr>
              <a:t>Aging adults</a:t>
            </a:r>
            <a:r>
              <a:rPr lang="en" sz="1764" dirty="0">
                <a:solidFill>
                  <a:schemeClr val="dk1"/>
                </a:solidFill>
              </a:rPr>
              <a:t>: rich life experience, can act as community leaders, mentors and caregivers</a:t>
            </a:r>
            <a:endParaRPr sz="1764" dirty="0">
              <a:solidFill>
                <a:schemeClr val="dk1"/>
              </a:solidFill>
            </a:endParaRPr>
          </a:p>
          <a:p>
            <a:pPr marL="285750" lvl="1" indent="-217932" algn="l" rtl="0">
              <a:spcBef>
                <a:spcPts val="0"/>
              </a:spcBef>
              <a:spcAft>
                <a:spcPts val="0"/>
              </a:spcAft>
              <a:buClr>
                <a:schemeClr val="dk1"/>
              </a:buClr>
              <a:buSzPct val="100000"/>
              <a:buChar char="-"/>
            </a:pPr>
            <a:r>
              <a:rPr lang="en" sz="1764" u="sng" dirty="0">
                <a:solidFill>
                  <a:schemeClr val="dk1"/>
                </a:solidFill>
              </a:rPr>
              <a:t>Youth</a:t>
            </a:r>
            <a:r>
              <a:rPr lang="en" sz="1764" dirty="0">
                <a:solidFill>
                  <a:schemeClr val="dk1"/>
                </a:solidFill>
              </a:rPr>
              <a:t>: build resilience for the lifespan</a:t>
            </a:r>
            <a:endParaRPr sz="1764" dirty="0">
              <a:solidFill>
                <a:schemeClr val="dk1"/>
              </a:solidFill>
            </a:endParaRPr>
          </a:p>
          <a:p>
            <a:pPr marL="285750" lvl="1" indent="-217932" algn="l" rtl="0">
              <a:spcBef>
                <a:spcPts val="0"/>
              </a:spcBef>
              <a:spcAft>
                <a:spcPts val="0"/>
              </a:spcAft>
              <a:buClr>
                <a:schemeClr val="dk1"/>
              </a:buClr>
              <a:buSzPct val="100000"/>
              <a:buChar char="-"/>
            </a:pPr>
            <a:r>
              <a:rPr lang="en" sz="1764" u="sng" dirty="0">
                <a:solidFill>
                  <a:schemeClr val="dk1"/>
                </a:solidFill>
              </a:rPr>
              <a:t>Indigenous communities:</a:t>
            </a:r>
            <a:r>
              <a:rPr lang="en" sz="1764" dirty="0">
                <a:solidFill>
                  <a:schemeClr val="dk1"/>
                </a:solidFill>
              </a:rPr>
              <a:t> leaders in nature, agriculture, sustainability</a:t>
            </a:r>
            <a:endParaRPr sz="1764" dirty="0">
              <a:solidFill>
                <a:schemeClr val="dk1"/>
              </a:solidFill>
            </a:endParaRPr>
          </a:p>
        </p:txBody>
      </p:sp>
      <p:sp>
        <p:nvSpPr>
          <p:cNvPr id="100" name="Google Shape;100;p16"/>
          <p:cNvSpPr txBox="1"/>
          <p:nvPr/>
        </p:nvSpPr>
        <p:spPr>
          <a:xfrm>
            <a:off x="6802200" y="4789500"/>
            <a:ext cx="2341800" cy="3540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1200"/>
              </a:spcAft>
              <a:buClr>
                <a:srgbClr val="000000"/>
              </a:buClr>
              <a:buSzPts val="1100"/>
              <a:buFont typeface="Arial"/>
              <a:buNone/>
            </a:pPr>
            <a:r>
              <a:rPr lang="en" sz="1100">
                <a:solidFill>
                  <a:srgbClr val="666666"/>
                </a:solidFill>
                <a:latin typeface="Roboto"/>
                <a:ea typeface="Roboto"/>
                <a:cs typeface="Roboto"/>
                <a:sym typeface="Roboto"/>
              </a:rPr>
              <a:t>Chen et al. J Anxiety Disord. 2022</a:t>
            </a:r>
            <a:endParaRPr sz="1325" b="0" i="0" u="none" strike="noStrike" cap="none">
              <a:solidFill>
                <a:srgbClr val="000000"/>
              </a:solidFill>
              <a:latin typeface="Arial"/>
              <a:ea typeface="Arial"/>
              <a:cs typeface="Arial"/>
              <a:sym typeface="Arial"/>
            </a:endParaRPr>
          </a:p>
        </p:txBody>
      </p:sp>
      <p:pic>
        <p:nvPicPr>
          <p:cNvPr id="101" name="Google Shape;101;p16"/>
          <p:cNvPicPr preferRelativeResize="0"/>
          <p:nvPr/>
        </p:nvPicPr>
        <p:blipFill>
          <a:blip r:embed="rId3">
            <a:alphaModFix/>
          </a:blip>
          <a:stretch>
            <a:fillRect/>
          </a:stretch>
        </p:blipFill>
        <p:spPr>
          <a:xfrm>
            <a:off x="630713" y="986498"/>
            <a:ext cx="4962863" cy="3170504"/>
          </a:xfrm>
          <a:prstGeom prst="rect">
            <a:avLst/>
          </a:prstGeom>
          <a:noFill/>
          <a:ln>
            <a:noFill/>
          </a:ln>
        </p:spPr>
      </p:pic>
      <p:sp>
        <p:nvSpPr>
          <p:cNvPr id="2" name="TextBox 1">
            <a:extLst>
              <a:ext uri="{FF2B5EF4-FFF2-40B4-BE49-F238E27FC236}">
                <a16:creationId xmlns:a16="http://schemas.microsoft.com/office/drawing/2014/main" id="{A85C7C90-77CB-3709-1BFB-AF86B796240D}"/>
              </a:ext>
            </a:extLst>
          </p:cNvPr>
          <p:cNvSpPr txBox="1"/>
          <p:nvPr/>
        </p:nvSpPr>
        <p:spPr>
          <a:xfrm>
            <a:off x="4114800" y="2114550"/>
            <a:ext cx="914400" cy="914400"/>
          </a:xfrm>
          <a:prstGeom prst="rect">
            <a:avLst/>
          </a:prstGeom>
          <a:noFill/>
        </p:spPr>
        <p:txBody>
          <a:bodyPr wrap="square" rtlCol="0">
            <a:spAutoFit/>
          </a:bodyPr>
          <a:lstStyle/>
          <a:p>
            <a:endParaRPr lang="en-Z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77A5A9-1108-BD16-AD1C-A7BD792C36D2}"/>
              </a:ext>
            </a:extLst>
          </p:cNvPr>
          <p:cNvSpPr>
            <a:spLocks noGrp="1"/>
          </p:cNvSpPr>
          <p:nvPr>
            <p:ph type="title"/>
          </p:nvPr>
        </p:nvSpPr>
        <p:spPr>
          <a:xfrm>
            <a:off x="311700" y="288275"/>
            <a:ext cx="8520600" cy="572700"/>
          </a:xfrm>
        </p:spPr>
        <p:txBody>
          <a:bodyPr>
            <a:normAutofit fontScale="90000"/>
          </a:bodyPr>
          <a:lstStyle/>
          <a:p>
            <a:r>
              <a:rPr lang="en-US" b="1" dirty="0"/>
              <a:t>Acknowledgements</a:t>
            </a:r>
            <a:endParaRPr lang="en-ZA" b="1" dirty="0"/>
          </a:p>
        </p:txBody>
      </p:sp>
      <p:sp>
        <p:nvSpPr>
          <p:cNvPr id="3" name="Content Placeholder 2">
            <a:extLst>
              <a:ext uri="{FF2B5EF4-FFF2-40B4-BE49-F238E27FC236}">
                <a16:creationId xmlns:a16="http://schemas.microsoft.com/office/drawing/2014/main" id="{09CF412F-776E-4207-9A52-3AC7D60B2C27}"/>
              </a:ext>
            </a:extLst>
          </p:cNvPr>
          <p:cNvSpPr>
            <a:spLocks noGrp="1"/>
          </p:cNvSpPr>
          <p:nvPr>
            <p:ph idx="1"/>
          </p:nvPr>
        </p:nvSpPr>
        <p:spPr>
          <a:xfrm>
            <a:off x="311700" y="1053896"/>
            <a:ext cx="8520600" cy="3416400"/>
          </a:xfrm>
        </p:spPr>
        <p:txBody>
          <a:bodyPr>
            <a:normAutofit fontScale="92500" lnSpcReduction="10000"/>
          </a:bodyPr>
          <a:lstStyle/>
          <a:p>
            <a:r>
              <a:rPr lang="en-US" dirty="0"/>
              <a:t>Thanks to the </a:t>
            </a:r>
            <a:r>
              <a:rPr lang="en-ZA" dirty="0"/>
              <a:t>Global Consortium on Climate and Health Education for use of their Climate Resources for Health Education </a:t>
            </a:r>
            <a:r>
              <a:rPr lang="en-ZA" dirty="0">
                <a:hlinkClick r:id="rId3"/>
              </a:rPr>
              <a:t>https://climatehealthed.org/about/</a:t>
            </a:r>
            <a:endParaRPr lang="en-ZA" dirty="0"/>
          </a:p>
          <a:p>
            <a:r>
              <a:rPr lang="en-ZA" dirty="0"/>
              <a:t>Thanks to Dr Sheron Forgus for adapting and expanding these resources for use by the PRIMAFAMED network in sub-Saharan Africa as part of a research and educational project at Stellenbosch University.</a:t>
            </a:r>
          </a:p>
          <a:p>
            <a:r>
              <a:rPr lang="en-ZA" dirty="0"/>
              <a:t>This project is a collaboration between the Division of Family Medicine and Primary Care at Stellenbosch University, South Africa and Departments of Public Health and Primary Care &amp; Economics at Gent University, Belgium</a:t>
            </a:r>
          </a:p>
          <a:p>
            <a:r>
              <a:rPr lang="en-ZA" dirty="0"/>
              <a:t>The project is funded by a TEAM grant from the VLIR-UOS the Flemish Interuniversity Council (ZA2022TEA526A103)</a:t>
            </a:r>
          </a:p>
          <a:p>
            <a:r>
              <a:rPr lang="en-ZA" dirty="0"/>
              <a:t>For more information contact Prof Bob Mash on </a:t>
            </a:r>
            <a:r>
              <a:rPr lang="en-ZA" dirty="0">
                <a:hlinkClick r:id="rId4"/>
              </a:rPr>
              <a:t>rm@sun.ac.za</a:t>
            </a:r>
            <a:r>
              <a:rPr lang="en-ZA" dirty="0"/>
              <a:t> </a:t>
            </a:r>
          </a:p>
        </p:txBody>
      </p:sp>
      <p:sp>
        <p:nvSpPr>
          <p:cNvPr id="4" name="Footer Placeholder 3">
            <a:extLst>
              <a:ext uri="{FF2B5EF4-FFF2-40B4-BE49-F238E27FC236}">
                <a16:creationId xmlns:a16="http://schemas.microsoft.com/office/drawing/2014/main" id="{7BCFD029-61AE-3DD8-A52F-8406EC99E3ED}"/>
              </a:ext>
            </a:extLst>
          </p:cNvPr>
          <p:cNvSpPr>
            <a:spLocks noGrp="1"/>
          </p:cNvSpPr>
          <p:nvPr>
            <p:ph type="ftr" sz="quarter" idx="11"/>
          </p:nvPr>
        </p:nvSpPr>
        <p:spPr/>
        <p:txBody>
          <a:bodyPr/>
          <a:lstStyle/>
          <a:p>
            <a:r>
              <a:rPr lang="en-US" dirty="0"/>
              <a:t>presentation title</a:t>
            </a:r>
          </a:p>
        </p:txBody>
      </p:sp>
      <p:sp>
        <p:nvSpPr>
          <p:cNvPr id="5" name="Slide Number Placeholder 4">
            <a:extLst>
              <a:ext uri="{FF2B5EF4-FFF2-40B4-BE49-F238E27FC236}">
                <a16:creationId xmlns:a16="http://schemas.microsoft.com/office/drawing/2014/main" id="{8CDC86AD-673D-B376-485E-2A7DADAE0C83}"/>
              </a:ext>
            </a:extLst>
          </p:cNvPr>
          <p:cNvSpPr>
            <a:spLocks noGrp="1"/>
          </p:cNvSpPr>
          <p:nvPr>
            <p:ph type="sldNum" sz="quarter" idx="12"/>
          </p:nvPr>
        </p:nvSpPr>
        <p:spPr/>
        <p:txBody>
          <a:bodyPr/>
          <a:lstStyle/>
          <a:p>
            <a:fld id="{FD550D4C-7310-48EB-AB4A-11C1BDEC928F}" type="slidenum">
              <a:rPr lang="en-US" smtClean="0"/>
              <a:pPr/>
              <a:t>6</a:t>
            </a:fld>
            <a:endParaRPr lang="en-US"/>
          </a:p>
        </p:txBody>
      </p:sp>
      <p:pic>
        <p:nvPicPr>
          <p:cNvPr id="13" name="Picture 12">
            <a:extLst>
              <a:ext uri="{FF2B5EF4-FFF2-40B4-BE49-F238E27FC236}">
                <a16:creationId xmlns:a16="http://schemas.microsoft.com/office/drawing/2014/main" id="{821F79E7-7B8A-46A4-ACD3-5FFF08EBE1B4}"/>
              </a:ext>
            </a:extLst>
          </p:cNvPr>
          <p:cNvPicPr>
            <a:picLocks noChangeAspect="1"/>
          </p:cNvPicPr>
          <p:nvPr/>
        </p:nvPicPr>
        <p:blipFill>
          <a:blip r:embed="rId5"/>
          <a:stretch>
            <a:fillRect/>
          </a:stretch>
        </p:blipFill>
        <p:spPr>
          <a:xfrm>
            <a:off x="530469" y="4162369"/>
            <a:ext cx="1577731" cy="808776"/>
          </a:xfrm>
          <a:prstGeom prst="rect">
            <a:avLst/>
          </a:prstGeom>
        </p:spPr>
      </p:pic>
      <p:pic>
        <p:nvPicPr>
          <p:cNvPr id="14" name="Picture 13">
            <a:extLst>
              <a:ext uri="{FF2B5EF4-FFF2-40B4-BE49-F238E27FC236}">
                <a16:creationId xmlns:a16="http://schemas.microsoft.com/office/drawing/2014/main" id="{3B3D10BB-B0DB-AF10-E092-28EF10D7B61C}"/>
              </a:ext>
            </a:extLst>
          </p:cNvPr>
          <p:cNvPicPr>
            <a:picLocks noChangeAspect="1"/>
          </p:cNvPicPr>
          <p:nvPr/>
        </p:nvPicPr>
        <p:blipFill>
          <a:blip r:embed="rId6"/>
          <a:stretch>
            <a:fillRect/>
          </a:stretch>
        </p:blipFill>
        <p:spPr>
          <a:xfrm>
            <a:off x="6807200" y="4287245"/>
            <a:ext cx="1939608" cy="559023"/>
          </a:xfrm>
          <a:prstGeom prst="rect">
            <a:avLst/>
          </a:prstGeom>
        </p:spPr>
      </p:pic>
      <p:pic>
        <p:nvPicPr>
          <p:cNvPr id="7" name="Picture 6">
            <a:extLst>
              <a:ext uri="{FF2B5EF4-FFF2-40B4-BE49-F238E27FC236}">
                <a16:creationId xmlns:a16="http://schemas.microsoft.com/office/drawing/2014/main" id="{12C30489-49AC-C60C-3A1B-D67FA04BFCFF}"/>
              </a:ext>
            </a:extLst>
          </p:cNvPr>
          <p:cNvPicPr>
            <a:picLocks noChangeAspect="1"/>
          </p:cNvPicPr>
          <p:nvPr/>
        </p:nvPicPr>
        <p:blipFill>
          <a:blip r:embed="rId7"/>
          <a:stretch>
            <a:fillRect/>
          </a:stretch>
        </p:blipFill>
        <p:spPr>
          <a:xfrm>
            <a:off x="2108200" y="4219060"/>
            <a:ext cx="1039842" cy="695394"/>
          </a:xfrm>
          <a:prstGeom prst="rect">
            <a:avLst/>
          </a:prstGeom>
        </p:spPr>
      </p:pic>
    </p:spTree>
    <p:extLst>
      <p:ext uri="{BB962C8B-B14F-4D97-AF65-F5344CB8AC3E}">
        <p14:creationId xmlns:p14="http://schemas.microsoft.com/office/powerpoint/2010/main" val="1271532744"/>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TotalTime>
  <Words>2439</Words>
  <Application>Microsoft Office PowerPoint</Application>
  <PresentationFormat>On-screen Show (16:9)</PresentationFormat>
  <Paragraphs>126</Paragraphs>
  <Slides>6</Slides>
  <Notes>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Roboto</vt:lpstr>
      <vt:lpstr>Simple Light</vt:lpstr>
      <vt:lpstr>Mental health and climate change: resources for CPD</vt:lpstr>
      <vt:lpstr>Pathways to Climate Anxiety or Eco-Anxiety</vt:lpstr>
      <vt:lpstr>Climate change and psychological distress</vt:lpstr>
      <vt:lpstr>Climate change and mental health</vt:lpstr>
      <vt:lpstr>Ecosystem resilience</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Mash, R, Prof [rm@sun.ac.za]</dc:creator>
  <cp:lastModifiedBy>Mash, R, Prof [rm@sun.ac.za]</cp:lastModifiedBy>
  <cp:revision>9</cp:revision>
  <dcterms:modified xsi:type="dcterms:W3CDTF">2026-08-19T11:14:53Z</dcterms:modified>
</cp:coreProperties>
</file>