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0" r:id="rId2"/>
    <p:sldId id="2570" r:id="rId3"/>
    <p:sldId id="257" r:id="rId4"/>
    <p:sldId id="258" r:id="rId5"/>
    <p:sldId id="259" r:id="rId6"/>
    <p:sldId id="260" r:id="rId7"/>
    <p:sldId id="2571" r:id="rId8"/>
    <p:sldId id="2572" r:id="rId9"/>
    <p:sldId id="2573" r:id="rId10"/>
    <p:sldId id="2574" r:id="rId11"/>
    <p:sldId id="2575" r:id="rId12"/>
    <p:sldId id="262" r:id="rId13"/>
    <p:sldId id="2576" r:id="rId14"/>
    <p:sldId id="25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0FF630-06D7-4A2B-A291-FF38FE30233A}" v="8" dt="2026-04-24T11:37:12.4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1" autoAdjust="0"/>
    <p:restoredTop sz="70944" autoAdjust="0"/>
  </p:normalViewPr>
  <p:slideViewPr>
    <p:cSldViewPr snapToGrid="0">
      <p:cViewPr varScale="1">
        <p:scale>
          <a:sx n="78" d="100"/>
          <a:sy n="78" d="100"/>
        </p:scale>
        <p:origin x="15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0460B0-C407-48C4-8888-7405999AE440}" type="datetimeFigureOut">
              <a:rPr lang="en-ZA" smtClean="0"/>
              <a:t>2026/06/05</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CA2230-3352-4222-9EAB-BA101AAD9416}" type="slidenum">
              <a:rPr lang="en-ZA" smtClean="0"/>
              <a:t>‹#›</a:t>
            </a:fld>
            <a:endParaRPr lang="en-ZA"/>
          </a:p>
        </p:txBody>
      </p:sp>
    </p:spTree>
    <p:extLst>
      <p:ext uri="{BB962C8B-B14F-4D97-AF65-F5344CB8AC3E}">
        <p14:creationId xmlns:p14="http://schemas.microsoft.com/office/powerpoint/2010/main" val="304545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i.org/10.1007/s40121-022-00647-3"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doi.org/10.1186/s12936-026-05885-1"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1007/s40121-022-00647-3"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doi.org/10.1186/s12936-026-05885-1"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007/s40121-022-00647-3"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doi.org/10.1186/s12936-026-05885-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367399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4220895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r>
              <a:rPr lang="en-ZA" dirty="0"/>
              <a:t>Salmonella is climate sensitive and grows in a narrow temperature envelope with a strong seasonality. An increase in ambient temperature is associated with an upsurge in Salmonella incidence in a number of settings, indicating a direct impact on replication rates [77–79]. The situation for Campylobacter is different, because the pathogen cannot replicate outside of the host. Thus, warm weather conditions may not directly affect Campylobacter replication rates but rather reflect human </a:t>
            </a:r>
            <a:r>
              <a:rPr lang="en-ZA" dirty="0" err="1"/>
              <a:t>behavioral</a:t>
            </a:r>
            <a:r>
              <a:rPr lang="en-ZA" dirty="0"/>
              <a:t> issues such as riskier patterns of food production/consumption or other seasonal factors</a:t>
            </a:r>
          </a:p>
          <a:p>
            <a:endParaRPr lang="en-ZA" dirty="0"/>
          </a:p>
          <a:p>
            <a:r>
              <a:rPr lang="en-ZA" b="1" dirty="0"/>
              <a:t>References:</a:t>
            </a:r>
          </a:p>
          <a:p>
            <a:endParaRPr lang="en-ZA" b="1" dirty="0"/>
          </a:p>
          <a:p>
            <a:r>
              <a:rPr lang="en-ZA" sz="1200" kern="1200" dirty="0">
                <a:solidFill>
                  <a:schemeClr val="tx1"/>
                </a:solidFill>
                <a:effectLst/>
                <a:latin typeface="+mn-lt"/>
                <a:ea typeface="+mn-ea"/>
                <a:cs typeface="+mn-cs"/>
              </a:rPr>
              <a:t>1. Baker, R. Mahmud A. Infectious disease in an era of global change. </a:t>
            </a:r>
            <a:r>
              <a:rPr lang="en-ZA" sz="1200" i="1" kern="1200" dirty="0">
                <a:solidFill>
                  <a:schemeClr val="tx1"/>
                </a:solidFill>
                <a:effectLst/>
                <a:latin typeface="+mn-lt"/>
                <a:ea typeface="+mn-ea"/>
                <a:cs typeface="+mn-cs"/>
              </a:rPr>
              <a:t>Microbiology</a:t>
            </a:r>
            <a:r>
              <a:rPr lang="en-ZA" sz="1200" kern="1200" dirty="0">
                <a:solidFill>
                  <a:schemeClr val="tx1"/>
                </a:solidFill>
                <a:effectLst/>
                <a:latin typeface="+mn-lt"/>
                <a:ea typeface="+mn-ea"/>
                <a:cs typeface="+mn-cs"/>
              </a:rPr>
              <a:t>. 2022 April (20): 193-205</a:t>
            </a:r>
          </a:p>
          <a:p>
            <a:r>
              <a:rPr lang="en-ZA" sz="1200" kern="1200" dirty="0">
                <a:solidFill>
                  <a:schemeClr val="tx1"/>
                </a:solidFill>
                <a:effectLst/>
                <a:latin typeface="+mn-lt"/>
                <a:ea typeface="+mn-ea"/>
                <a:cs typeface="+mn-cs"/>
              </a:rPr>
              <a:t>2. Geremew G. Cumming O. Rainfall and Temperature Influences on Childhood </a:t>
            </a:r>
            <a:r>
              <a:rPr lang="en-ZA" sz="1200" kern="1200" dirty="0" err="1">
                <a:solidFill>
                  <a:schemeClr val="tx1"/>
                </a:solidFill>
                <a:effectLst/>
                <a:latin typeface="+mn-lt"/>
                <a:ea typeface="+mn-ea"/>
                <a:cs typeface="+mn-cs"/>
              </a:rPr>
              <a:t>Diarrhea</a:t>
            </a:r>
            <a:r>
              <a:rPr lang="en-ZA" sz="1200" kern="1200" dirty="0">
                <a:solidFill>
                  <a:schemeClr val="tx1"/>
                </a:solidFill>
                <a:effectLst/>
                <a:latin typeface="+mn-lt"/>
                <a:ea typeface="+mn-ea"/>
                <a:cs typeface="+mn-cs"/>
              </a:rPr>
              <a:t> and the Effect Modification Role of Water and Sanitation Conditions: A Systematic Review and Meta-Analysis. </a:t>
            </a:r>
            <a:r>
              <a:rPr lang="en-ZA" sz="1200" i="1" kern="1200" dirty="0">
                <a:solidFill>
                  <a:schemeClr val="tx1"/>
                </a:solidFill>
                <a:effectLst/>
                <a:latin typeface="+mn-lt"/>
                <a:ea typeface="+mn-ea"/>
                <a:cs typeface="+mn-cs"/>
              </a:rPr>
              <a:t>Int. J. Environ. Res. Public Health</a:t>
            </a:r>
            <a:r>
              <a:rPr lang="en-ZA" sz="1200" kern="1200" dirty="0">
                <a:solidFill>
                  <a:schemeClr val="tx1"/>
                </a:solidFill>
                <a:effectLst/>
                <a:latin typeface="+mn-lt"/>
                <a:ea typeface="+mn-ea"/>
                <a:cs typeface="+mn-cs"/>
              </a:rPr>
              <a:t> 2024 (21) 823. https://doi.org/10.3390/ijerph2107082</a:t>
            </a:r>
          </a:p>
          <a:p>
            <a:r>
              <a:rPr lang="en-ZA" sz="1200" kern="1200" dirty="0">
                <a:solidFill>
                  <a:schemeClr val="tx1"/>
                </a:solidFill>
                <a:effectLst/>
                <a:latin typeface="+mn-lt"/>
                <a:ea typeface="+mn-ea"/>
                <a:cs typeface="+mn-cs"/>
              </a:rPr>
              <a:t>3. Uibel D, Sharma R et al. Association of Ambient Extreme Heat with </a:t>
            </a:r>
            <a:r>
              <a:rPr lang="en-ZA" sz="1200" kern="1200" dirty="0" err="1">
                <a:solidFill>
                  <a:schemeClr val="tx1"/>
                </a:solidFill>
                <a:effectLst/>
                <a:latin typeface="+mn-lt"/>
                <a:ea typeface="+mn-ea"/>
                <a:cs typeface="+mn-cs"/>
              </a:rPr>
              <a:t>Pediatric</a:t>
            </a:r>
            <a:r>
              <a:rPr lang="en-ZA" sz="1200" kern="1200" dirty="0">
                <a:solidFill>
                  <a:schemeClr val="tx1"/>
                </a:solidFill>
                <a:effectLst/>
                <a:latin typeface="+mn-lt"/>
                <a:ea typeface="+mn-ea"/>
                <a:cs typeface="+mn-cs"/>
              </a:rPr>
              <a:t> Morbidity: A Scoping Review. </a:t>
            </a:r>
            <a:r>
              <a:rPr lang="en-ZA" sz="1200" i="1" kern="1200" dirty="0">
                <a:solidFill>
                  <a:schemeClr val="tx1"/>
                </a:solidFill>
                <a:effectLst/>
                <a:latin typeface="+mn-lt"/>
                <a:ea typeface="+mn-ea"/>
                <a:cs typeface="+mn-cs"/>
              </a:rPr>
              <a:t>Int J </a:t>
            </a:r>
            <a:r>
              <a:rPr lang="en-ZA" sz="1200" i="1" kern="1200" dirty="0" err="1">
                <a:solidFill>
                  <a:schemeClr val="tx1"/>
                </a:solidFill>
                <a:effectLst/>
                <a:latin typeface="+mn-lt"/>
                <a:ea typeface="+mn-ea"/>
                <a:cs typeface="+mn-cs"/>
              </a:rPr>
              <a:t>Biometeorol</a:t>
            </a:r>
            <a:r>
              <a:rPr lang="en-ZA" sz="1200" kern="1200" dirty="0">
                <a:solidFill>
                  <a:schemeClr val="tx1"/>
                </a:solidFill>
                <a:effectLst/>
                <a:latin typeface="+mn-lt"/>
                <a:ea typeface="+mn-ea"/>
                <a:cs typeface="+mn-cs"/>
              </a:rPr>
              <a:t>. 2022 August ; 66(8): 1683–1698. doi:10.1007/s00484-022-02310-5. </a:t>
            </a:r>
          </a:p>
          <a:p>
            <a:r>
              <a:rPr lang="en-ZA" sz="1200" kern="1200" dirty="0">
                <a:solidFill>
                  <a:schemeClr val="tx1"/>
                </a:solidFill>
                <a:effectLst/>
                <a:latin typeface="+mn-lt"/>
                <a:ea typeface="+mn-ea"/>
                <a:cs typeface="+mn-cs"/>
              </a:rPr>
              <a:t>4. Yang Z. Huang W. Mortality and morbidity risks associated with floods: A systematic review and meta-analysis. </a:t>
            </a:r>
            <a:r>
              <a:rPr lang="en-ZA" sz="1200" i="1" kern="1200" dirty="0">
                <a:solidFill>
                  <a:schemeClr val="tx1"/>
                </a:solidFill>
                <a:effectLst/>
                <a:latin typeface="+mn-lt"/>
                <a:ea typeface="+mn-ea"/>
                <a:cs typeface="+mn-cs"/>
              </a:rPr>
              <a:t>Environmental Research</a:t>
            </a:r>
            <a:r>
              <a:rPr lang="en-ZA" sz="1200" kern="1200" dirty="0">
                <a:solidFill>
                  <a:schemeClr val="tx1"/>
                </a:solidFill>
                <a:effectLst/>
                <a:latin typeface="+mn-lt"/>
                <a:ea typeface="+mn-ea"/>
                <a:cs typeface="+mn-cs"/>
              </a:rPr>
              <a:t> 2024https://doi.org/10.1016/j.envres.2024.120263</a:t>
            </a:r>
          </a:p>
          <a:p>
            <a:endParaRPr lang="en-ZA" dirty="0"/>
          </a:p>
        </p:txBody>
      </p:sp>
      <p:sp>
        <p:nvSpPr>
          <p:cNvPr id="4" name="Slide Number Placeholder 3"/>
          <p:cNvSpPr>
            <a:spLocks noGrp="1"/>
          </p:cNvSpPr>
          <p:nvPr>
            <p:ph type="sldNum" sz="quarter" idx="5"/>
          </p:nvPr>
        </p:nvSpPr>
        <p:spPr/>
        <p:txBody>
          <a:bodyPr/>
          <a:lstStyle/>
          <a:p>
            <a:fld id="{69CA2230-3352-4222-9EAB-BA101AAD9416}" type="slidenum">
              <a:rPr lang="en-ZA" smtClean="0"/>
              <a:t>3</a:t>
            </a:fld>
            <a:endParaRPr lang="en-ZA"/>
          </a:p>
        </p:txBody>
      </p:sp>
    </p:spTree>
    <p:extLst>
      <p:ext uri="{BB962C8B-B14F-4D97-AF65-F5344CB8AC3E}">
        <p14:creationId xmlns:p14="http://schemas.microsoft.com/office/powerpoint/2010/main" val="737472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kern="1200" dirty="0">
                <a:solidFill>
                  <a:schemeClr val="tx1"/>
                </a:solidFill>
                <a:effectLst/>
                <a:latin typeface="+mn-lt"/>
                <a:ea typeface="+mn-ea"/>
                <a:cs typeface="+mn-cs"/>
              </a:rPr>
              <a:t>Floods can result in diseases and deaths in several potential path ways.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1200" dirty="0">
                <a:solidFill>
                  <a:schemeClr val="tx1"/>
                </a:solidFill>
                <a:effectLst/>
                <a:latin typeface="+mn-lt"/>
                <a:ea typeface="+mn-ea"/>
                <a:cs typeface="+mn-cs"/>
              </a:rPr>
              <a:t>First, floods can contaminate water supply systems (Barbetta et al., 2022), through which the risks of gastrointestinal diseases can increase, and the transmission of some infectious diseases (e.g., typhoid and paratyphoid) can be facilitated (Lee et al., 2020).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1200" dirty="0">
                <a:solidFill>
                  <a:schemeClr val="tx1"/>
                </a:solidFill>
                <a:effectLst/>
                <a:latin typeface="+mn-lt"/>
                <a:ea typeface="+mn-ea"/>
                <a:cs typeface="+mn-cs"/>
              </a:rPr>
              <a:t>Second, floods can create breeding grounds for fungi, bacteria, viruses, and vectors (e.g., mice, cockroaches, and mosquitoes) (Suhr and Steinert, 2022).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1200" dirty="0">
                <a:solidFill>
                  <a:schemeClr val="tx1"/>
                </a:solidFill>
                <a:effectLst/>
                <a:latin typeface="+mn-lt"/>
                <a:ea typeface="+mn-ea"/>
                <a:cs typeface="+mn-cs"/>
              </a:rPr>
              <a:t>Third, flood events can force people to evacuate, leading to displacement. Even though temporary accommodation may be provided, hygiene issues still commonly occur from poor access to </a:t>
            </a:r>
            <a:r>
              <a:rPr lang="en-ZA" sz="1200" kern="1200" dirty="0" err="1">
                <a:solidFill>
                  <a:schemeClr val="tx1"/>
                </a:solidFill>
                <a:effectLst/>
                <a:latin typeface="+mn-lt"/>
                <a:ea typeface="+mn-ea"/>
                <a:cs typeface="+mn-cs"/>
              </a:rPr>
              <a:t>sanita</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tion</a:t>
            </a:r>
            <a:r>
              <a:rPr lang="en-ZA" sz="1200" kern="1200" dirty="0">
                <a:solidFill>
                  <a:schemeClr val="tx1"/>
                </a:solidFill>
                <a:effectLst/>
                <a:latin typeface="+mn-lt"/>
                <a:ea typeface="+mn-ea"/>
                <a:cs typeface="+mn-cs"/>
              </a:rPr>
              <a:t> facilities (Paterson et al., 2018). Hence, the risks of water-borne diseases, infectious diseases, and infections can rise. Displacements also mean limited access to medical and health facilities, which may lead to delayed diagnoses and treatments, more complications, exacerbated prognosis, and consequently elevated mortality; lacking protection from environmental hazards (e.g., non-optimal temperatures), which impact a broad range of health conditions (Zhao et al., 2021; Chen et al., 2021b; Wu et al., 2022); and high densities of fungi, bacteria, virus, and vectors in limited rooms (Lee et al., 2020).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200" kern="1200" dirty="0">
                <a:solidFill>
                  <a:schemeClr val="tx1"/>
                </a:solidFill>
                <a:effectLst/>
                <a:latin typeface="+mn-lt"/>
                <a:ea typeface="+mn-ea"/>
                <a:cs typeface="+mn-cs"/>
              </a:rPr>
              <a:t>Forth, mortality and morbidity can be exacerbated by disaster-related psychological disorders via many mechanisms including weakening immune systems, sleep problems, substance abuses, and poor self-care (</a:t>
            </a:r>
            <a:r>
              <a:rPr lang="en-ZA" sz="1200" kern="1200" dirty="0" err="1">
                <a:solidFill>
                  <a:schemeClr val="tx1"/>
                </a:solidFill>
                <a:effectLst/>
                <a:latin typeface="+mn-lt"/>
                <a:ea typeface="+mn-ea"/>
                <a:cs typeface="+mn-cs"/>
              </a:rPr>
              <a:t>Trief</a:t>
            </a:r>
            <a:r>
              <a:rPr lang="en-ZA" sz="1200" kern="1200" dirty="0">
                <a:solidFill>
                  <a:schemeClr val="tx1"/>
                </a:solidFill>
                <a:effectLst/>
                <a:latin typeface="+mn-lt"/>
                <a:ea typeface="+mn-ea"/>
                <a:cs typeface="+mn-cs"/>
              </a:rPr>
              <a:t> et al., 2006; Sharpe and Davison,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ZA" sz="1200" kern="1200" dirty="0">
              <a:solidFill>
                <a:schemeClr val="tx1"/>
              </a:solidFill>
              <a:effectLst/>
              <a:latin typeface="+mn-lt"/>
              <a:ea typeface="+mn-ea"/>
              <a:cs typeface="+mn-cs"/>
            </a:endParaRPr>
          </a:p>
          <a:p>
            <a:r>
              <a:rPr lang="en-ZA" b="1" dirty="0"/>
              <a:t>References:</a:t>
            </a:r>
          </a:p>
          <a:p>
            <a:endParaRPr lang="en-ZA" b="1" dirty="0"/>
          </a:p>
          <a:p>
            <a:r>
              <a:rPr lang="en-ZA" sz="1200" kern="1200" dirty="0">
                <a:solidFill>
                  <a:schemeClr val="tx1"/>
                </a:solidFill>
                <a:effectLst/>
                <a:latin typeface="+mn-lt"/>
                <a:ea typeface="+mn-ea"/>
                <a:cs typeface="+mn-cs"/>
              </a:rPr>
              <a:t>1. Baker, R. Mahmud A. Infectious disease in an era of global change. </a:t>
            </a:r>
            <a:r>
              <a:rPr lang="en-ZA" sz="1200" i="1" kern="1200" dirty="0">
                <a:solidFill>
                  <a:schemeClr val="tx1"/>
                </a:solidFill>
                <a:effectLst/>
                <a:latin typeface="+mn-lt"/>
                <a:ea typeface="+mn-ea"/>
                <a:cs typeface="+mn-cs"/>
              </a:rPr>
              <a:t>Microbiology</a:t>
            </a:r>
            <a:r>
              <a:rPr lang="en-ZA" sz="1200" kern="1200" dirty="0">
                <a:solidFill>
                  <a:schemeClr val="tx1"/>
                </a:solidFill>
                <a:effectLst/>
                <a:latin typeface="+mn-lt"/>
                <a:ea typeface="+mn-ea"/>
                <a:cs typeface="+mn-cs"/>
              </a:rPr>
              <a:t>. 2022 April (20): 193-205</a:t>
            </a:r>
          </a:p>
          <a:p>
            <a:r>
              <a:rPr lang="en-ZA" sz="1200" kern="1200" dirty="0">
                <a:solidFill>
                  <a:schemeClr val="tx1"/>
                </a:solidFill>
                <a:effectLst/>
                <a:latin typeface="+mn-lt"/>
                <a:ea typeface="+mn-ea"/>
                <a:cs typeface="+mn-cs"/>
              </a:rPr>
              <a:t>2. Geremew G. Cumming O. Rainfall and Temperature Influences on Childhood </a:t>
            </a:r>
            <a:r>
              <a:rPr lang="en-ZA" sz="1200" kern="1200" dirty="0" err="1">
                <a:solidFill>
                  <a:schemeClr val="tx1"/>
                </a:solidFill>
                <a:effectLst/>
                <a:latin typeface="+mn-lt"/>
                <a:ea typeface="+mn-ea"/>
                <a:cs typeface="+mn-cs"/>
              </a:rPr>
              <a:t>Diarrhea</a:t>
            </a:r>
            <a:r>
              <a:rPr lang="en-ZA" sz="1200" kern="1200" dirty="0">
                <a:solidFill>
                  <a:schemeClr val="tx1"/>
                </a:solidFill>
                <a:effectLst/>
                <a:latin typeface="+mn-lt"/>
                <a:ea typeface="+mn-ea"/>
                <a:cs typeface="+mn-cs"/>
              </a:rPr>
              <a:t> and the Effect Modification Role of Water and Sanitation Conditions: A Systematic Review and Meta-Analysis. </a:t>
            </a:r>
            <a:r>
              <a:rPr lang="en-ZA" sz="1200" i="1" kern="1200" dirty="0">
                <a:solidFill>
                  <a:schemeClr val="tx1"/>
                </a:solidFill>
                <a:effectLst/>
                <a:latin typeface="+mn-lt"/>
                <a:ea typeface="+mn-ea"/>
                <a:cs typeface="+mn-cs"/>
              </a:rPr>
              <a:t>Int. J. Environ. Res. Public Health</a:t>
            </a:r>
            <a:r>
              <a:rPr lang="en-ZA" sz="1200" kern="1200" dirty="0">
                <a:solidFill>
                  <a:schemeClr val="tx1"/>
                </a:solidFill>
                <a:effectLst/>
                <a:latin typeface="+mn-lt"/>
                <a:ea typeface="+mn-ea"/>
                <a:cs typeface="+mn-cs"/>
              </a:rPr>
              <a:t> 2024 (21) 823. https://doi.org/10.3390/ijerph2107082</a:t>
            </a:r>
          </a:p>
          <a:p>
            <a:r>
              <a:rPr lang="en-ZA" sz="1200" kern="1200" dirty="0">
                <a:solidFill>
                  <a:schemeClr val="tx1"/>
                </a:solidFill>
                <a:effectLst/>
                <a:latin typeface="+mn-lt"/>
                <a:ea typeface="+mn-ea"/>
                <a:cs typeface="+mn-cs"/>
              </a:rPr>
              <a:t>3. Uibel D, Sharma R et al. Association of Ambient Extreme Heat with </a:t>
            </a:r>
            <a:r>
              <a:rPr lang="en-ZA" sz="1200" kern="1200" dirty="0" err="1">
                <a:solidFill>
                  <a:schemeClr val="tx1"/>
                </a:solidFill>
                <a:effectLst/>
                <a:latin typeface="+mn-lt"/>
                <a:ea typeface="+mn-ea"/>
                <a:cs typeface="+mn-cs"/>
              </a:rPr>
              <a:t>Pediatric</a:t>
            </a:r>
            <a:r>
              <a:rPr lang="en-ZA" sz="1200" kern="1200" dirty="0">
                <a:solidFill>
                  <a:schemeClr val="tx1"/>
                </a:solidFill>
                <a:effectLst/>
                <a:latin typeface="+mn-lt"/>
                <a:ea typeface="+mn-ea"/>
                <a:cs typeface="+mn-cs"/>
              </a:rPr>
              <a:t> Morbidity: A Scoping Review. </a:t>
            </a:r>
            <a:r>
              <a:rPr lang="en-ZA" sz="1200" i="1" kern="1200" dirty="0">
                <a:solidFill>
                  <a:schemeClr val="tx1"/>
                </a:solidFill>
                <a:effectLst/>
                <a:latin typeface="+mn-lt"/>
                <a:ea typeface="+mn-ea"/>
                <a:cs typeface="+mn-cs"/>
              </a:rPr>
              <a:t>Int J </a:t>
            </a:r>
            <a:r>
              <a:rPr lang="en-ZA" sz="1200" i="1" kern="1200" dirty="0" err="1">
                <a:solidFill>
                  <a:schemeClr val="tx1"/>
                </a:solidFill>
                <a:effectLst/>
                <a:latin typeface="+mn-lt"/>
                <a:ea typeface="+mn-ea"/>
                <a:cs typeface="+mn-cs"/>
              </a:rPr>
              <a:t>Biometeorol</a:t>
            </a:r>
            <a:r>
              <a:rPr lang="en-ZA" sz="1200" kern="1200" dirty="0">
                <a:solidFill>
                  <a:schemeClr val="tx1"/>
                </a:solidFill>
                <a:effectLst/>
                <a:latin typeface="+mn-lt"/>
                <a:ea typeface="+mn-ea"/>
                <a:cs typeface="+mn-cs"/>
              </a:rPr>
              <a:t>. 2022 August ; 66(8): 1683–1698. doi:10.1007/s00484-022-02310-5. </a:t>
            </a:r>
          </a:p>
          <a:p>
            <a:r>
              <a:rPr lang="en-ZA" sz="1200" kern="1200" dirty="0">
                <a:solidFill>
                  <a:schemeClr val="tx1"/>
                </a:solidFill>
                <a:effectLst/>
                <a:latin typeface="+mn-lt"/>
                <a:ea typeface="+mn-ea"/>
                <a:cs typeface="+mn-cs"/>
              </a:rPr>
              <a:t>4. Yang Z. Huang W. Mortality and morbidity risks associated with floods: A systematic review and meta-analysis. </a:t>
            </a:r>
            <a:r>
              <a:rPr lang="en-ZA" sz="1200" i="1" kern="1200" dirty="0">
                <a:solidFill>
                  <a:schemeClr val="tx1"/>
                </a:solidFill>
                <a:effectLst/>
                <a:latin typeface="+mn-lt"/>
                <a:ea typeface="+mn-ea"/>
                <a:cs typeface="+mn-cs"/>
              </a:rPr>
              <a:t>Environmental Research</a:t>
            </a:r>
            <a:r>
              <a:rPr lang="en-ZA" sz="1200" kern="1200" dirty="0">
                <a:solidFill>
                  <a:schemeClr val="tx1"/>
                </a:solidFill>
                <a:effectLst/>
                <a:latin typeface="+mn-lt"/>
                <a:ea typeface="+mn-ea"/>
                <a:cs typeface="+mn-cs"/>
              </a:rPr>
              <a:t> 2024https://doi.org/10.1016/j.envres.2024.120263</a:t>
            </a:r>
          </a:p>
          <a:p>
            <a:endParaRPr lang="en-ZA" dirty="0"/>
          </a:p>
        </p:txBody>
      </p:sp>
      <p:sp>
        <p:nvSpPr>
          <p:cNvPr id="4" name="Slide Number Placeholder 3"/>
          <p:cNvSpPr>
            <a:spLocks noGrp="1"/>
          </p:cNvSpPr>
          <p:nvPr>
            <p:ph type="sldNum" sz="quarter" idx="5"/>
          </p:nvPr>
        </p:nvSpPr>
        <p:spPr/>
        <p:txBody>
          <a:bodyPr/>
          <a:lstStyle/>
          <a:p>
            <a:fld id="{69CA2230-3352-4222-9EAB-BA101AAD9416}" type="slidenum">
              <a:rPr lang="en-ZA" smtClean="0"/>
              <a:t>4</a:t>
            </a:fld>
            <a:endParaRPr lang="en-ZA"/>
          </a:p>
        </p:txBody>
      </p:sp>
    </p:spTree>
    <p:extLst>
      <p:ext uri="{BB962C8B-B14F-4D97-AF65-F5344CB8AC3E}">
        <p14:creationId xmlns:p14="http://schemas.microsoft.com/office/powerpoint/2010/main" val="4116384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r>
              <a:rPr lang="en-ZA" dirty="0"/>
              <a:t>An increase in mean temperature and rainfall was associated with an increased risk of childhood </a:t>
            </a:r>
            <a:r>
              <a:rPr lang="en-ZA" dirty="0" err="1"/>
              <a:t>diarrhea</a:t>
            </a:r>
            <a:r>
              <a:rPr lang="en-ZA" dirty="0"/>
              <a:t>. In addition, the status of the WASH condition plays a major role in influencing the relationship between temperature and rainfall in childhood </a:t>
            </a:r>
            <a:r>
              <a:rPr lang="en-ZA" dirty="0" err="1"/>
              <a:t>diarrhea</a:t>
            </a:r>
            <a:r>
              <a:rPr lang="en-ZA" dirty="0"/>
              <a:t>. Where there were unimproved latrine facilities and drinking water sources, the increase in mean rainfall or temperature would increase the incidence of childhood </a:t>
            </a:r>
            <a:r>
              <a:rPr lang="en-ZA" dirty="0" err="1"/>
              <a:t>diarrhea</a:t>
            </a:r>
            <a:endParaRPr lang="en-ZA" dirty="0"/>
          </a:p>
          <a:p>
            <a:r>
              <a:rPr lang="en-ZA" b="1" dirty="0"/>
              <a:t>References:</a:t>
            </a:r>
          </a:p>
          <a:p>
            <a:endParaRPr lang="en-ZA" b="1" dirty="0"/>
          </a:p>
          <a:p>
            <a:r>
              <a:rPr lang="en-ZA" sz="1200" kern="1200" dirty="0">
                <a:solidFill>
                  <a:schemeClr val="tx1"/>
                </a:solidFill>
                <a:effectLst/>
                <a:latin typeface="+mn-lt"/>
                <a:ea typeface="+mn-ea"/>
                <a:cs typeface="+mn-cs"/>
              </a:rPr>
              <a:t>1. Baker, R. Mahmud A. Infectious disease in an era of global change. </a:t>
            </a:r>
            <a:r>
              <a:rPr lang="en-ZA" sz="1200" i="1" kern="1200" dirty="0">
                <a:solidFill>
                  <a:schemeClr val="tx1"/>
                </a:solidFill>
                <a:effectLst/>
                <a:latin typeface="+mn-lt"/>
                <a:ea typeface="+mn-ea"/>
                <a:cs typeface="+mn-cs"/>
              </a:rPr>
              <a:t>Microbiology</a:t>
            </a:r>
            <a:r>
              <a:rPr lang="en-ZA" sz="1200" kern="1200" dirty="0">
                <a:solidFill>
                  <a:schemeClr val="tx1"/>
                </a:solidFill>
                <a:effectLst/>
                <a:latin typeface="+mn-lt"/>
                <a:ea typeface="+mn-ea"/>
                <a:cs typeface="+mn-cs"/>
              </a:rPr>
              <a:t>. 2022 April (20): 193-205</a:t>
            </a:r>
          </a:p>
          <a:p>
            <a:r>
              <a:rPr lang="en-ZA" sz="1200" kern="1200" dirty="0">
                <a:solidFill>
                  <a:schemeClr val="tx1"/>
                </a:solidFill>
                <a:effectLst/>
                <a:latin typeface="+mn-lt"/>
                <a:ea typeface="+mn-ea"/>
                <a:cs typeface="+mn-cs"/>
              </a:rPr>
              <a:t>2. Geremew G. Cumming O. Rainfall and Temperature Influences on Childhood </a:t>
            </a:r>
            <a:r>
              <a:rPr lang="en-ZA" sz="1200" kern="1200" dirty="0" err="1">
                <a:solidFill>
                  <a:schemeClr val="tx1"/>
                </a:solidFill>
                <a:effectLst/>
                <a:latin typeface="+mn-lt"/>
                <a:ea typeface="+mn-ea"/>
                <a:cs typeface="+mn-cs"/>
              </a:rPr>
              <a:t>Diarrhea</a:t>
            </a:r>
            <a:r>
              <a:rPr lang="en-ZA" sz="1200" kern="1200" dirty="0">
                <a:solidFill>
                  <a:schemeClr val="tx1"/>
                </a:solidFill>
                <a:effectLst/>
                <a:latin typeface="+mn-lt"/>
                <a:ea typeface="+mn-ea"/>
                <a:cs typeface="+mn-cs"/>
              </a:rPr>
              <a:t> and the Effect Modification Role of Water and Sanitation Conditions: A Systematic Review and Meta-Analysis. </a:t>
            </a:r>
            <a:r>
              <a:rPr lang="en-ZA" sz="1200" i="1" kern="1200" dirty="0">
                <a:solidFill>
                  <a:schemeClr val="tx1"/>
                </a:solidFill>
                <a:effectLst/>
                <a:latin typeface="+mn-lt"/>
                <a:ea typeface="+mn-ea"/>
                <a:cs typeface="+mn-cs"/>
              </a:rPr>
              <a:t>Int. J. Environ. Res. Public Health</a:t>
            </a:r>
            <a:r>
              <a:rPr lang="en-ZA" sz="1200" kern="1200" dirty="0">
                <a:solidFill>
                  <a:schemeClr val="tx1"/>
                </a:solidFill>
                <a:effectLst/>
                <a:latin typeface="+mn-lt"/>
                <a:ea typeface="+mn-ea"/>
                <a:cs typeface="+mn-cs"/>
              </a:rPr>
              <a:t> 2024 (21) 823. https://doi.org/10.3390/ijerph2107082</a:t>
            </a:r>
          </a:p>
          <a:p>
            <a:r>
              <a:rPr lang="en-ZA" sz="1200" kern="1200" dirty="0">
                <a:solidFill>
                  <a:schemeClr val="tx1"/>
                </a:solidFill>
                <a:effectLst/>
                <a:latin typeface="+mn-lt"/>
                <a:ea typeface="+mn-ea"/>
                <a:cs typeface="+mn-cs"/>
              </a:rPr>
              <a:t>3. Uibel D, Sharma R et al. Association of Ambient Extreme Heat with </a:t>
            </a:r>
            <a:r>
              <a:rPr lang="en-ZA" sz="1200" kern="1200" dirty="0" err="1">
                <a:solidFill>
                  <a:schemeClr val="tx1"/>
                </a:solidFill>
                <a:effectLst/>
                <a:latin typeface="+mn-lt"/>
                <a:ea typeface="+mn-ea"/>
                <a:cs typeface="+mn-cs"/>
              </a:rPr>
              <a:t>Pediatric</a:t>
            </a:r>
            <a:r>
              <a:rPr lang="en-ZA" sz="1200" kern="1200" dirty="0">
                <a:solidFill>
                  <a:schemeClr val="tx1"/>
                </a:solidFill>
                <a:effectLst/>
                <a:latin typeface="+mn-lt"/>
                <a:ea typeface="+mn-ea"/>
                <a:cs typeface="+mn-cs"/>
              </a:rPr>
              <a:t> Morbidity: A Scoping Review. </a:t>
            </a:r>
            <a:r>
              <a:rPr lang="en-ZA" sz="1200" i="1" kern="1200" dirty="0">
                <a:solidFill>
                  <a:schemeClr val="tx1"/>
                </a:solidFill>
                <a:effectLst/>
                <a:latin typeface="+mn-lt"/>
                <a:ea typeface="+mn-ea"/>
                <a:cs typeface="+mn-cs"/>
              </a:rPr>
              <a:t>Int J </a:t>
            </a:r>
            <a:r>
              <a:rPr lang="en-ZA" sz="1200" i="1" kern="1200" dirty="0" err="1">
                <a:solidFill>
                  <a:schemeClr val="tx1"/>
                </a:solidFill>
                <a:effectLst/>
                <a:latin typeface="+mn-lt"/>
                <a:ea typeface="+mn-ea"/>
                <a:cs typeface="+mn-cs"/>
              </a:rPr>
              <a:t>Biometeorol</a:t>
            </a:r>
            <a:r>
              <a:rPr lang="en-ZA" sz="1200" kern="1200" dirty="0">
                <a:solidFill>
                  <a:schemeClr val="tx1"/>
                </a:solidFill>
                <a:effectLst/>
                <a:latin typeface="+mn-lt"/>
                <a:ea typeface="+mn-ea"/>
                <a:cs typeface="+mn-cs"/>
              </a:rPr>
              <a:t>. 2022 August ; 66(8): 1683–1698. doi:10.1007/s00484-022-02310-5. </a:t>
            </a:r>
          </a:p>
          <a:p>
            <a:r>
              <a:rPr lang="en-ZA" sz="1200" kern="1200" dirty="0">
                <a:solidFill>
                  <a:schemeClr val="tx1"/>
                </a:solidFill>
                <a:effectLst/>
                <a:latin typeface="+mn-lt"/>
                <a:ea typeface="+mn-ea"/>
                <a:cs typeface="+mn-cs"/>
              </a:rPr>
              <a:t>4. Yang Z. Huang W. Mortality and morbidity risks associated with floods: A systematic review and meta-analysis. </a:t>
            </a:r>
            <a:r>
              <a:rPr lang="en-ZA" sz="1200" i="1" kern="1200" dirty="0">
                <a:solidFill>
                  <a:schemeClr val="tx1"/>
                </a:solidFill>
                <a:effectLst/>
                <a:latin typeface="+mn-lt"/>
                <a:ea typeface="+mn-ea"/>
                <a:cs typeface="+mn-cs"/>
              </a:rPr>
              <a:t>Environmental Research</a:t>
            </a:r>
            <a:r>
              <a:rPr lang="en-ZA" sz="1200" kern="1200" dirty="0">
                <a:solidFill>
                  <a:schemeClr val="tx1"/>
                </a:solidFill>
                <a:effectLst/>
                <a:latin typeface="+mn-lt"/>
                <a:ea typeface="+mn-ea"/>
                <a:cs typeface="+mn-cs"/>
              </a:rPr>
              <a:t> 2024https://doi.org/10.1016/j.envres.2024.120263</a:t>
            </a:r>
          </a:p>
        </p:txBody>
      </p:sp>
      <p:sp>
        <p:nvSpPr>
          <p:cNvPr id="4" name="Slide Number Placeholder 3"/>
          <p:cNvSpPr>
            <a:spLocks noGrp="1"/>
          </p:cNvSpPr>
          <p:nvPr>
            <p:ph type="sldNum" sz="quarter" idx="5"/>
          </p:nvPr>
        </p:nvSpPr>
        <p:spPr/>
        <p:txBody>
          <a:bodyPr/>
          <a:lstStyle/>
          <a:p>
            <a:fld id="{69CA2230-3352-4222-9EAB-BA101AAD9416}" type="slidenum">
              <a:rPr lang="en-ZA" smtClean="0"/>
              <a:t>5</a:t>
            </a:fld>
            <a:endParaRPr lang="en-ZA"/>
          </a:p>
        </p:txBody>
      </p:sp>
    </p:spTree>
    <p:extLst>
      <p:ext uri="{BB962C8B-B14F-4D97-AF65-F5344CB8AC3E}">
        <p14:creationId xmlns:p14="http://schemas.microsoft.com/office/powerpoint/2010/main" val="2794677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69CA2230-3352-4222-9EAB-BA101AAD9416}" type="slidenum">
              <a:rPr lang="en-ZA" smtClean="0"/>
              <a:t>6</a:t>
            </a:fld>
            <a:endParaRPr lang="en-ZA"/>
          </a:p>
        </p:txBody>
      </p:sp>
    </p:spTree>
    <p:extLst>
      <p:ext uri="{BB962C8B-B14F-4D97-AF65-F5344CB8AC3E}">
        <p14:creationId xmlns:p14="http://schemas.microsoft.com/office/powerpoint/2010/main" val="2671904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ZA" dirty="0"/>
              <a:t>Mosquitoes, the main vectors of Malaria, thrive best in environments with high temperatures and increased rainfall, which are their ideal breeding conditions. The continued warming and decreasing rainfall over northern and southern Africa and the increased rainfall over the Sahel region provide such ideal breeding conditions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Malaria incidence affected by </a:t>
            </a:r>
            <a:r>
              <a:rPr lang="en-ZA" sz="1200" dirty="0"/>
              <a:t>rising mosquito resistance to insecticides, emerging antimalarial drug resistance, and persistent socioeconomic instability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p>
          <a:p>
            <a:pPr marL="171450" indent="-171450">
              <a:buFont typeface="Arial" panose="020B0604020202020204" pitchFamily="34" charset="0"/>
              <a:buChar char="•"/>
            </a:pPr>
            <a:r>
              <a:rPr lang="en-ZA" b="1" dirty="0"/>
              <a:t>Climate sensitivity</a:t>
            </a:r>
            <a:r>
              <a:rPr lang="en-ZA" dirty="0"/>
              <a:t>: Rising temperatures create more favourable conditions for both the Anopheles vectors and the Plasmodium parasite to complete their life cycles. Extremely high temperatures may hinder Plasmodium development within the mosquito, reducing transmission in some regions. However, heat waves can accelerate transmission by shortening the extrinsic incubation period in areas where temperatures remain within the optimal range for both the parasite and mosquito vectors. </a:t>
            </a:r>
          </a:p>
          <a:p>
            <a:pPr marL="171450" indent="-171450">
              <a:buFont typeface="Arial" panose="020B0604020202020204" pitchFamily="34" charset="0"/>
              <a:buChar char="•"/>
            </a:pPr>
            <a:r>
              <a:rPr lang="en-ZA" dirty="0"/>
              <a:t>Countries reported changes in transmission seasonality, with prolonged transmission seasons or erratic, intense outbreaks following extreme weather events like floods</a:t>
            </a:r>
          </a:p>
          <a:p>
            <a:pPr marL="171450" indent="-171450">
              <a:buFont typeface="Arial" panose="020B0604020202020204" pitchFamily="34" charset="0"/>
              <a:buChar char="•"/>
            </a:pPr>
            <a:r>
              <a:rPr lang="en-ZA" dirty="0"/>
              <a:t>Flooding and droughts can affect the reproductive cycle of malaria vectors. Excessive rain can potentially wash away mosquito larvae and destroy breeding sites, leading to a temporary reduction in transmission.</a:t>
            </a:r>
          </a:p>
          <a:p>
            <a:pPr marL="171450" indent="-171450">
              <a:buFont typeface="Arial" panose="020B0604020202020204" pitchFamily="34" charset="0"/>
              <a:buChar char="•"/>
            </a:pPr>
            <a:r>
              <a:rPr lang="en-ZA" dirty="0"/>
              <a:t>During droughts, water scarcity often leads to the formation of isolated stagnant water bodies, such as puddles and shallow pools, which serve as ideal habitats for larval developments and thus mosquito breeding. These habitats are less likely to be disturbed and can sustain mosquito populations, increasing the risk of malaria transmission.</a:t>
            </a:r>
          </a:p>
          <a:p>
            <a:pPr marL="0" indent="0">
              <a:buFont typeface="Arial" panose="020B0604020202020204" pitchFamily="34" charset="0"/>
              <a:buNone/>
            </a:pPr>
            <a:endParaRPr lang="en-ZA" dirty="0"/>
          </a:p>
          <a:p>
            <a:pPr marL="171450" indent="-171450">
              <a:buFont typeface="Arial" panose="020B0604020202020204" pitchFamily="34" charset="0"/>
              <a:buChar char="•"/>
            </a:pPr>
            <a:r>
              <a:rPr lang="en-ZA" dirty="0"/>
              <a:t>Core tools such as long-lasting insecticidal nets and indoor residual spraying are being undermined by the growing problem of mosquito resistance to insecticide . </a:t>
            </a:r>
          </a:p>
          <a:p>
            <a:pPr marL="171450" indent="-171450">
              <a:buFont typeface="Arial" panose="020B0604020202020204" pitchFamily="34" charset="0"/>
              <a:buChar char="•"/>
            </a:pPr>
            <a:r>
              <a:rPr lang="en-ZA" dirty="0"/>
              <a:t>Climate change may also contribute to the reduction of their efficacy of certain insecticide classes is known to vary with temperature and humidity. </a:t>
            </a:r>
          </a:p>
          <a:p>
            <a:pPr marL="171450" indent="-171450">
              <a:buFont typeface="Arial" panose="020B0604020202020204" pitchFamily="34" charset="0"/>
              <a:buChar char="•"/>
            </a:pPr>
            <a:r>
              <a:rPr lang="en-ZA" dirty="0"/>
              <a:t>Climate change also intersects with poverty, food insecurity, access to health care and political instability, amplifying population vulnerability </a:t>
            </a:r>
          </a:p>
          <a:p>
            <a:pPr marL="171450" indent="-171450">
              <a:buFont typeface="Arial" panose="020B0604020202020204" pitchFamily="34" charset="0"/>
              <a:buChar char="•"/>
            </a:pPr>
            <a:endParaRPr lang="en-ZA" dirty="0"/>
          </a:p>
          <a:p>
            <a:pPr marL="171450" indent="-171450">
              <a:buFont typeface="Arial" panose="020B0604020202020204" pitchFamily="34" charset="0"/>
              <a:buChar char="•"/>
            </a:pPr>
            <a:r>
              <a:rPr lang="en-ZA" b="1" dirty="0"/>
              <a:t>Extreme weather events </a:t>
            </a:r>
            <a:r>
              <a:rPr lang="en-ZA" dirty="0"/>
              <a:t>directly impact infrastructure, washing away roads and clinics, which disrupts access to care and the delivery of essential supplies like antimalarial drugs and insecticide-treated nets (ITNs). Climate related effects deepen poverty and food insecurity, making populations more susceptible to disease.</a:t>
            </a:r>
          </a:p>
          <a:p>
            <a:r>
              <a:rPr lang="en-ZA" sz="1200" b="1" kern="1200" dirty="0">
                <a:solidFill>
                  <a:schemeClr val="tx1"/>
                </a:solidFill>
                <a:effectLst/>
                <a:latin typeface="+mn-lt"/>
                <a:ea typeface="+mn-ea"/>
                <a:cs typeface="+mn-cs"/>
              </a:rPr>
              <a:t>References</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1. </a:t>
            </a:r>
            <a:r>
              <a:rPr lang="en-ZA" sz="1200" kern="1200" dirty="0" err="1">
                <a:solidFill>
                  <a:schemeClr val="tx1"/>
                </a:solidFill>
                <a:effectLst/>
                <a:latin typeface="+mn-lt"/>
                <a:ea typeface="+mn-ea"/>
                <a:cs typeface="+mn-cs"/>
              </a:rPr>
              <a:t>Alqassim</a:t>
            </a:r>
            <a:r>
              <a:rPr lang="en-ZA" sz="1200" kern="1200" dirty="0">
                <a:solidFill>
                  <a:schemeClr val="tx1"/>
                </a:solidFill>
                <a:effectLst/>
                <a:latin typeface="+mn-lt"/>
                <a:ea typeface="+mn-ea"/>
                <a:cs typeface="+mn-cs"/>
              </a:rPr>
              <a:t>, A.Y. Differential Impacts of Extreme Weather Events on Vector-Borne Disease Transmission Across Urban and Rural Settings: A Scoping Review. </a:t>
            </a:r>
            <a:r>
              <a:rPr lang="en-ZA" sz="1200" i="1" kern="1200" dirty="0">
                <a:solidFill>
                  <a:schemeClr val="tx1"/>
                </a:solidFill>
                <a:effectLst/>
                <a:latin typeface="+mn-lt"/>
                <a:ea typeface="+mn-ea"/>
                <a:cs typeface="+mn-cs"/>
              </a:rPr>
              <a:t>Healthcare</a:t>
            </a:r>
            <a:r>
              <a:rPr lang="en-ZA" sz="1200" kern="1200" dirty="0">
                <a:solidFill>
                  <a:schemeClr val="tx1"/>
                </a:solidFill>
                <a:effectLst/>
                <a:latin typeface="+mn-lt"/>
                <a:ea typeface="+mn-ea"/>
                <a:cs typeface="+mn-cs"/>
              </a:rPr>
              <a:t> 2025, 13, 2425.</a:t>
            </a:r>
          </a:p>
          <a:p>
            <a:r>
              <a:rPr lang="en-ZA" sz="1200" kern="1200" dirty="0">
                <a:solidFill>
                  <a:schemeClr val="tx1"/>
                </a:solidFill>
                <a:effectLst/>
                <a:latin typeface="+mn-lt"/>
                <a:ea typeface="+mn-ea"/>
                <a:cs typeface="+mn-cs"/>
              </a:rPr>
              <a:t>https://doi.org/10.3390/ healthcare13192425</a:t>
            </a:r>
          </a:p>
          <a:p>
            <a:r>
              <a:rPr lang="en-ZA" sz="1200" kern="1200" dirty="0">
                <a:solidFill>
                  <a:schemeClr val="tx1"/>
                </a:solidFill>
                <a:effectLst/>
                <a:latin typeface="+mn-lt"/>
                <a:ea typeface="+mn-ea"/>
                <a:cs typeface="+mn-cs"/>
              </a:rPr>
              <a:t>2. </a:t>
            </a:r>
            <a:r>
              <a:rPr lang="en-ZA" sz="1200" kern="1200" dirty="0" err="1">
                <a:solidFill>
                  <a:schemeClr val="tx1"/>
                </a:solidFill>
                <a:effectLst/>
                <a:latin typeface="+mn-lt"/>
                <a:ea typeface="+mn-ea"/>
                <a:cs typeface="+mn-cs"/>
              </a:rPr>
              <a:t>Agyarko</a:t>
            </a:r>
            <a:r>
              <a:rPr lang="en-ZA" sz="1200" kern="1200" dirty="0">
                <a:solidFill>
                  <a:schemeClr val="tx1"/>
                </a:solidFill>
                <a:effectLst/>
                <a:latin typeface="+mn-lt"/>
                <a:ea typeface="+mn-ea"/>
                <a:cs typeface="+mn-cs"/>
              </a:rPr>
              <a:t> R, et al.</a:t>
            </a:r>
            <a:r>
              <a:rPr lang="en-ZA" sz="1200" i="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Climate Change and the Rise of Emerging and Re-Emerging Infectious Diseases in Africa: A Literature Review. </a:t>
            </a:r>
            <a:r>
              <a:rPr lang="en-ZA" sz="1200" i="1" kern="1200" dirty="0">
                <a:solidFill>
                  <a:schemeClr val="tx1"/>
                </a:solidFill>
                <a:effectLst/>
                <a:latin typeface="+mn-lt"/>
                <a:ea typeface="+mn-ea"/>
                <a:cs typeface="+mn-cs"/>
              </a:rPr>
              <a:t>Int. J. Environ. Res. Public Health</a:t>
            </a:r>
            <a:r>
              <a:rPr lang="en-ZA" sz="1200" kern="1200" dirty="0">
                <a:solidFill>
                  <a:schemeClr val="tx1"/>
                </a:solidFill>
                <a:effectLst/>
                <a:latin typeface="+mn-lt"/>
                <a:ea typeface="+mn-ea"/>
                <a:cs typeface="+mn-cs"/>
              </a:rPr>
              <a:t> 2025 (22) 903</a:t>
            </a:r>
          </a:p>
          <a:p>
            <a:r>
              <a:rPr lang="en-ZA" sz="1200" kern="1200" dirty="0">
                <a:solidFill>
                  <a:schemeClr val="tx1"/>
                </a:solidFill>
                <a:effectLst/>
                <a:latin typeface="+mn-lt"/>
                <a:ea typeface="+mn-ea"/>
                <a:cs typeface="+mn-cs"/>
              </a:rPr>
              <a:t>https://doi.org/10.3390/ ijerph22060903</a:t>
            </a:r>
          </a:p>
          <a:p>
            <a:r>
              <a:rPr lang="en-ZA" sz="1200" kern="1200" dirty="0">
                <a:solidFill>
                  <a:schemeClr val="tx1"/>
                </a:solidFill>
                <a:effectLst/>
                <a:latin typeface="+mn-lt"/>
                <a:ea typeface="+mn-ea"/>
                <a:cs typeface="+mn-cs"/>
              </a:rPr>
              <a:t>3. </a:t>
            </a:r>
            <a:r>
              <a:rPr lang="en-ZA" sz="1200" kern="1200" dirty="0" err="1">
                <a:solidFill>
                  <a:schemeClr val="tx1"/>
                </a:solidFill>
                <a:effectLst/>
                <a:latin typeface="+mn-lt"/>
                <a:ea typeface="+mn-ea"/>
                <a:cs typeface="+mn-cs"/>
              </a:rPr>
              <a:t>Chapoterera</a:t>
            </a:r>
            <a:r>
              <a:rPr lang="en-ZA" sz="1200" kern="1200" dirty="0">
                <a:solidFill>
                  <a:schemeClr val="tx1"/>
                </a:solidFill>
                <a:effectLst/>
                <a:latin typeface="+mn-lt"/>
                <a:ea typeface="+mn-ea"/>
                <a:cs typeface="+mn-cs"/>
              </a:rPr>
              <a:t> B. Naidoo K. Marume A. Impact of climate change on malaria transmission in Africa: A scoping review of literature</a:t>
            </a:r>
            <a:r>
              <a:rPr lang="en-ZA" sz="1200" i="1" kern="1200" dirty="0">
                <a:solidFill>
                  <a:schemeClr val="tx1"/>
                </a:solidFill>
                <a:effectLst/>
                <a:latin typeface="+mn-lt"/>
                <a:ea typeface="+mn-ea"/>
                <a:cs typeface="+mn-cs"/>
              </a:rPr>
              <a:t>. Journal of Public Health in Africa</a:t>
            </a:r>
            <a:r>
              <a:rPr lang="en-ZA" sz="1200" kern="1200" dirty="0">
                <a:solidFill>
                  <a:schemeClr val="tx1"/>
                </a:solidFill>
                <a:effectLst/>
                <a:latin typeface="+mn-lt"/>
                <a:ea typeface="+mn-ea"/>
                <a:cs typeface="+mn-cs"/>
              </a:rPr>
              <a:t> 2025;16(1), a1346.</a:t>
            </a:r>
          </a:p>
          <a:p>
            <a:r>
              <a:rPr lang="en-ZA" sz="1200" kern="1200" dirty="0">
                <a:solidFill>
                  <a:schemeClr val="tx1"/>
                </a:solidFill>
                <a:effectLst/>
                <a:latin typeface="+mn-lt"/>
                <a:ea typeface="+mn-ea"/>
                <a:cs typeface="+mn-cs"/>
              </a:rPr>
              <a:t> https://doi.org/10.4102/ jphia.v16i1.1346</a:t>
            </a:r>
          </a:p>
          <a:p>
            <a:r>
              <a:rPr lang="en-ZA" sz="1200" kern="1200" dirty="0">
                <a:solidFill>
                  <a:schemeClr val="tx1"/>
                </a:solidFill>
                <a:effectLst/>
                <a:latin typeface="+mn-lt"/>
                <a:ea typeface="+mn-ea"/>
                <a:cs typeface="+mn-cs"/>
              </a:rPr>
              <a:t>4. Semenza J. </a:t>
            </a:r>
            <a:r>
              <a:rPr lang="en-ZA" sz="1200" kern="1200" dirty="0" err="1">
                <a:solidFill>
                  <a:schemeClr val="tx1"/>
                </a:solidFill>
                <a:effectLst/>
                <a:latin typeface="+mn-lt"/>
                <a:ea typeface="+mn-ea"/>
                <a:cs typeface="+mn-cs"/>
              </a:rPr>
              <a:t>Rocklo¨v</a:t>
            </a:r>
            <a:r>
              <a:rPr lang="en-ZA" sz="1200" kern="1200" dirty="0">
                <a:solidFill>
                  <a:schemeClr val="tx1"/>
                </a:solidFill>
                <a:effectLst/>
                <a:latin typeface="+mn-lt"/>
                <a:ea typeface="+mn-ea"/>
                <a:cs typeface="+mn-cs"/>
              </a:rPr>
              <a:t> J. Climate Change and Cascading Risks from Infectious Disease.. </a:t>
            </a:r>
            <a:r>
              <a:rPr lang="en-ZA" sz="1200" i="1" kern="1200" dirty="0">
                <a:solidFill>
                  <a:schemeClr val="tx1"/>
                </a:solidFill>
                <a:effectLst/>
                <a:latin typeface="+mn-lt"/>
                <a:ea typeface="+mn-ea"/>
                <a:cs typeface="+mn-cs"/>
              </a:rPr>
              <a:t>Infect Dis Ther</a:t>
            </a:r>
            <a:r>
              <a:rPr lang="en-ZA" sz="1200" kern="1200" dirty="0">
                <a:solidFill>
                  <a:schemeClr val="tx1"/>
                </a:solidFill>
                <a:effectLst/>
                <a:latin typeface="+mn-lt"/>
                <a:ea typeface="+mn-ea"/>
                <a:cs typeface="+mn-cs"/>
              </a:rPr>
              <a:t> (2022) 11:1371–1390 </a:t>
            </a:r>
          </a:p>
          <a:p>
            <a:r>
              <a:rPr lang="en-ZA" sz="1200" u="sng" kern="1200" dirty="0">
                <a:solidFill>
                  <a:schemeClr val="tx1"/>
                </a:solidFill>
                <a:effectLst/>
                <a:latin typeface="+mn-lt"/>
                <a:ea typeface="+mn-ea"/>
                <a:cs typeface="+mn-cs"/>
                <a:hlinkClick r:id="rId3"/>
              </a:rPr>
              <a:t>https://doi.org/10.1007/s40121-022-00647-3</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5. </a:t>
            </a:r>
            <a:r>
              <a:rPr lang="en-ZA" sz="1200" kern="1200" dirty="0" err="1">
                <a:solidFill>
                  <a:schemeClr val="tx1"/>
                </a:solidFill>
                <a:effectLst/>
                <a:latin typeface="+mn-lt"/>
                <a:ea typeface="+mn-ea"/>
                <a:cs typeface="+mn-cs"/>
              </a:rPr>
              <a:t>Yahouedo</a:t>
            </a:r>
            <a:r>
              <a:rPr lang="en-ZA" sz="1200" kern="1200" dirty="0">
                <a:solidFill>
                  <a:schemeClr val="tx1"/>
                </a:solidFill>
                <a:effectLst/>
                <a:latin typeface="+mn-lt"/>
                <a:ea typeface="+mn-ea"/>
                <a:cs typeface="+mn-cs"/>
              </a:rPr>
              <a:t> et al. Climate change and malaria control in Africa: country experiences and strategic responses </a:t>
            </a:r>
            <a:r>
              <a:rPr lang="en-ZA" sz="1200" i="1" kern="1200" dirty="0">
                <a:solidFill>
                  <a:schemeClr val="tx1"/>
                </a:solidFill>
                <a:effectLst/>
                <a:latin typeface="+mn-lt"/>
                <a:ea typeface="+mn-ea"/>
                <a:cs typeface="+mn-cs"/>
              </a:rPr>
              <a:t>Malaria Journal 2026 (25):148</a:t>
            </a:r>
            <a:endParaRPr lang="en-ZA" sz="1200" kern="1200" dirty="0">
              <a:solidFill>
                <a:schemeClr val="tx1"/>
              </a:solidFill>
              <a:effectLst/>
              <a:latin typeface="+mn-lt"/>
              <a:ea typeface="+mn-ea"/>
              <a:cs typeface="+mn-cs"/>
            </a:endParaRPr>
          </a:p>
          <a:p>
            <a:r>
              <a:rPr lang="en-ZA" sz="1200" u="sng" kern="1200" dirty="0">
                <a:solidFill>
                  <a:schemeClr val="tx1"/>
                </a:solidFill>
                <a:effectLst/>
                <a:latin typeface="+mn-lt"/>
                <a:ea typeface="+mn-ea"/>
                <a:cs typeface="+mn-cs"/>
                <a:hlinkClick r:id="rId4"/>
              </a:rPr>
              <a:t>https://doi.org/10.1186/s12936-026-05885-1</a:t>
            </a:r>
            <a:endParaRPr lang="en-Z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ZA" dirty="0"/>
          </a:p>
        </p:txBody>
      </p:sp>
      <p:sp>
        <p:nvSpPr>
          <p:cNvPr id="4" name="Slide Number Placeholder 3"/>
          <p:cNvSpPr>
            <a:spLocks noGrp="1"/>
          </p:cNvSpPr>
          <p:nvPr>
            <p:ph type="sldNum" sz="quarter" idx="5"/>
          </p:nvPr>
        </p:nvSpPr>
        <p:spPr/>
        <p:txBody>
          <a:bodyPr/>
          <a:lstStyle/>
          <a:p>
            <a:fld id="{6981C5F2-A44F-4350-AD26-D8DCE98C4799}" type="slidenum">
              <a:rPr lang="en-ZA" smtClean="0"/>
              <a:t>8</a:t>
            </a:fld>
            <a:endParaRPr lang="en-ZA"/>
          </a:p>
        </p:txBody>
      </p:sp>
    </p:spTree>
    <p:extLst>
      <p:ext uri="{BB962C8B-B14F-4D97-AF65-F5344CB8AC3E}">
        <p14:creationId xmlns:p14="http://schemas.microsoft.com/office/powerpoint/2010/main" val="113339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ZA" dirty="0"/>
              <a:t>Population displacement following extreme weather events and overcrowding in informal settlements increase transmission when vector populations settle close to large human settlements</a:t>
            </a:r>
          </a:p>
          <a:p>
            <a:pPr marL="171450" indent="-171450">
              <a:buFont typeface="Arial" panose="020B0604020202020204" pitchFamily="34" charset="0"/>
              <a:buChar char="•"/>
            </a:pPr>
            <a:r>
              <a:rPr lang="en-ZA" dirty="0"/>
              <a:t>Urban infrastructure affects transmission patterns. During extreme weather events, drainage system blockages and failure creates vector breeding habitats, while inadequate stormwater management creates persistent water pooling optimal for container-breeding vectors</a:t>
            </a:r>
          </a:p>
          <a:p>
            <a:pPr marL="171450" indent="-171450">
              <a:buFont typeface="Arial" panose="020B0604020202020204" pitchFamily="34" charset="0"/>
              <a:buChar char="•"/>
            </a:pPr>
            <a:r>
              <a:rPr lang="en-ZA" dirty="0"/>
              <a:t>Urban animal populations serve as reservoir hosts for pathogens, creating transmission cycles for mosquitoes</a:t>
            </a:r>
          </a:p>
          <a:p>
            <a:pPr marL="171450" indent="-171450">
              <a:buFont typeface="Arial" panose="020B0604020202020204" pitchFamily="34" charset="0"/>
              <a:buChar char="•"/>
            </a:pPr>
            <a:endParaRPr lang="en-ZA" dirty="0"/>
          </a:p>
          <a:p>
            <a:r>
              <a:rPr lang="en-ZA" sz="1200" b="1" kern="1200" dirty="0">
                <a:solidFill>
                  <a:schemeClr val="tx1"/>
                </a:solidFill>
                <a:effectLst/>
                <a:latin typeface="+mn-lt"/>
                <a:ea typeface="+mn-ea"/>
                <a:cs typeface="+mn-cs"/>
              </a:rPr>
              <a:t>References</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1. </a:t>
            </a:r>
            <a:r>
              <a:rPr lang="en-ZA" sz="1200" kern="1200" dirty="0" err="1">
                <a:solidFill>
                  <a:schemeClr val="tx1"/>
                </a:solidFill>
                <a:effectLst/>
                <a:latin typeface="+mn-lt"/>
                <a:ea typeface="+mn-ea"/>
                <a:cs typeface="+mn-cs"/>
              </a:rPr>
              <a:t>Alqassim</a:t>
            </a:r>
            <a:r>
              <a:rPr lang="en-ZA" sz="1200" kern="1200" dirty="0">
                <a:solidFill>
                  <a:schemeClr val="tx1"/>
                </a:solidFill>
                <a:effectLst/>
                <a:latin typeface="+mn-lt"/>
                <a:ea typeface="+mn-ea"/>
                <a:cs typeface="+mn-cs"/>
              </a:rPr>
              <a:t>, A.Y. Differential Impacts of Extreme Weather Events on Vector-Borne Disease Transmission Across Urban and Rural Settings: A Scoping Review. </a:t>
            </a:r>
            <a:r>
              <a:rPr lang="en-ZA" sz="1200" i="1" kern="1200" dirty="0">
                <a:solidFill>
                  <a:schemeClr val="tx1"/>
                </a:solidFill>
                <a:effectLst/>
                <a:latin typeface="+mn-lt"/>
                <a:ea typeface="+mn-ea"/>
                <a:cs typeface="+mn-cs"/>
              </a:rPr>
              <a:t>Healthcare</a:t>
            </a:r>
            <a:r>
              <a:rPr lang="en-ZA" sz="1200" kern="1200" dirty="0">
                <a:solidFill>
                  <a:schemeClr val="tx1"/>
                </a:solidFill>
                <a:effectLst/>
                <a:latin typeface="+mn-lt"/>
                <a:ea typeface="+mn-ea"/>
                <a:cs typeface="+mn-cs"/>
              </a:rPr>
              <a:t> 2025, 13, 2425.</a:t>
            </a:r>
          </a:p>
          <a:p>
            <a:r>
              <a:rPr lang="en-ZA" sz="1200" kern="1200" dirty="0">
                <a:solidFill>
                  <a:schemeClr val="tx1"/>
                </a:solidFill>
                <a:effectLst/>
                <a:latin typeface="+mn-lt"/>
                <a:ea typeface="+mn-ea"/>
                <a:cs typeface="+mn-cs"/>
              </a:rPr>
              <a:t>https://doi.org/10.3390/ healthcare13192425</a:t>
            </a:r>
          </a:p>
          <a:p>
            <a:r>
              <a:rPr lang="en-ZA" sz="1200" kern="1200" dirty="0">
                <a:solidFill>
                  <a:schemeClr val="tx1"/>
                </a:solidFill>
                <a:effectLst/>
                <a:latin typeface="+mn-lt"/>
                <a:ea typeface="+mn-ea"/>
                <a:cs typeface="+mn-cs"/>
              </a:rPr>
              <a:t>2. </a:t>
            </a:r>
            <a:r>
              <a:rPr lang="en-ZA" sz="1200" kern="1200" dirty="0" err="1">
                <a:solidFill>
                  <a:schemeClr val="tx1"/>
                </a:solidFill>
                <a:effectLst/>
                <a:latin typeface="+mn-lt"/>
                <a:ea typeface="+mn-ea"/>
                <a:cs typeface="+mn-cs"/>
              </a:rPr>
              <a:t>Agyarko</a:t>
            </a:r>
            <a:r>
              <a:rPr lang="en-ZA" sz="1200" kern="1200" dirty="0">
                <a:solidFill>
                  <a:schemeClr val="tx1"/>
                </a:solidFill>
                <a:effectLst/>
                <a:latin typeface="+mn-lt"/>
                <a:ea typeface="+mn-ea"/>
                <a:cs typeface="+mn-cs"/>
              </a:rPr>
              <a:t> R, et al.</a:t>
            </a:r>
            <a:r>
              <a:rPr lang="en-ZA" sz="1200" i="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Climate Change and the Rise of Emerging and Re-Emerging Infectious Diseases in Africa: A Literature Review. </a:t>
            </a:r>
            <a:r>
              <a:rPr lang="en-ZA" sz="1200" i="1" kern="1200" dirty="0">
                <a:solidFill>
                  <a:schemeClr val="tx1"/>
                </a:solidFill>
                <a:effectLst/>
                <a:latin typeface="+mn-lt"/>
                <a:ea typeface="+mn-ea"/>
                <a:cs typeface="+mn-cs"/>
              </a:rPr>
              <a:t>Int. J. Environ. Res. Public Health</a:t>
            </a:r>
            <a:r>
              <a:rPr lang="en-ZA" sz="1200" kern="1200" dirty="0">
                <a:solidFill>
                  <a:schemeClr val="tx1"/>
                </a:solidFill>
                <a:effectLst/>
                <a:latin typeface="+mn-lt"/>
                <a:ea typeface="+mn-ea"/>
                <a:cs typeface="+mn-cs"/>
              </a:rPr>
              <a:t> 2025 (22) 903</a:t>
            </a:r>
          </a:p>
          <a:p>
            <a:r>
              <a:rPr lang="en-ZA" sz="1200" kern="1200" dirty="0">
                <a:solidFill>
                  <a:schemeClr val="tx1"/>
                </a:solidFill>
                <a:effectLst/>
                <a:latin typeface="+mn-lt"/>
                <a:ea typeface="+mn-ea"/>
                <a:cs typeface="+mn-cs"/>
              </a:rPr>
              <a:t>https://doi.org/10.3390/ ijerph22060903</a:t>
            </a:r>
          </a:p>
          <a:p>
            <a:r>
              <a:rPr lang="en-ZA" sz="1200" kern="1200" dirty="0">
                <a:solidFill>
                  <a:schemeClr val="tx1"/>
                </a:solidFill>
                <a:effectLst/>
                <a:latin typeface="+mn-lt"/>
                <a:ea typeface="+mn-ea"/>
                <a:cs typeface="+mn-cs"/>
              </a:rPr>
              <a:t>3. </a:t>
            </a:r>
            <a:r>
              <a:rPr lang="en-ZA" sz="1200" kern="1200" dirty="0" err="1">
                <a:solidFill>
                  <a:schemeClr val="tx1"/>
                </a:solidFill>
                <a:effectLst/>
                <a:latin typeface="+mn-lt"/>
                <a:ea typeface="+mn-ea"/>
                <a:cs typeface="+mn-cs"/>
              </a:rPr>
              <a:t>Chapoterera</a:t>
            </a:r>
            <a:r>
              <a:rPr lang="en-ZA" sz="1200" kern="1200" dirty="0">
                <a:solidFill>
                  <a:schemeClr val="tx1"/>
                </a:solidFill>
                <a:effectLst/>
                <a:latin typeface="+mn-lt"/>
                <a:ea typeface="+mn-ea"/>
                <a:cs typeface="+mn-cs"/>
              </a:rPr>
              <a:t> B. Naidoo K. Marume A. Impact of climate change on malaria transmission in Africa: A scoping review of literature</a:t>
            </a:r>
            <a:r>
              <a:rPr lang="en-ZA" sz="1200" i="1" kern="1200" dirty="0">
                <a:solidFill>
                  <a:schemeClr val="tx1"/>
                </a:solidFill>
                <a:effectLst/>
                <a:latin typeface="+mn-lt"/>
                <a:ea typeface="+mn-ea"/>
                <a:cs typeface="+mn-cs"/>
              </a:rPr>
              <a:t>. Journal of Public Health in Africa</a:t>
            </a:r>
            <a:r>
              <a:rPr lang="en-ZA" sz="1200" kern="1200" dirty="0">
                <a:solidFill>
                  <a:schemeClr val="tx1"/>
                </a:solidFill>
                <a:effectLst/>
                <a:latin typeface="+mn-lt"/>
                <a:ea typeface="+mn-ea"/>
                <a:cs typeface="+mn-cs"/>
              </a:rPr>
              <a:t> 2025;16(1), a1346.</a:t>
            </a:r>
          </a:p>
          <a:p>
            <a:r>
              <a:rPr lang="en-ZA" sz="1200" kern="1200" dirty="0">
                <a:solidFill>
                  <a:schemeClr val="tx1"/>
                </a:solidFill>
                <a:effectLst/>
                <a:latin typeface="+mn-lt"/>
                <a:ea typeface="+mn-ea"/>
                <a:cs typeface="+mn-cs"/>
              </a:rPr>
              <a:t> https://doi.org/10.4102/ jphia.v16i1.1346</a:t>
            </a:r>
          </a:p>
          <a:p>
            <a:r>
              <a:rPr lang="en-ZA" sz="1200" kern="1200" dirty="0">
                <a:solidFill>
                  <a:schemeClr val="tx1"/>
                </a:solidFill>
                <a:effectLst/>
                <a:latin typeface="+mn-lt"/>
                <a:ea typeface="+mn-ea"/>
                <a:cs typeface="+mn-cs"/>
              </a:rPr>
              <a:t>4. Semenza J. </a:t>
            </a:r>
            <a:r>
              <a:rPr lang="en-ZA" sz="1200" kern="1200" dirty="0" err="1">
                <a:solidFill>
                  <a:schemeClr val="tx1"/>
                </a:solidFill>
                <a:effectLst/>
                <a:latin typeface="+mn-lt"/>
                <a:ea typeface="+mn-ea"/>
                <a:cs typeface="+mn-cs"/>
              </a:rPr>
              <a:t>Rocklo¨v</a:t>
            </a:r>
            <a:r>
              <a:rPr lang="en-ZA" sz="1200" kern="1200" dirty="0">
                <a:solidFill>
                  <a:schemeClr val="tx1"/>
                </a:solidFill>
                <a:effectLst/>
                <a:latin typeface="+mn-lt"/>
                <a:ea typeface="+mn-ea"/>
                <a:cs typeface="+mn-cs"/>
              </a:rPr>
              <a:t> J. Climate Change and Cascading Risks from Infectious Disease.. </a:t>
            </a:r>
            <a:r>
              <a:rPr lang="en-ZA" sz="1200" i="1" kern="1200" dirty="0">
                <a:solidFill>
                  <a:schemeClr val="tx1"/>
                </a:solidFill>
                <a:effectLst/>
                <a:latin typeface="+mn-lt"/>
                <a:ea typeface="+mn-ea"/>
                <a:cs typeface="+mn-cs"/>
              </a:rPr>
              <a:t>Infect Dis Ther</a:t>
            </a:r>
            <a:r>
              <a:rPr lang="en-ZA" sz="1200" kern="1200" dirty="0">
                <a:solidFill>
                  <a:schemeClr val="tx1"/>
                </a:solidFill>
                <a:effectLst/>
                <a:latin typeface="+mn-lt"/>
                <a:ea typeface="+mn-ea"/>
                <a:cs typeface="+mn-cs"/>
              </a:rPr>
              <a:t> (2022) 11:1371–1390 </a:t>
            </a:r>
          </a:p>
          <a:p>
            <a:r>
              <a:rPr lang="en-ZA" sz="1200" u="sng" kern="1200" dirty="0">
                <a:solidFill>
                  <a:schemeClr val="tx1"/>
                </a:solidFill>
                <a:effectLst/>
                <a:latin typeface="+mn-lt"/>
                <a:ea typeface="+mn-ea"/>
                <a:cs typeface="+mn-cs"/>
                <a:hlinkClick r:id="rId3"/>
              </a:rPr>
              <a:t>https://doi.org/10.1007/s40121-022-00647-3</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5. </a:t>
            </a:r>
            <a:r>
              <a:rPr lang="en-ZA" sz="1200" kern="1200" dirty="0" err="1">
                <a:solidFill>
                  <a:schemeClr val="tx1"/>
                </a:solidFill>
                <a:effectLst/>
                <a:latin typeface="+mn-lt"/>
                <a:ea typeface="+mn-ea"/>
                <a:cs typeface="+mn-cs"/>
              </a:rPr>
              <a:t>Yahouedo</a:t>
            </a:r>
            <a:r>
              <a:rPr lang="en-ZA" sz="1200" kern="1200" dirty="0">
                <a:solidFill>
                  <a:schemeClr val="tx1"/>
                </a:solidFill>
                <a:effectLst/>
                <a:latin typeface="+mn-lt"/>
                <a:ea typeface="+mn-ea"/>
                <a:cs typeface="+mn-cs"/>
              </a:rPr>
              <a:t> et al. Climate change and malaria control in Africa: country experiences and strategic responses </a:t>
            </a:r>
            <a:r>
              <a:rPr lang="en-ZA" sz="1200" i="1" kern="1200" dirty="0">
                <a:solidFill>
                  <a:schemeClr val="tx1"/>
                </a:solidFill>
                <a:effectLst/>
                <a:latin typeface="+mn-lt"/>
                <a:ea typeface="+mn-ea"/>
                <a:cs typeface="+mn-cs"/>
              </a:rPr>
              <a:t>Malaria Journal 2026 (25):148</a:t>
            </a:r>
            <a:endParaRPr lang="en-ZA" sz="1200" kern="1200" dirty="0">
              <a:solidFill>
                <a:schemeClr val="tx1"/>
              </a:solidFill>
              <a:effectLst/>
              <a:latin typeface="+mn-lt"/>
              <a:ea typeface="+mn-ea"/>
              <a:cs typeface="+mn-cs"/>
            </a:endParaRPr>
          </a:p>
          <a:p>
            <a:r>
              <a:rPr lang="en-ZA" sz="1200" u="sng" kern="1200" dirty="0">
                <a:solidFill>
                  <a:schemeClr val="tx1"/>
                </a:solidFill>
                <a:effectLst/>
                <a:latin typeface="+mn-lt"/>
                <a:ea typeface="+mn-ea"/>
                <a:cs typeface="+mn-cs"/>
                <a:hlinkClick r:id="rId4"/>
              </a:rPr>
              <a:t>https://doi.org/10.1186/s12936-026-05885-1</a:t>
            </a:r>
            <a:endParaRPr lang="en-ZA" sz="1200" kern="1200" dirty="0">
              <a:solidFill>
                <a:schemeClr val="tx1"/>
              </a:solidFill>
              <a:effectLst/>
              <a:latin typeface="+mn-lt"/>
              <a:ea typeface="+mn-ea"/>
              <a:cs typeface="+mn-cs"/>
            </a:endParaRPr>
          </a:p>
          <a:p>
            <a:pPr marL="0" indent="0">
              <a:buFont typeface="Arial" panose="020B0604020202020204" pitchFamily="34" charset="0"/>
              <a:buNone/>
            </a:pPr>
            <a:endParaRPr lang="en-ZA" dirty="0"/>
          </a:p>
        </p:txBody>
      </p:sp>
      <p:sp>
        <p:nvSpPr>
          <p:cNvPr id="4" name="Slide Number Placeholder 3"/>
          <p:cNvSpPr>
            <a:spLocks noGrp="1"/>
          </p:cNvSpPr>
          <p:nvPr>
            <p:ph type="sldNum" sz="quarter" idx="5"/>
          </p:nvPr>
        </p:nvSpPr>
        <p:spPr/>
        <p:txBody>
          <a:bodyPr/>
          <a:lstStyle/>
          <a:p>
            <a:fld id="{6981C5F2-A44F-4350-AD26-D8DCE98C4799}" type="slidenum">
              <a:rPr lang="en-ZA" smtClean="0"/>
              <a:t>9</a:t>
            </a:fld>
            <a:endParaRPr lang="en-ZA"/>
          </a:p>
        </p:txBody>
      </p:sp>
    </p:spTree>
    <p:extLst>
      <p:ext uri="{BB962C8B-B14F-4D97-AF65-F5344CB8AC3E}">
        <p14:creationId xmlns:p14="http://schemas.microsoft.com/office/powerpoint/2010/main" val="3523303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dirty="0"/>
              <a:t>Health ministries must work with meteorological agencies and the ministries of environment and agriculture to use climate data for forecasting and early warning systems, a strategy that has been identified as important for proactive disease control </a:t>
            </a:r>
          </a:p>
          <a:p>
            <a:endParaRPr lang="en-ZA" dirty="0"/>
          </a:p>
          <a:p>
            <a:pPr marL="171450" indent="-171450">
              <a:buFont typeface="Arial" panose="020B0604020202020204" pitchFamily="34" charset="0"/>
              <a:buChar char="•"/>
            </a:pPr>
            <a:r>
              <a:rPr lang="en-ZA" dirty="0"/>
              <a:t>African states must integrate climate adaptation into health system planning, resource allocation, and service delivery, including investment in infrastructure and health workforce development</a:t>
            </a:r>
          </a:p>
          <a:p>
            <a:pPr marL="171450" indent="-171450">
              <a:buFont typeface="Arial" panose="020B0604020202020204" pitchFamily="34" charset="0"/>
              <a:buChar char="•"/>
            </a:pPr>
            <a:r>
              <a:rPr lang="en-ZA" dirty="0"/>
              <a:t>Ensure access to essential medicines and supplies and establishing effective disease surveillance and response systems </a:t>
            </a:r>
          </a:p>
          <a:p>
            <a:pPr marL="171450" indent="-171450">
              <a:buFont typeface="Arial" panose="020B0604020202020204" pitchFamily="34" charset="0"/>
              <a:buChar char="•"/>
            </a:pPr>
            <a:r>
              <a:rPr lang="en-ZA" dirty="0"/>
              <a:t>Community-based health programs should be strengthened since they provide a country’s first line of </a:t>
            </a:r>
            <a:r>
              <a:rPr lang="en-ZA" dirty="0" err="1"/>
              <a:t>defense</a:t>
            </a:r>
            <a:r>
              <a:rPr lang="en-ZA" dirty="0"/>
              <a:t> against infectious diseases. Governments should prioritize inclusive community-based health programs that engage local communities in identifying, preventing, and managing climate-induced health hazards since rural communities possess traditional ecological knowledge and adaptation practices</a:t>
            </a:r>
          </a:p>
          <a:p>
            <a:pPr marL="171450" indent="-171450">
              <a:buFont typeface="Arial" panose="020B0604020202020204" pitchFamily="34" charset="0"/>
              <a:buChar char="•"/>
            </a:pPr>
            <a:endParaRPr lang="en-ZA" dirty="0"/>
          </a:p>
          <a:p>
            <a:r>
              <a:rPr lang="en-ZA" sz="1200" b="1" kern="1200" dirty="0">
                <a:solidFill>
                  <a:schemeClr val="tx1"/>
                </a:solidFill>
                <a:effectLst/>
                <a:latin typeface="+mn-lt"/>
                <a:ea typeface="+mn-ea"/>
                <a:cs typeface="+mn-cs"/>
              </a:rPr>
              <a:t>References</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1. </a:t>
            </a:r>
            <a:r>
              <a:rPr lang="en-ZA" sz="1200" kern="1200" dirty="0" err="1">
                <a:solidFill>
                  <a:schemeClr val="tx1"/>
                </a:solidFill>
                <a:effectLst/>
                <a:latin typeface="+mn-lt"/>
                <a:ea typeface="+mn-ea"/>
                <a:cs typeface="+mn-cs"/>
              </a:rPr>
              <a:t>Alqassim</a:t>
            </a:r>
            <a:r>
              <a:rPr lang="en-ZA" sz="1200" kern="1200" dirty="0">
                <a:solidFill>
                  <a:schemeClr val="tx1"/>
                </a:solidFill>
                <a:effectLst/>
                <a:latin typeface="+mn-lt"/>
                <a:ea typeface="+mn-ea"/>
                <a:cs typeface="+mn-cs"/>
              </a:rPr>
              <a:t>, A.Y. Differential Impacts of Extreme Weather Events on Vector-Borne Disease Transmission Across Urban and Rural Settings: A Scoping Review. </a:t>
            </a:r>
            <a:r>
              <a:rPr lang="en-ZA" sz="1200" i="1" kern="1200" dirty="0">
                <a:solidFill>
                  <a:schemeClr val="tx1"/>
                </a:solidFill>
                <a:effectLst/>
                <a:latin typeface="+mn-lt"/>
                <a:ea typeface="+mn-ea"/>
                <a:cs typeface="+mn-cs"/>
              </a:rPr>
              <a:t>Healthcare</a:t>
            </a:r>
            <a:r>
              <a:rPr lang="en-ZA" sz="1200" kern="1200" dirty="0">
                <a:solidFill>
                  <a:schemeClr val="tx1"/>
                </a:solidFill>
                <a:effectLst/>
                <a:latin typeface="+mn-lt"/>
                <a:ea typeface="+mn-ea"/>
                <a:cs typeface="+mn-cs"/>
              </a:rPr>
              <a:t> 2025, 13, 2425.</a:t>
            </a:r>
          </a:p>
          <a:p>
            <a:r>
              <a:rPr lang="en-ZA" sz="1200" kern="1200" dirty="0">
                <a:solidFill>
                  <a:schemeClr val="tx1"/>
                </a:solidFill>
                <a:effectLst/>
                <a:latin typeface="+mn-lt"/>
                <a:ea typeface="+mn-ea"/>
                <a:cs typeface="+mn-cs"/>
              </a:rPr>
              <a:t>https://doi.org/10.3390/ healthcare13192425</a:t>
            </a:r>
          </a:p>
          <a:p>
            <a:r>
              <a:rPr lang="en-ZA" sz="1200" kern="1200" dirty="0">
                <a:solidFill>
                  <a:schemeClr val="tx1"/>
                </a:solidFill>
                <a:effectLst/>
                <a:latin typeface="+mn-lt"/>
                <a:ea typeface="+mn-ea"/>
                <a:cs typeface="+mn-cs"/>
              </a:rPr>
              <a:t>2. </a:t>
            </a:r>
            <a:r>
              <a:rPr lang="en-ZA" sz="1200" kern="1200" dirty="0" err="1">
                <a:solidFill>
                  <a:schemeClr val="tx1"/>
                </a:solidFill>
                <a:effectLst/>
                <a:latin typeface="+mn-lt"/>
                <a:ea typeface="+mn-ea"/>
                <a:cs typeface="+mn-cs"/>
              </a:rPr>
              <a:t>Agyarko</a:t>
            </a:r>
            <a:r>
              <a:rPr lang="en-ZA" sz="1200" kern="1200" dirty="0">
                <a:solidFill>
                  <a:schemeClr val="tx1"/>
                </a:solidFill>
                <a:effectLst/>
                <a:latin typeface="+mn-lt"/>
                <a:ea typeface="+mn-ea"/>
                <a:cs typeface="+mn-cs"/>
              </a:rPr>
              <a:t> R, et al.</a:t>
            </a:r>
            <a:r>
              <a:rPr lang="en-ZA" sz="1200" i="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Climate Change and the Rise of Emerging and Re-Emerging Infectious Diseases in Africa: A Literature Review. </a:t>
            </a:r>
            <a:r>
              <a:rPr lang="en-ZA" sz="1200" i="1" kern="1200" dirty="0">
                <a:solidFill>
                  <a:schemeClr val="tx1"/>
                </a:solidFill>
                <a:effectLst/>
                <a:latin typeface="+mn-lt"/>
                <a:ea typeface="+mn-ea"/>
                <a:cs typeface="+mn-cs"/>
              </a:rPr>
              <a:t>Int. J. Environ. Res. Public Health</a:t>
            </a:r>
            <a:r>
              <a:rPr lang="en-ZA" sz="1200" kern="1200" dirty="0">
                <a:solidFill>
                  <a:schemeClr val="tx1"/>
                </a:solidFill>
                <a:effectLst/>
                <a:latin typeface="+mn-lt"/>
                <a:ea typeface="+mn-ea"/>
                <a:cs typeface="+mn-cs"/>
              </a:rPr>
              <a:t> 2025 (22) 903</a:t>
            </a:r>
          </a:p>
          <a:p>
            <a:r>
              <a:rPr lang="en-ZA" sz="1200" kern="1200" dirty="0">
                <a:solidFill>
                  <a:schemeClr val="tx1"/>
                </a:solidFill>
                <a:effectLst/>
                <a:latin typeface="+mn-lt"/>
                <a:ea typeface="+mn-ea"/>
                <a:cs typeface="+mn-cs"/>
              </a:rPr>
              <a:t>https://doi.org/10.3390/ ijerph22060903</a:t>
            </a:r>
          </a:p>
          <a:p>
            <a:r>
              <a:rPr lang="en-ZA" sz="1200" kern="1200" dirty="0">
                <a:solidFill>
                  <a:schemeClr val="tx1"/>
                </a:solidFill>
                <a:effectLst/>
                <a:latin typeface="+mn-lt"/>
                <a:ea typeface="+mn-ea"/>
                <a:cs typeface="+mn-cs"/>
              </a:rPr>
              <a:t>3. </a:t>
            </a:r>
            <a:r>
              <a:rPr lang="en-ZA" sz="1200" kern="1200" dirty="0" err="1">
                <a:solidFill>
                  <a:schemeClr val="tx1"/>
                </a:solidFill>
                <a:effectLst/>
                <a:latin typeface="+mn-lt"/>
                <a:ea typeface="+mn-ea"/>
                <a:cs typeface="+mn-cs"/>
              </a:rPr>
              <a:t>Chapoterera</a:t>
            </a:r>
            <a:r>
              <a:rPr lang="en-ZA" sz="1200" kern="1200" dirty="0">
                <a:solidFill>
                  <a:schemeClr val="tx1"/>
                </a:solidFill>
                <a:effectLst/>
                <a:latin typeface="+mn-lt"/>
                <a:ea typeface="+mn-ea"/>
                <a:cs typeface="+mn-cs"/>
              </a:rPr>
              <a:t> B. Naidoo K. Marume A. Impact of climate change on malaria transmission in Africa: A scoping review of literature</a:t>
            </a:r>
            <a:r>
              <a:rPr lang="en-ZA" sz="1200" i="1" kern="1200" dirty="0">
                <a:solidFill>
                  <a:schemeClr val="tx1"/>
                </a:solidFill>
                <a:effectLst/>
                <a:latin typeface="+mn-lt"/>
                <a:ea typeface="+mn-ea"/>
                <a:cs typeface="+mn-cs"/>
              </a:rPr>
              <a:t>. Journal of Public Health in Africa</a:t>
            </a:r>
            <a:r>
              <a:rPr lang="en-ZA" sz="1200" kern="1200" dirty="0">
                <a:solidFill>
                  <a:schemeClr val="tx1"/>
                </a:solidFill>
                <a:effectLst/>
                <a:latin typeface="+mn-lt"/>
                <a:ea typeface="+mn-ea"/>
                <a:cs typeface="+mn-cs"/>
              </a:rPr>
              <a:t> 2025;16(1), a1346.</a:t>
            </a:r>
          </a:p>
          <a:p>
            <a:r>
              <a:rPr lang="en-ZA" sz="1200" kern="1200" dirty="0">
                <a:solidFill>
                  <a:schemeClr val="tx1"/>
                </a:solidFill>
                <a:effectLst/>
                <a:latin typeface="+mn-lt"/>
                <a:ea typeface="+mn-ea"/>
                <a:cs typeface="+mn-cs"/>
              </a:rPr>
              <a:t> https://doi.org/10.4102/ jphia.v16i1.1346</a:t>
            </a:r>
          </a:p>
          <a:p>
            <a:r>
              <a:rPr lang="en-ZA" sz="1200" kern="1200" dirty="0">
                <a:solidFill>
                  <a:schemeClr val="tx1"/>
                </a:solidFill>
                <a:effectLst/>
                <a:latin typeface="+mn-lt"/>
                <a:ea typeface="+mn-ea"/>
                <a:cs typeface="+mn-cs"/>
              </a:rPr>
              <a:t>4. Semenza J. </a:t>
            </a:r>
            <a:r>
              <a:rPr lang="en-ZA" sz="1200" kern="1200" dirty="0" err="1">
                <a:solidFill>
                  <a:schemeClr val="tx1"/>
                </a:solidFill>
                <a:effectLst/>
                <a:latin typeface="+mn-lt"/>
                <a:ea typeface="+mn-ea"/>
                <a:cs typeface="+mn-cs"/>
              </a:rPr>
              <a:t>Rocklo¨v</a:t>
            </a:r>
            <a:r>
              <a:rPr lang="en-ZA" sz="1200" kern="1200" dirty="0">
                <a:solidFill>
                  <a:schemeClr val="tx1"/>
                </a:solidFill>
                <a:effectLst/>
                <a:latin typeface="+mn-lt"/>
                <a:ea typeface="+mn-ea"/>
                <a:cs typeface="+mn-cs"/>
              </a:rPr>
              <a:t> J. Climate Change and Cascading Risks from Infectious Disease.. </a:t>
            </a:r>
            <a:r>
              <a:rPr lang="en-ZA" sz="1200" i="1" kern="1200" dirty="0">
                <a:solidFill>
                  <a:schemeClr val="tx1"/>
                </a:solidFill>
                <a:effectLst/>
                <a:latin typeface="+mn-lt"/>
                <a:ea typeface="+mn-ea"/>
                <a:cs typeface="+mn-cs"/>
              </a:rPr>
              <a:t>Infect Dis Ther</a:t>
            </a:r>
            <a:r>
              <a:rPr lang="en-ZA" sz="1200" kern="1200" dirty="0">
                <a:solidFill>
                  <a:schemeClr val="tx1"/>
                </a:solidFill>
                <a:effectLst/>
                <a:latin typeface="+mn-lt"/>
                <a:ea typeface="+mn-ea"/>
                <a:cs typeface="+mn-cs"/>
              </a:rPr>
              <a:t> (2022) 11:1371–1390 </a:t>
            </a:r>
          </a:p>
          <a:p>
            <a:r>
              <a:rPr lang="en-ZA" sz="1200" u="sng" kern="1200" dirty="0">
                <a:solidFill>
                  <a:schemeClr val="tx1"/>
                </a:solidFill>
                <a:effectLst/>
                <a:latin typeface="+mn-lt"/>
                <a:ea typeface="+mn-ea"/>
                <a:cs typeface="+mn-cs"/>
                <a:hlinkClick r:id="rId3"/>
              </a:rPr>
              <a:t>https://doi.org/10.1007/s40121-022-00647-3</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5. </a:t>
            </a:r>
            <a:r>
              <a:rPr lang="en-ZA" sz="1200" kern="1200" dirty="0" err="1">
                <a:solidFill>
                  <a:schemeClr val="tx1"/>
                </a:solidFill>
                <a:effectLst/>
                <a:latin typeface="+mn-lt"/>
                <a:ea typeface="+mn-ea"/>
                <a:cs typeface="+mn-cs"/>
              </a:rPr>
              <a:t>Yahouedo</a:t>
            </a:r>
            <a:r>
              <a:rPr lang="en-ZA" sz="1200" kern="1200" dirty="0">
                <a:solidFill>
                  <a:schemeClr val="tx1"/>
                </a:solidFill>
                <a:effectLst/>
                <a:latin typeface="+mn-lt"/>
                <a:ea typeface="+mn-ea"/>
                <a:cs typeface="+mn-cs"/>
              </a:rPr>
              <a:t> et al. Climate change and malaria control in Africa: country experiences and strategic responses </a:t>
            </a:r>
            <a:r>
              <a:rPr lang="en-ZA" sz="1200" i="1" kern="1200" dirty="0">
                <a:solidFill>
                  <a:schemeClr val="tx1"/>
                </a:solidFill>
                <a:effectLst/>
                <a:latin typeface="+mn-lt"/>
                <a:ea typeface="+mn-ea"/>
                <a:cs typeface="+mn-cs"/>
              </a:rPr>
              <a:t>Malaria Journal 2026 (25):148</a:t>
            </a:r>
            <a:endParaRPr lang="en-ZA" sz="1200" kern="1200" dirty="0">
              <a:solidFill>
                <a:schemeClr val="tx1"/>
              </a:solidFill>
              <a:effectLst/>
              <a:latin typeface="+mn-lt"/>
              <a:ea typeface="+mn-ea"/>
              <a:cs typeface="+mn-cs"/>
            </a:endParaRPr>
          </a:p>
          <a:p>
            <a:r>
              <a:rPr lang="en-ZA" sz="1200" u="sng" kern="1200" dirty="0">
                <a:solidFill>
                  <a:schemeClr val="tx1"/>
                </a:solidFill>
                <a:effectLst/>
                <a:latin typeface="+mn-lt"/>
                <a:ea typeface="+mn-ea"/>
                <a:cs typeface="+mn-cs"/>
                <a:hlinkClick r:id="rId4"/>
              </a:rPr>
              <a:t>https://doi.org/10.1186/s12936-026-05885-1</a:t>
            </a:r>
            <a:endParaRPr lang="en-ZA" sz="1200" kern="1200" dirty="0">
              <a:solidFill>
                <a:schemeClr val="tx1"/>
              </a:solidFill>
              <a:effectLst/>
              <a:latin typeface="+mn-lt"/>
              <a:ea typeface="+mn-ea"/>
              <a:cs typeface="+mn-cs"/>
            </a:endParaRPr>
          </a:p>
          <a:p>
            <a:endParaRPr lang="en-ZA" dirty="0"/>
          </a:p>
          <a:p>
            <a:endParaRPr lang="en-ZA" dirty="0"/>
          </a:p>
        </p:txBody>
      </p:sp>
      <p:sp>
        <p:nvSpPr>
          <p:cNvPr id="4" name="Slide Number Placeholder 3"/>
          <p:cNvSpPr>
            <a:spLocks noGrp="1"/>
          </p:cNvSpPr>
          <p:nvPr>
            <p:ph type="sldNum" sz="quarter" idx="5"/>
          </p:nvPr>
        </p:nvSpPr>
        <p:spPr/>
        <p:txBody>
          <a:bodyPr/>
          <a:lstStyle/>
          <a:p>
            <a:fld id="{6981C5F2-A44F-4350-AD26-D8DCE98C4799}" type="slidenum">
              <a:rPr lang="en-ZA" smtClean="0"/>
              <a:t>10</a:t>
            </a:fld>
            <a:endParaRPr lang="en-ZA"/>
          </a:p>
        </p:txBody>
      </p:sp>
    </p:spTree>
    <p:extLst>
      <p:ext uri="{BB962C8B-B14F-4D97-AF65-F5344CB8AC3E}">
        <p14:creationId xmlns:p14="http://schemas.microsoft.com/office/powerpoint/2010/main" val="574080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i="0" kern="1200" dirty="0">
                <a:solidFill>
                  <a:schemeClr val="tx1"/>
                </a:solidFill>
                <a:effectLst/>
                <a:latin typeface="+mn-lt"/>
                <a:ea typeface="+mn-ea"/>
                <a:cs typeface="+mn-cs"/>
              </a:rPr>
              <a:t>Impacts of urbanization on infectious disease. Interactions between urbanization and infectious disease are</a:t>
            </a:r>
          </a:p>
          <a:p>
            <a:r>
              <a:rPr lang="en-ZA" sz="1200" i="0" kern="1200" dirty="0">
                <a:solidFill>
                  <a:schemeClr val="tx1"/>
                </a:solidFill>
                <a:effectLst/>
                <a:latin typeface="+mn-lt"/>
                <a:ea typeface="+mn-ea"/>
                <a:cs typeface="+mn-cs"/>
              </a:rPr>
              <a:t>complex, with increased urbanization driving both positive and negative changes to global disease burden.</a:t>
            </a:r>
          </a:p>
          <a:p>
            <a:r>
              <a:rPr lang="en-ZA" b="1" dirty="0"/>
              <a:t>References:</a:t>
            </a:r>
          </a:p>
          <a:p>
            <a:endParaRPr lang="en-ZA" b="1" dirty="0"/>
          </a:p>
          <a:p>
            <a:r>
              <a:rPr lang="en-ZA" sz="1200" kern="1200" dirty="0">
                <a:solidFill>
                  <a:schemeClr val="tx1"/>
                </a:solidFill>
                <a:effectLst/>
                <a:latin typeface="+mn-lt"/>
                <a:ea typeface="+mn-ea"/>
                <a:cs typeface="+mn-cs"/>
              </a:rPr>
              <a:t>1. Baker, R. Mahmud A. Infectious disease in an era of global change. </a:t>
            </a:r>
            <a:r>
              <a:rPr lang="en-ZA" sz="1200" i="1" kern="1200" dirty="0">
                <a:solidFill>
                  <a:schemeClr val="tx1"/>
                </a:solidFill>
                <a:effectLst/>
                <a:latin typeface="+mn-lt"/>
                <a:ea typeface="+mn-ea"/>
                <a:cs typeface="+mn-cs"/>
              </a:rPr>
              <a:t>Microbiology</a:t>
            </a:r>
            <a:r>
              <a:rPr lang="en-ZA" sz="1200" kern="1200" dirty="0">
                <a:solidFill>
                  <a:schemeClr val="tx1"/>
                </a:solidFill>
                <a:effectLst/>
                <a:latin typeface="+mn-lt"/>
                <a:ea typeface="+mn-ea"/>
                <a:cs typeface="+mn-cs"/>
              </a:rPr>
              <a:t>. 2022 April (20): 193-205</a:t>
            </a:r>
          </a:p>
          <a:p>
            <a:endParaRPr lang="en-US" dirty="0"/>
          </a:p>
        </p:txBody>
      </p:sp>
      <p:sp>
        <p:nvSpPr>
          <p:cNvPr id="4" name="Slide Number Placeholder 3"/>
          <p:cNvSpPr>
            <a:spLocks noGrp="1"/>
          </p:cNvSpPr>
          <p:nvPr>
            <p:ph type="sldNum" sz="quarter" idx="5"/>
          </p:nvPr>
        </p:nvSpPr>
        <p:spPr/>
        <p:txBody>
          <a:bodyPr/>
          <a:lstStyle/>
          <a:p>
            <a:fld id="{6981C5F2-A44F-4350-AD26-D8DCE98C4799}" type="slidenum">
              <a:rPr lang="en-ZA" smtClean="0"/>
              <a:t>13</a:t>
            </a:fld>
            <a:endParaRPr lang="en-ZA"/>
          </a:p>
        </p:txBody>
      </p:sp>
    </p:spTree>
    <p:extLst>
      <p:ext uri="{BB962C8B-B14F-4D97-AF65-F5344CB8AC3E}">
        <p14:creationId xmlns:p14="http://schemas.microsoft.com/office/powerpoint/2010/main" val="323243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6FCF4-EBF8-1AC4-4711-C0AC594927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B98A714E-2E9B-491F-D0F6-5E7687AC3D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83C5775C-F2F8-29B2-807E-0185293FDE4B}"/>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5" name="Footer Placeholder 4">
            <a:extLst>
              <a:ext uri="{FF2B5EF4-FFF2-40B4-BE49-F238E27FC236}">
                <a16:creationId xmlns:a16="http://schemas.microsoft.com/office/drawing/2014/main" id="{F04990B6-3A04-ED44-01E3-4756B1F0E12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AD9B5B7-9A3F-F579-22F4-080C6B9E7D33}"/>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2832702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88279-372A-1B3F-D3A7-0BDC0227CA9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7A16CDE-D28E-C4AD-7932-3D5B5F7FC7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AEF3E77-5968-E354-E231-CC8600A62040}"/>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5" name="Footer Placeholder 4">
            <a:extLst>
              <a:ext uri="{FF2B5EF4-FFF2-40B4-BE49-F238E27FC236}">
                <a16:creationId xmlns:a16="http://schemas.microsoft.com/office/drawing/2014/main" id="{18F22232-BD65-734F-60FA-D70CB636A03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40B14C8-AB05-FCFB-69EB-5D75DAC9077A}"/>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765350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7A1F92-5C6B-E319-D945-59860A5F77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DB50D31E-7407-3911-AA15-8A455D49F4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ECE0FD2-4BA9-9BCF-E6E9-F89F65AEFF20}"/>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5" name="Footer Placeholder 4">
            <a:extLst>
              <a:ext uri="{FF2B5EF4-FFF2-40B4-BE49-F238E27FC236}">
                <a16:creationId xmlns:a16="http://schemas.microsoft.com/office/drawing/2014/main" id="{BEB49D7B-3F04-FCD7-1BB6-8AB66C25AB3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808ECA0-EA2A-7A5C-2EA2-BEAA7FE72D29}"/>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1061058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86606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8639C-6BF4-2675-2B53-64292C219FB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10D3628-7D3D-8EBA-05D1-DB7753A065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A1C9E20-CBC2-30D9-F973-7F4BBFE94EBD}"/>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5" name="Footer Placeholder 4">
            <a:extLst>
              <a:ext uri="{FF2B5EF4-FFF2-40B4-BE49-F238E27FC236}">
                <a16:creationId xmlns:a16="http://schemas.microsoft.com/office/drawing/2014/main" id="{C09E232E-790D-D774-2C33-D7BDA42A590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0C75A82-BBA6-71F2-F7EB-DFF9218A322A}"/>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2000630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CF604-5B84-2AC4-8A58-454E2BC387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97A5B9C6-77FE-18A1-5628-507D75C70D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CB2201-053F-74C3-6F48-BFD07AE96E13}"/>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5" name="Footer Placeholder 4">
            <a:extLst>
              <a:ext uri="{FF2B5EF4-FFF2-40B4-BE49-F238E27FC236}">
                <a16:creationId xmlns:a16="http://schemas.microsoft.com/office/drawing/2014/main" id="{E4C7270B-3592-3F1F-94A0-FAF7438CDB4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FFA44A4-D740-AC0C-B542-97F4BBD7141C}"/>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173572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CC859-5D15-358F-B543-996F77DC45D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5855C44D-986D-6089-EFCC-F6A4780941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88747A7-C3DF-5FB4-4769-5FA5884740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A1589379-A3A5-9103-EADC-7BB1588DC46D}"/>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6" name="Footer Placeholder 5">
            <a:extLst>
              <a:ext uri="{FF2B5EF4-FFF2-40B4-BE49-F238E27FC236}">
                <a16:creationId xmlns:a16="http://schemas.microsoft.com/office/drawing/2014/main" id="{903F21F3-9763-0CB4-57C8-BB4912651D0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1B647B6-9305-CD89-4B34-B801DCDF41A9}"/>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1212769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40994-EA8E-84D4-CC16-40E58D1DBA67}"/>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72CC7639-414E-82F0-1976-BC6C32B776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CAAB14-DAB9-E27D-DF97-599DCBC114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95FD971-ED25-83F3-A51B-D2C8BA0203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BEC7CA-28CA-CB35-A960-C702C9EF1B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61988F61-7E72-C4AB-798B-8AEB7E20B25A}"/>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8" name="Footer Placeholder 7">
            <a:extLst>
              <a:ext uri="{FF2B5EF4-FFF2-40B4-BE49-F238E27FC236}">
                <a16:creationId xmlns:a16="http://schemas.microsoft.com/office/drawing/2014/main" id="{6285979F-9426-8287-CF70-CA7B2A842F7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AC090A0D-5549-7FB1-5D4D-A63B4642A3F5}"/>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3689978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D7ED0-0C7E-09D0-1FBB-305ABF0E11F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7AAD61FC-CF51-D161-667A-272BDDF169AC}"/>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4" name="Footer Placeholder 3">
            <a:extLst>
              <a:ext uri="{FF2B5EF4-FFF2-40B4-BE49-F238E27FC236}">
                <a16:creationId xmlns:a16="http://schemas.microsoft.com/office/drawing/2014/main" id="{1CB16B02-DE6A-C48A-1B78-4995154DBEED}"/>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3FD47957-C639-D8DA-732D-4C6E4F98CE4E}"/>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2579672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1B8766-C659-67B6-C898-B011F68E3318}"/>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3" name="Footer Placeholder 2">
            <a:extLst>
              <a:ext uri="{FF2B5EF4-FFF2-40B4-BE49-F238E27FC236}">
                <a16:creationId xmlns:a16="http://schemas.microsoft.com/office/drawing/2014/main" id="{E8B65999-266B-2805-D344-497D6C5A0015}"/>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6DC54C83-7859-89A0-DEE5-24E6763CF0BB}"/>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74616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85C9C-D584-CEB7-06EB-1726F3B477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943620D4-6DF6-47F5-6465-AF8B87055D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667ACD7-88FA-AFC6-4EC8-29D9254AAC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8A0F4F-581F-4E37-88B1-C069D87106A4}"/>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6" name="Footer Placeholder 5">
            <a:extLst>
              <a:ext uri="{FF2B5EF4-FFF2-40B4-BE49-F238E27FC236}">
                <a16:creationId xmlns:a16="http://schemas.microsoft.com/office/drawing/2014/main" id="{B6B5992B-F0E9-0A81-5239-41BA13D5F2E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A2B1A65-A315-CD1A-DFFB-78329920FA5C}"/>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1536798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898C7-AEFD-1D04-F68D-3B8369C6EC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8BD8751A-F6B1-F8CA-729E-3398683CBD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E2854F75-D8D1-7197-FCD1-438AEF14AD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047AFD-481E-2F18-2AAD-D76A652FA896}"/>
              </a:ext>
            </a:extLst>
          </p:cNvPr>
          <p:cNvSpPr>
            <a:spLocks noGrp="1"/>
          </p:cNvSpPr>
          <p:nvPr>
            <p:ph type="dt" sz="half" idx="10"/>
          </p:nvPr>
        </p:nvSpPr>
        <p:spPr/>
        <p:txBody>
          <a:bodyPr/>
          <a:lstStyle/>
          <a:p>
            <a:fld id="{FDCCB4CC-57E6-43DD-B2E9-170708BBFC85}" type="datetimeFigureOut">
              <a:rPr lang="en-ZA" smtClean="0"/>
              <a:t>2026/06/05</a:t>
            </a:fld>
            <a:endParaRPr lang="en-ZA"/>
          </a:p>
        </p:txBody>
      </p:sp>
      <p:sp>
        <p:nvSpPr>
          <p:cNvPr id="6" name="Footer Placeholder 5">
            <a:extLst>
              <a:ext uri="{FF2B5EF4-FFF2-40B4-BE49-F238E27FC236}">
                <a16:creationId xmlns:a16="http://schemas.microsoft.com/office/drawing/2014/main" id="{C42EB325-7F6B-06C9-EB2E-92105F0AF7DF}"/>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404A8CA6-A16F-C4D1-63C6-6C911B01F3F0}"/>
              </a:ext>
            </a:extLst>
          </p:cNvPr>
          <p:cNvSpPr>
            <a:spLocks noGrp="1"/>
          </p:cNvSpPr>
          <p:nvPr>
            <p:ph type="sldNum" sz="quarter" idx="12"/>
          </p:nvPr>
        </p:nvSpPr>
        <p:spPr/>
        <p:txBody>
          <a:bodyPr/>
          <a:lstStyle/>
          <a:p>
            <a:fld id="{CB3382DE-0FC4-4E1F-9D65-7E8C204E7B2F}" type="slidenum">
              <a:rPr lang="en-ZA" smtClean="0"/>
              <a:t>‹#›</a:t>
            </a:fld>
            <a:endParaRPr lang="en-ZA"/>
          </a:p>
        </p:txBody>
      </p:sp>
    </p:spTree>
    <p:extLst>
      <p:ext uri="{BB962C8B-B14F-4D97-AF65-F5344CB8AC3E}">
        <p14:creationId xmlns:p14="http://schemas.microsoft.com/office/powerpoint/2010/main" val="253934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DB2899-22D8-B8EB-D88E-8FF12E27AD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E37AEA5A-33D6-99C2-5BCE-431AF02EA3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8719F51-001D-6C40-0F91-6E58F20234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CCB4CC-57E6-43DD-B2E9-170708BBFC85}" type="datetimeFigureOut">
              <a:rPr lang="en-ZA" smtClean="0"/>
              <a:t>2026/06/05</a:t>
            </a:fld>
            <a:endParaRPr lang="en-ZA"/>
          </a:p>
        </p:txBody>
      </p:sp>
      <p:sp>
        <p:nvSpPr>
          <p:cNvPr id="5" name="Footer Placeholder 4">
            <a:extLst>
              <a:ext uri="{FF2B5EF4-FFF2-40B4-BE49-F238E27FC236}">
                <a16:creationId xmlns:a16="http://schemas.microsoft.com/office/drawing/2014/main" id="{774A9558-4CCE-5B0E-920D-F37F31DFE7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26C0CB4D-30E3-23A3-F786-C0BEF55389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3382DE-0FC4-4E1F-9D65-7E8C204E7B2F}" type="slidenum">
              <a:rPr lang="en-ZA" smtClean="0"/>
              <a:t>‹#›</a:t>
            </a:fld>
            <a:endParaRPr lang="en-ZA"/>
          </a:p>
        </p:txBody>
      </p:sp>
    </p:spTree>
    <p:extLst>
      <p:ext uri="{BB962C8B-B14F-4D97-AF65-F5344CB8AC3E}">
        <p14:creationId xmlns:p14="http://schemas.microsoft.com/office/powerpoint/2010/main" val="222712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climatehealthed.org/about/" TargetMode="External"/><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hyperlink" Target="mailto:rm@sun.ac.z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1A20B40-8994-9964-A541-2F2820BF82AE}"/>
              </a:ext>
            </a:extLst>
          </p:cNvPr>
          <p:cNvSpPr>
            <a:spLocks noGrp="1"/>
          </p:cNvSpPr>
          <p:nvPr>
            <p:ph type="title"/>
          </p:nvPr>
        </p:nvSpPr>
        <p:spPr>
          <a:xfrm>
            <a:off x="1259572" y="3578555"/>
            <a:ext cx="9672856" cy="1122400"/>
          </a:xfrm>
        </p:spPr>
        <p:txBody>
          <a:bodyPr>
            <a:normAutofit fontScale="90000"/>
          </a:bodyPr>
          <a:lstStyle/>
          <a:p>
            <a:r>
              <a:rPr lang="en-US" dirty="0"/>
              <a:t>Infectious diseases and climate change: resources for CPD</a:t>
            </a:r>
            <a:endParaRPr lang="en-ZA" dirty="0"/>
          </a:p>
        </p:txBody>
      </p:sp>
      <p:pic>
        <p:nvPicPr>
          <p:cNvPr id="11" name="Picture 10">
            <a:extLst>
              <a:ext uri="{FF2B5EF4-FFF2-40B4-BE49-F238E27FC236}">
                <a16:creationId xmlns:a16="http://schemas.microsoft.com/office/drawing/2014/main" id="{D353CE63-1E1A-1BBC-86EF-FA402A9E1AB7}"/>
              </a:ext>
            </a:extLst>
          </p:cNvPr>
          <p:cNvPicPr>
            <a:picLocks noChangeAspect="1"/>
          </p:cNvPicPr>
          <p:nvPr/>
        </p:nvPicPr>
        <p:blipFill>
          <a:blip r:embed="rId3"/>
          <a:stretch>
            <a:fillRect/>
          </a:stretch>
        </p:blipFill>
        <p:spPr>
          <a:xfrm>
            <a:off x="910492" y="525260"/>
            <a:ext cx="9672856" cy="1868853"/>
          </a:xfrm>
          <a:prstGeom prst="rect">
            <a:avLst/>
          </a:prstGeom>
        </p:spPr>
      </p:pic>
    </p:spTree>
    <p:extLst>
      <p:ext uri="{BB962C8B-B14F-4D97-AF65-F5344CB8AC3E}">
        <p14:creationId xmlns:p14="http://schemas.microsoft.com/office/powerpoint/2010/main" val="3202781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78BA9-47DC-6025-5BED-462C67FDE836}"/>
              </a:ext>
            </a:extLst>
          </p:cNvPr>
          <p:cNvSpPr>
            <a:spLocks noGrp="1"/>
          </p:cNvSpPr>
          <p:nvPr>
            <p:ph type="title"/>
          </p:nvPr>
        </p:nvSpPr>
        <p:spPr>
          <a:xfrm>
            <a:off x="838200" y="365126"/>
            <a:ext cx="10515600" cy="617008"/>
          </a:xfrm>
        </p:spPr>
        <p:txBody>
          <a:bodyPr>
            <a:normAutofit/>
          </a:bodyPr>
          <a:lstStyle/>
          <a:p>
            <a:r>
              <a:rPr lang="en-US" sz="3200" b="1" dirty="0"/>
              <a:t>Treatment, Prevention &amp; Health‑System Readiness</a:t>
            </a:r>
            <a:endParaRPr lang="en-ZA" sz="3200" dirty="0"/>
          </a:p>
        </p:txBody>
      </p:sp>
      <p:sp>
        <p:nvSpPr>
          <p:cNvPr id="3" name="Content Placeholder 2">
            <a:extLst>
              <a:ext uri="{FF2B5EF4-FFF2-40B4-BE49-F238E27FC236}">
                <a16:creationId xmlns:a16="http://schemas.microsoft.com/office/drawing/2014/main" id="{B1C322CF-01F4-7024-853D-FAEE482C03A7}"/>
              </a:ext>
            </a:extLst>
          </p:cNvPr>
          <p:cNvSpPr>
            <a:spLocks noGrp="1"/>
          </p:cNvSpPr>
          <p:nvPr>
            <p:ph idx="1"/>
          </p:nvPr>
        </p:nvSpPr>
        <p:spPr>
          <a:xfrm>
            <a:off x="838200" y="1092200"/>
            <a:ext cx="10515600" cy="5084763"/>
          </a:xfrm>
        </p:spPr>
        <p:txBody>
          <a:bodyPr>
            <a:normAutofit lnSpcReduction="10000"/>
          </a:bodyPr>
          <a:lstStyle/>
          <a:p>
            <a:pPr lvl="0"/>
            <a:r>
              <a:rPr lang="en-US" sz="2200" b="1" dirty="0"/>
              <a:t>Treatment protocols remain unchanged</a:t>
            </a:r>
            <a:r>
              <a:rPr lang="en-US" sz="2200" dirty="0"/>
              <a:t>, but:</a:t>
            </a:r>
            <a:endParaRPr lang="en-ZA" sz="2200" dirty="0"/>
          </a:p>
          <a:p>
            <a:pPr lvl="1"/>
            <a:r>
              <a:rPr lang="en-US" sz="2200" dirty="0"/>
              <a:t>Case severity and volume may increase during climate shocks</a:t>
            </a:r>
            <a:endParaRPr lang="en-ZA" sz="2200" dirty="0"/>
          </a:p>
          <a:p>
            <a:pPr lvl="1"/>
            <a:r>
              <a:rPr lang="en-US" sz="2200" dirty="0"/>
              <a:t>Delays in care access worsen outcomes </a:t>
            </a:r>
            <a:endParaRPr lang="en-ZA" sz="2200" dirty="0"/>
          </a:p>
          <a:p>
            <a:pPr lvl="0"/>
            <a:r>
              <a:rPr lang="en-US" sz="2200" b="1" dirty="0"/>
              <a:t>Vulnerable groups</a:t>
            </a:r>
            <a:r>
              <a:rPr lang="en-US" sz="2200" dirty="0"/>
              <a:t> at highest clinical risk:</a:t>
            </a:r>
            <a:endParaRPr lang="en-ZA" sz="2200" dirty="0"/>
          </a:p>
          <a:p>
            <a:pPr lvl="1">
              <a:lnSpc>
                <a:spcPct val="100000"/>
              </a:lnSpc>
            </a:pPr>
            <a:r>
              <a:rPr lang="en-US" sz="2200" dirty="0"/>
              <a:t>Children, pregnant women</a:t>
            </a:r>
            <a:r>
              <a:rPr lang="en-ZA" sz="2200" dirty="0"/>
              <a:t> </a:t>
            </a:r>
          </a:p>
          <a:p>
            <a:pPr lvl="1">
              <a:lnSpc>
                <a:spcPct val="100000"/>
              </a:lnSpc>
            </a:pPr>
            <a:r>
              <a:rPr lang="en-US" sz="2200" dirty="0"/>
              <a:t>Immunologically naïve adults in emerging risk areas </a:t>
            </a:r>
            <a:endParaRPr lang="en-ZA" sz="2200" dirty="0"/>
          </a:p>
          <a:p>
            <a:pPr lvl="0"/>
            <a:r>
              <a:rPr lang="en-US" sz="2200" dirty="0"/>
              <a:t>Reinforce </a:t>
            </a:r>
            <a:r>
              <a:rPr lang="en-US" sz="2200" b="1" dirty="0"/>
              <a:t>early testing + prompt treatment</a:t>
            </a:r>
            <a:endParaRPr lang="en-ZA" sz="2200" dirty="0"/>
          </a:p>
          <a:p>
            <a:pPr lvl="0"/>
            <a:r>
              <a:rPr lang="en-US" sz="2200" dirty="0"/>
              <a:t>Align clinical services with:</a:t>
            </a:r>
            <a:endParaRPr lang="en-ZA" sz="2200" dirty="0"/>
          </a:p>
          <a:p>
            <a:pPr lvl="1"/>
            <a:r>
              <a:rPr lang="en-US" sz="2200" dirty="0"/>
              <a:t>Climate early warning systems</a:t>
            </a:r>
            <a:endParaRPr lang="en-ZA" sz="2200" dirty="0"/>
          </a:p>
          <a:p>
            <a:pPr lvl="1"/>
            <a:r>
              <a:rPr lang="en-US" sz="2200" dirty="0"/>
              <a:t>Seasonal preparedness planning </a:t>
            </a:r>
            <a:endParaRPr lang="en-ZA" sz="2200" dirty="0"/>
          </a:p>
          <a:p>
            <a:r>
              <a:rPr lang="en-ZA" sz="2200" dirty="0"/>
              <a:t>Health system planning: resource allocation, service delivery, infrastructure and health work force development</a:t>
            </a:r>
          </a:p>
          <a:p>
            <a:r>
              <a:rPr lang="en-ZA" sz="2200" dirty="0"/>
              <a:t>Community based health programmes</a:t>
            </a:r>
          </a:p>
        </p:txBody>
      </p:sp>
    </p:spTree>
    <p:extLst>
      <p:ext uri="{BB962C8B-B14F-4D97-AF65-F5344CB8AC3E}">
        <p14:creationId xmlns:p14="http://schemas.microsoft.com/office/powerpoint/2010/main" val="1874116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65EF5C-B5A6-F891-1A68-A854755BA1D1}"/>
              </a:ext>
            </a:extLst>
          </p:cNvPr>
          <p:cNvSpPr>
            <a:spLocks noGrp="1"/>
          </p:cNvSpPr>
          <p:nvPr>
            <p:ph type="title"/>
          </p:nvPr>
        </p:nvSpPr>
        <p:spPr/>
        <p:txBody>
          <a:bodyPr/>
          <a:lstStyle/>
          <a:p>
            <a:r>
              <a:rPr lang="en-US" dirty="0" err="1"/>
              <a:t>Urbanisation</a:t>
            </a:r>
            <a:endParaRPr lang="en-ZA" dirty="0"/>
          </a:p>
        </p:txBody>
      </p:sp>
      <p:sp>
        <p:nvSpPr>
          <p:cNvPr id="5" name="Text Placeholder 4">
            <a:extLst>
              <a:ext uri="{FF2B5EF4-FFF2-40B4-BE49-F238E27FC236}">
                <a16:creationId xmlns:a16="http://schemas.microsoft.com/office/drawing/2014/main" id="{151475E0-F55D-49A2-E341-B5ABF9FFFC2A}"/>
              </a:ext>
            </a:extLst>
          </p:cNvPr>
          <p:cNvSpPr>
            <a:spLocks noGrp="1"/>
          </p:cNvSpPr>
          <p:nvPr>
            <p:ph type="body" idx="1"/>
          </p:nvPr>
        </p:nvSpPr>
        <p:spPr/>
        <p:txBody>
          <a:bodyPr/>
          <a:lstStyle/>
          <a:p>
            <a:endParaRPr lang="en-ZA"/>
          </a:p>
        </p:txBody>
      </p:sp>
    </p:spTree>
    <p:extLst>
      <p:ext uri="{BB962C8B-B14F-4D97-AF65-F5344CB8AC3E}">
        <p14:creationId xmlns:p14="http://schemas.microsoft.com/office/powerpoint/2010/main" val="4077388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0D705-F99C-181B-78EF-D2091E04EAEF}"/>
              </a:ext>
            </a:extLst>
          </p:cNvPr>
          <p:cNvSpPr>
            <a:spLocks noGrp="1"/>
          </p:cNvSpPr>
          <p:nvPr>
            <p:ph type="title"/>
          </p:nvPr>
        </p:nvSpPr>
        <p:spPr/>
        <p:txBody>
          <a:bodyPr/>
          <a:lstStyle/>
          <a:p>
            <a:r>
              <a:rPr lang="en-ZA" dirty="0"/>
              <a:t>Infectious disease in an era of global change</a:t>
            </a:r>
          </a:p>
        </p:txBody>
      </p:sp>
      <p:sp>
        <p:nvSpPr>
          <p:cNvPr id="3" name="Content Placeholder 2">
            <a:extLst>
              <a:ext uri="{FF2B5EF4-FFF2-40B4-BE49-F238E27FC236}">
                <a16:creationId xmlns:a16="http://schemas.microsoft.com/office/drawing/2014/main" id="{F99644E4-AEEF-2202-9FE9-45823954F6A8}"/>
              </a:ext>
            </a:extLst>
          </p:cNvPr>
          <p:cNvSpPr>
            <a:spLocks noGrp="1"/>
          </p:cNvSpPr>
          <p:nvPr>
            <p:ph idx="1"/>
          </p:nvPr>
        </p:nvSpPr>
        <p:spPr/>
        <p:txBody>
          <a:bodyPr/>
          <a:lstStyle/>
          <a:p>
            <a:r>
              <a:rPr lang="en-ZA" dirty="0"/>
              <a:t>Interactions between urbanization and infectious disease are complex</a:t>
            </a:r>
          </a:p>
          <a:p>
            <a:r>
              <a:rPr lang="en-ZA" dirty="0"/>
              <a:t>Increased urbanization driving both positive and negative changes to global disease burden</a:t>
            </a:r>
          </a:p>
          <a:p>
            <a:r>
              <a:rPr lang="en-ZA" dirty="0"/>
              <a:t>Climatic, technological and demographic changes impact on disease emergence, dynamics and spread</a:t>
            </a:r>
          </a:p>
          <a:p>
            <a:r>
              <a:rPr lang="en-ZA" dirty="0"/>
              <a:t>Vaccinations play a major role in mitigating the dynamics of the footprint of endemic infections</a:t>
            </a:r>
          </a:p>
        </p:txBody>
      </p:sp>
    </p:spTree>
    <p:extLst>
      <p:ext uri="{BB962C8B-B14F-4D97-AF65-F5344CB8AC3E}">
        <p14:creationId xmlns:p14="http://schemas.microsoft.com/office/powerpoint/2010/main" val="1438486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E7608-C1A9-19B8-1114-6D8F133E74AD}"/>
              </a:ext>
            </a:extLst>
          </p:cNvPr>
          <p:cNvSpPr>
            <a:spLocks noGrp="1"/>
          </p:cNvSpPr>
          <p:nvPr>
            <p:ph type="title"/>
          </p:nvPr>
        </p:nvSpPr>
        <p:spPr/>
        <p:txBody>
          <a:bodyPr/>
          <a:lstStyle/>
          <a:p>
            <a:r>
              <a:rPr lang="en-ZA" dirty="0"/>
              <a:t>Impacts of urbanization on infectious disease</a:t>
            </a:r>
            <a:endParaRPr lang="en-US" dirty="0"/>
          </a:p>
        </p:txBody>
      </p:sp>
      <p:pic>
        <p:nvPicPr>
          <p:cNvPr id="7" name="Content Placeholder 6">
            <a:extLst>
              <a:ext uri="{FF2B5EF4-FFF2-40B4-BE49-F238E27FC236}">
                <a16:creationId xmlns:a16="http://schemas.microsoft.com/office/drawing/2014/main" id="{13D14BEB-1448-EA7D-0AF5-3E10AB94E10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47790" y="1825625"/>
            <a:ext cx="10296419" cy="4351338"/>
          </a:xfrm>
          <a:prstGeom prst="rect">
            <a:avLst/>
          </a:prstGeom>
        </p:spPr>
      </p:pic>
    </p:spTree>
    <p:extLst>
      <p:ext uri="{BB962C8B-B14F-4D97-AF65-F5344CB8AC3E}">
        <p14:creationId xmlns:p14="http://schemas.microsoft.com/office/powerpoint/2010/main" val="3704856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7A5A9-1108-BD16-AD1C-A7BD792C36D2}"/>
              </a:ext>
            </a:extLst>
          </p:cNvPr>
          <p:cNvSpPr>
            <a:spLocks noGrp="1"/>
          </p:cNvSpPr>
          <p:nvPr>
            <p:ph type="title"/>
          </p:nvPr>
        </p:nvSpPr>
        <p:spPr>
          <a:xfrm>
            <a:off x="415600" y="214414"/>
            <a:ext cx="11360800" cy="763600"/>
          </a:xfrm>
        </p:spPr>
        <p:txBody>
          <a:bodyPr>
            <a:normAutofit/>
          </a:bodyPr>
          <a:lstStyle/>
          <a:p>
            <a:r>
              <a:rPr lang="en-US" dirty="0"/>
              <a:t>Acknowledgements</a:t>
            </a:r>
            <a:endParaRPr lang="en-ZA" dirty="0"/>
          </a:p>
        </p:txBody>
      </p:sp>
      <p:sp>
        <p:nvSpPr>
          <p:cNvPr id="3" name="Content Placeholder 2">
            <a:extLst>
              <a:ext uri="{FF2B5EF4-FFF2-40B4-BE49-F238E27FC236}">
                <a16:creationId xmlns:a16="http://schemas.microsoft.com/office/drawing/2014/main" id="{09CF412F-776E-4207-9A52-3AC7D60B2C27}"/>
              </a:ext>
            </a:extLst>
          </p:cNvPr>
          <p:cNvSpPr>
            <a:spLocks noGrp="1"/>
          </p:cNvSpPr>
          <p:nvPr>
            <p:ph idx="1"/>
          </p:nvPr>
        </p:nvSpPr>
        <p:spPr>
          <a:xfrm>
            <a:off x="415600" y="1237798"/>
            <a:ext cx="11360800" cy="4555200"/>
          </a:xfrm>
        </p:spPr>
        <p:txBody>
          <a:bodyPr>
            <a:normAutofit fontScale="92500" lnSpcReduction="10000"/>
          </a:bodyPr>
          <a:lstStyle/>
          <a:p>
            <a:r>
              <a:rPr lang="en-US" dirty="0"/>
              <a:t>Thanks to the </a:t>
            </a:r>
            <a:r>
              <a:rPr lang="en-ZA" dirty="0"/>
              <a:t>Global Consortium on Climate and Health Education for use of their Climate Resources for Health Education </a:t>
            </a:r>
            <a:r>
              <a:rPr lang="en-ZA" dirty="0">
                <a:hlinkClick r:id="rId3"/>
              </a:rPr>
              <a:t>https://climatehealthed.org/about/</a:t>
            </a:r>
            <a:endParaRPr lang="en-ZA" dirty="0"/>
          </a:p>
          <a:p>
            <a:r>
              <a:rPr lang="en-ZA" dirty="0"/>
              <a:t>Thanks to Dr Sheron Forgus for adapting and expanding these resources for use by the PRIMAFAMED network in sub-Saharan Africa as part of a research and educational project at Stellenbosch University.</a:t>
            </a:r>
          </a:p>
          <a:p>
            <a:r>
              <a:rPr lang="en-ZA" dirty="0"/>
              <a:t>This project is a collaboration between the Division of Family Medicine and Primary Care at Stellenbosch University, South Africa and Departments of Public Health and Primary Care &amp; Economics at Gent University, Belgium</a:t>
            </a:r>
          </a:p>
          <a:p>
            <a:r>
              <a:rPr lang="en-ZA" dirty="0"/>
              <a:t>The project is funded by a TEAM grant from the VLIR-UOS the Flemish Interuniversity Council (ZA2022TEA526A103)</a:t>
            </a:r>
          </a:p>
          <a:p>
            <a:r>
              <a:rPr lang="en-ZA" dirty="0"/>
              <a:t>For more information contact Prof Bob Mash on </a:t>
            </a:r>
            <a:r>
              <a:rPr lang="en-ZA" dirty="0">
                <a:hlinkClick r:id="rId4"/>
              </a:rPr>
              <a:t>rm@sun.ac.za</a:t>
            </a:r>
            <a:r>
              <a:rPr lang="en-ZA" dirty="0"/>
              <a:t> </a:t>
            </a:r>
          </a:p>
        </p:txBody>
      </p:sp>
      <p:sp>
        <p:nvSpPr>
          <p:cNvPr id="4" name="Footer Placeholder 3">
            <a:extLst>
              <a:ext uri="{FF2B5EF4-FFF2-40B4-BE49-F238E27FC236}">
                <a16:creationId xmlns:a16="http://schemas.microsoft.com/office/drawing/2014/main" id="{7BCFD029-61AE-3DD8-A52F-8406EC99E3ED}"/>
              </a:ext>
            </a:extLst>
          </p:cNvPr>
          <p:cNvSpPr>
            <a:spLocks noGrp="1"/>
          </p:cNvSpPr>
          <p:nvPr>
            <p:ph type="ftr" sz="quarter" idx="11"/>
          </p:nvPr>
        </p:nvSpPr>
        <p:spPr/>
        <p:txBody>
          <a:bodyPr/>
          <a:lstStyle/>
          <a:p>
            <a:r>
              <a:rPr lang="en-US"/>
              <a:t>presentation title</a:t>
            </a:r>
          </a:p>
        </p:txBody>
      </p:sp>
      <p:sp>
        <p:nvSpPr>
          <p:cNvPr id="5" name="Slide Number Placeholder 4">
            <a:extLst>
              <a:ext uri="{FF2B5EF4-FFF2-40B4-BE49-F238E27FC236}">
                <a16:creationId xmlns:a16="http://schemas.microsoft.com/office/drawing/2014/main" id="{8CDC86AD-673D-B376-485E-2A7DADAE0C83}"/>
              </a:ext>
            </a:extLst>
          </p:cNvPr>
          <p:cNvSpPr>
            <a:spLocks noGrp="1"/>
          </p:cNvSpPr>
          <p:nvPr>
            <p:ph type="sldNum" sz="quarter" idx="12"/>
          </p:nvPr>
        </p:nvSpPr>
        <p:spPr/>
        <p:txBody>
          <a:bodyPr/>
          <a:lstStyle/>
          <a:p>
            <a:fld id="{FD550D4C-7310-48EB-AB4A-11C1BDEC928F}" type="slidenum">
              <a:rPr lang="en-US" smtClean="0"/>
              <a:pPr/>
              <a:t>14</a:t>
            </a:fld>
            <a:endParaRPr lang="en-US"/>
          </a:p>
        </p:txBody>
      </p:sp>
      <p:pic>
        <p:nvPicPr>
          <p:cNvPr id="13" name="Picture 12">
            <a:extLst>
              <a:ext uri="{FF2B5EF4-FFF2-40B4-BE49-F238E27FC236}">
                <a16:creationId xmlns:a16="http://schemas.microsoft.com/office/drawing/2014/main" id="{821F79E7-7B8A-46A4-ACD3-5FFF08EBE1B4}"/>
              </a:ext>
            </a:extLst>
          </p:cNvPr>
          <p:cNvPicPr>
            <a:picLocks noChangeAspect="1"/>
          </p:cNvPicPr>
          <p:nvPr/>
        </p:nvPicPr>
        <p:blipFill>
          <a:blip r:embed="rId5"/>
          <a:stretch>
            <a:fillRect/>
          </a:stretch>
        </p:blipFill>
        <p:spPr>
          <a:xfrm>
            <a:off x="707293" y="5549825"/>
            <a:ext cx="2103641" cy="1078368"/>
          </a:xfrm>
          <a:prstGeom prst="rect">
            <a:avLst/>
          </a:prstGeom>
        </p:spPr>
      </p:pic>
      <p:pic>
        <p:nvPicPr>
          <p:cNvPr id="14" name="Picture 13">
            <a:extLst>
              <a:ext uri="{FF2B5EF4-FFF2-40B4-BE49-F238E27FC236}">
                <a16:creationId xmlns:a16="http://schemas.microsoft.com/office/drawing/2014/main" id="{3B3D10BB-B0DB-AF10-E092-28EF10D7B61C}"/>
              </a:ext>
            </a:extLst>
          </p:cNvPr>
          <p:cNvPicPr>
            <a:picLocks noChangeAspect="1"/>
          </p:cNvPicPr>
          <p:nvPr/>
        </p:nvPicPr>
        <p:blipFill>
          <a:blip r:embed="rId6"/>
          <a:stretch>
            <a:fillRect/>
          </a:stretch>
        </p:blipFill>
        <p:spPr>
          <a:xfrm>
            <a:off x="9076267" y="5716327"/>
            <a:ext cx="2586144" cy="745364"/>
          </a:xfrm>
          <a:prstGeom prst="rect">
            <a:avLst/>
          </a:prstGeom>
        </p:spPr>
      </p:pic>
      <p:pic>
        <p:nvPicPr>
          <p:cNvPr id="7" name="Picture 6">
            <a:extLst>
              <a:ext uri="{FF2B5EF4-FFF2-40B4-BE49-F238E27FC236}">
                <a16:creationId xmlns:a16="http://schemas.microsoft.com/office/drawing/2014/main" id="{12C30489-49AC-C60C-3A1B-D67FA04BFCFF}"/>
              </a:ext>
            </a:extLst>
          </p:cNvPr>
          <p:cNvPicPr>
            <a:picLocks noChangeAspect="1"/>
          </p:cNvPicPr>
          <p:nvPr/>
        </p:nvPicPr>
        <p:blipFill>
          <a:blip r:embed="rId7"/>
          <a:stretch>
            <a:fillRect/>
          </a:stretch>
        </p:blipFill>
        <p:spPr>
          <a:xfrm>
            <a:off x="2810933" y="5625413"/>
            <a:ext cx="1386456" cy="927192"/>
          </a:xfrm>
          <a:prstGeom prst="rect">
            <a:avLst/>
          </a:prstGeom>
        </p:spPr>
      </p:pic>
    </p:spTree>
    <p:extLst>
      <p:ext uri="{BB962C8B-B14F-4D97-AF65-F5344CB8AC3E}">
        <p14:creationId xmlns:p14="http://schemas.microsoft.com/office/powerpoint/2010/main" val="299475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846F94-5BB1-F695-2E00-C79D1D8C70EB}"/>
              </a:ext>
            </a:extLst>
          </p:cNvPr>
          <p:cNvSpPr>
            <a:spLocks noGrp="1"/>
          </p:cNvSpPr>
          <p:nvPr>
            <p:ph type="title"/>
          </p:nvPr>
        </p:nvSpPr>
        <p:spPr/>
        <p:txBody>
          <a:bodyPr/>
          <a:lstStyle/>
          <a:p>
            <a:r>
              <a:rPr lang="en-US" dirty="0" err="1"/>
              <a:t>Diarrhoeal</a:t>
            </a:r>
            <a:r>
              <a:rPr lang="en-US" dirty="0"/>
              <a:t> disease</a:t>
            </a:r>
            <a:endParaRPr lang="en-ZA" dirty="0"/>
          </a:p>
        </p:txBody>
      </p:sp>
      <p:sp>
        <p:nvSpPr>
          <p:cNvPr id="4" name="Text Placeholder 3">
            <a:extLst>
              <a:ext uri="{FF2B5EF4-FFF2-40B4-BE49-F238E27FC236}">
                <a16:creationId xmlns:a16="http://schemas.microsoft.com/office/drawing/2014/main" id="{60B015B2-0D52-AD98-6A56-F00CD2E16ADD}"/>
              </a:ext>
            </a:extLst>
          </p:cNvPr>
          <p:cNvSpPr>
            <a:spLocks noGrp="1"/>
          </p:cNvSpPr>
          <p:nvPr>
            <p:ph type="body" idx="1"/>
          </p:nvPr>
        </p:nvSpPr>
        <p:spPr/>
        <p:txBody>
          <a:bodyPr/>
          <a:lstStyle/>
          <a:p>
            <a:endParaRPr lang="en-ZA"/>
          </a:p>
        </p:txBody>
      </p:sp>
    </p:spTree>
    <p:extLst>
      <p:ext uri="{BB962C8B-B14F-4D97-AF65-F5344CB8AC3E}">
        <p14:creationId xmlns:p14="http://schemas.microsoft.com/office/powerpoint/2010/main" val="971557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2F1AA-B2F3-723E-9323-ECC94383FF79}"/>
              </a:ext>
            </a:extLst>
          </p:cNvPr>
          <p:cNvSpPr>
            <a:spLocks noGrp="1"/>
          </p:cNvSpPr>
          <p:nvPr>
            <p:ph type="title"/>
          </p:nvPr>
        </p:nvSpPr>
        <p:spPr>
          <a:xfrm>
            <a:off x="838200" y="365125"/>
            <a:ext cx="10515600" cy="930275"/>
          </a:xfrm>
        </p:spPr>
        <p:txBody>
          <a:bodyPr>
            <a:normAutofit/>
          </a:bodyPr>
          <a:lstStyle/>
          <a:p>
            <a:r>
              <a:rPr lang="en-US" sz="3200" b="1" dirty="0"/>
              <a:t>Climate‑Related Exposures and </a:t>
            </a:r>
            <a:r>
              <a:rPr lang="en-US" sz="3200" b="1" dirty="0" err="1"/>
              <a:t>Diarrhoeal</a:t>
            </a:r>
            <a:r>
              <a:rPr lang="en-US" sz="3200" b="1" dirty="0"/>
              <a:t> Disease</a:t>
            </a:r>
            <a:endParaRPr lang="en-ZA" sz="3200" dirty="0"/>
          </a:p>
        </p:txBody>
      </p:sp>
      <p:sp>
        <p:nvSpPr>
          <p:cNvPr id="3" name="Content Placeholder 2">
            <a:extLst>
              <a:ext uri="{FF2B5EF4-FFF2-40B4-BE49-F238E27FC236}">
                <a16:creationId xmlns:a16="http://schemas.microsoft.com/office/drawing/2014/main" id="{07A4D912-F82F-2D45-3023-B493C026B7E3}"/>
              </a:ext>
            </a:extLst>
          </p:cNvPr>
          <p:cNvSpPr>
            <a:spLocks noGrp="1"/>
          </p:cNvSpPr>
          <p:nvPr>
            <p:ph idx="1"/>
          </p:nvPr>
        </p:nvSpPr>
        <p:spPr>
          <a:xfrm>
            <a:off x="838200" y="1430867"/>
            <a:ext cx="10515600" cy="4746096"/>
          </a:xfrm>
        </p:spPr>
        <p:txBody>
          <a:bodyPr>
            <a:normAutofit fontScale="92500" lnSpcReduction="20000"/>
          </a:bodyPr>
          <a:lstStyle/>
          <a:p>
            <a:pPr lvl="0"/>
            <a:r>
              <a:rPr lang="en-US" sz="2400" dirty="0"/>
              <a:t>Flooding, rising temperature, and heavy rainfall are </a:t>
            </a:r>
            <a:r>
              <a:rPr lang="en-US" sz="2400" b="1" dirty="0"/>
              <a:t>risk factors</a:t>
            </a:r>
            <a:r>
              <a:rPr lang="en-US" sz="2400" dirty="0"/>
              <a:t> for </a:t>
            </a:r>
            <a:r>
              <a:rPr lang="en-US" sz="2400" dirty="0" err="1"/>
              <a:t>diarrhoeal</a:t>
            </a:r>
            <a:r>
              <a:rPr lang="en-US" sz="2400" dirty="0"/>
              <a:t> disease across all ages </a:t>
            </a:r>
            <a:endParaRPr lang="en-ZA" sz="2400" dirty="0"/>
          </a:p>
          <a:p>
            <a:pPr lvl="0"/>
            <a:r>
              <a:rPr lang="en-US" sz="2400" dirty="0"/>
              <a:t>Strongest effects observed in:</a:t>
            </a:r>
            <a:endParaRPr lang="en-ZA" sz="2400" dirty="0"/>
          </a:p>
          <a:p>
            <a:pPr lvl="1"/>
            <a:r>
              <a:rPr lang="en-US" b="1" dirty="0"/>
              <a:t>Children &lt;5 years</a:t>
            </a:r>
            <a:endParaRPr lang="en-ZA" dirty="0"/>
          </a:p>
          <a:p>
            <a:pPr lvl="1"/>
            <a:r>
              <a:rPr lang="en-US" dirty="0"/>
              <a:t>Populations exposed to </a:t>
            </a:r>
            <a:r>
              <a:rPr lang="en-US" b="1" dirty="0"/>
              <a:t>water system disruption</a:t>
            </a:r>
            <a:r>
              <a:rPr lang="en-US" dirty="0"/>
              <a:t> or </a:t>
            </a:r>
            <a:r>
              <a:rPr lang="en-US" b="1" dirty="0"/>
              <a:t>poor sanitation</a:t>
            </a:r>
            <a:endParaRPr lang="en-ZA" dirty="0"/>
          </a:p>
          <a:p>
            <a:pPr lvl="0"/>
            <a:r>
              <a:rPr lang="en-US" sz="2400" dirty="0"/>
              <a:t>Flood exposure associated with increased risk of:</a:t>
            </a:r>
            <a:endParaRPr lang="en-ZA" sz="2400" dirty="0"/>
          </a:p>
          <a:p>
            <a:pPr lvl="1"/>
            <a:r>
              <a:rPr lang="en-US" b="1" dirty="0" err="1"/>
              <a:t>Diarrhoeal</a:t>
            </a:r>
            <a:r>
              <a:rPr lang="en-US" b="1" dirty="0"/>
              <a:t> disease</a:t>
            </a:r>
            <a:endParaRPr lang="en-US" dirty="0"/>
          </a:p>
          <a:p>
            <a:pPr lvl="1"/>
            <a:r>
              <a:rPr lang="en-US" b="1" dirty="0"/>
              <a:t>Overall gastrointestinal disease</a:t>
            </a:r>
            <a:endParaRPr lang="en-US" dirty="0"/>
          </a:p>
          <a:p>
            <a:pPr lvl="1"/>
            <a:r>
              <a:rPr lang="en-US" b="1" dirty="0"/>
              <a:t>Dysentery and severe enteric infections</a:t>
            </a:r>
            <a:r>
              <a:rPr lang="en-US" dirty="0"/>
              <a:t> (highest post‑flood signal) </a:t>
            </a:r>
            <a:endParaRPr lang="en-ZA" dirty="0"/>
          </a:p>
          <a:p>
            <a:pPr lvl="0"/>
            <a:r>
              <a:rPr lang="en-US" sz="2400" dirty="0"/>
              <a:t>Each </a:t>
            </a:r>
            <a:r>
              <a:rPr lang="en-US" sz="2400" b="1" dirty="0"/>
              <a:t>1°C increase in mean temperature</a:t>
            </a:r>
            <a:r>
              <a:rPr lang="en-US" sz="2400" dirty="0"/>
              <a:t> → ~</a:t>
            </a:r>
            <a:r>
              <a:rPr lang="en-US" sz="2400" b="1" dirty="0"/>
              <a:t>4–5% increase</a:t>
            </a:r>
            <a:r>
              <a:rPr lang="en-US" sz="2400" dirty="0"/>
              <a:t> in under‑5 </a:t>
            </a:r>
            <a:r>
              <a:rPr lang="en-US" sz="2400" dirty="0" err="1"/>
              <a:t>diarrhoeal</a:t>
            </a:r>
            <a:r>
              <a:rPr lang="en-US" sz="2400" dirty="0"/>
              <a:t> incidence</a:t>
            </a:r>
            <a:endParaRPr lang="en-ZA" sz="2400" dirty="0"/>
          </a:p>
          <a:p>
            <a:pPr lvl="0"/>
            <a:r>
              <a:rPr lang="en-US" sz="2400" dirty="0"/>
              <a:t>Heavy rainfall episodes → </a:t>
            </a:r>
            <a:r>
              <a:rPr lang="en-US" sz="2400" b="1" dirty="0"/>
              <a:t>14% higher incidence</a:t>
            </a:r>
            <a:r>
              <a:rPr lang="en-US" sz="2400" dirty="0"/>
              <a:t> of under‑5 </a:t>
            </a:r>
            <a:r>
              <a:rPr lang="en-US" sz="2400" dirty="0" err="1"/>
              <a:t>diarrhoea</a:t>
            </a:r>
            <a:r>
              <a:rPr lang="en-US" sz="2400" dirty="0"/>
              <a:t> </a:t>
            </a:r>
            <a:endParaRPr lang="en-ZA" sz="2400" dirty="0"/>
          </a:p>
          <a:p>
            <a:pPr lvl="0"/>
            <a:r>
              <a:rPr lang="en-US" sz="2400" dirty="0"/>
              <a:t>These are </a:t>
            </a:r>
            <a:r>
              <a:rPr lang="en-US" sz="2400" b="1" dirty="0"/>
              <a:t>not rare events</a:t>
            </a:r>
            <a:r>
              <a:rPr lang="en-US" sz="2400" dirty="0"/>
              <a:t> — they represent predictable surges in caseload during climate extremes</a:t>
            </a:r>
            <a:endParaRPr lang="en-ZA" sz="2400" dirty="0"/>
          </a:p>
          <a:p>
            <a:endParaRPr lang="en-ZA" dirty="0"/>
          </a:p>
        </p:txBody>
      </p:sp>
    </p:spTree>
    <p:extLst>
      <p:ext uri="{BB962C8B-B14F-4D97-AF65-F5344CB8AC3E}">
        <p14:creationId xmlns:p14="http://schemas.microsoft.com/office/powerpoint/2010/main" val="2853345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7048C-AFC3-5F02-7E53-0694E4F136AE}"/>
              </a:ext>
            </a:extLst>
          </p:cNvPr>
          <p:cNvSpPr>
            <a:spLocks noGrp="1"/>
          </p:cNvSpPr>
          <p:nvPr>
            <p:ph type="title"/>
          </p:nvPr>
        </p:nvSpPr>
        <p:spPr>
          <a:xfrm>
            <a:off x="838200" y="313172"/>
            <a:ext cx="10882745" cy="532341"/>
          </a:xfrm>
        </p:spPr>
        <p:txBody>
          <a:bodyPr>
            <a:noAutofit/>
          </a:bodyPr>
          <a:lstStyle/>
          <a:p>
            <a:br>
              <a:rPr lang="en-US" sz="4000" b="1" dirty="0"/>
            </a:br>
            <a:r>
              <a:rPr lang="en-US" sz="3200" b="1" dirty="0"/>
              <a:t>Mechanisms &amp; Clinical Presentation: From Exposure to Illness</a:t>
            </a:r>
            <a:br>
              <a:rPr lang="en-ZA" sz="4800" b="1" dirty="0"/>
            </a:br>
            <a:endParaRPr lang="en-ZA" sz="4800" dirty="0"/>
          </a:p>
        </p:txBody>
      </p:sp>
      <p:sp>
        <p:nvSpPr>
          <p:cNvPr id="3" name="Content Placeholder 2">
            <a:extLst>
              <a:ext uri="{FF2B5EF4-FFF2-40B4-BE49-F238E27FC236}">
                <a16:creationId xmlns:a16="http://schemas.microsoft.com/office/drawing/2014/main" id="{3F706460-4293-A1B7-8C52-6C4E68C6E02D}"/>
              </a:ext>
            </a:extLst>
          </p:cNvPr>
          <p:cNvSpPr>
            <a:spLocks noGrp="1"/>
          </p:cNvSpPr>
          <p:nvPr>
            <p:ph idx="1"/>
          </p:nvPr>
        </p:nvSpPr>
        <p:spPr>
          <a:xfrm>
            <a:off x="838200" y="1041400"/>
            <a:ext cx="10515600" cy="5113867"/>
          </a:xfrm>
        </p:spPr>
        <p:txBody>
          <a:bodyPr>
            <a:normAutofit fontScale="55000" lnSpcReduction="20000"/>
          </a:bodyPr>
          <a:lstStyle/>
          <a:p>
            <a:pPr marL="0" indent="0">
              <a:buNone/>
            </a:pPr>
            <a:r>
              <a:rPr lang="en-US" sz="2900" b="1" dirty="0"/>
              <a:t>Pathophysiological pathways:</a:t>
            </a:r>
            <a:endParaRPr lang="en-ZA" sz="2900" dirty="0"/>
          </a:p>
          <a:p>
            <a:pPr lvl="0"/>
            <a:r>
              <a:rPr lang="en-US" sz="2900" b="1" dirty="0"/>
              <a:t>Flooding</a:t>
            </a:r>
          </a:p>
          <a:p>
            <a:pPr lvl="1"/>
            <a:r>
              <a:rPr lang="en-US" sz="2900" dirty="0" err="1"/>
              <a:t>Faecal</a:t>
            </a:r>
            <a:r>
              <a:rPr lang="en-US" sz="2900" dirty="0"/>
              <a:t> contamination of drinking water</a:t>
            </a:r>
            <a:endParaRPr lang="en-ZA" sz="2900" dirty="0"/>
          </a:p>
          <a:p>
            <a:pPr lvl="1"/>
            <a:r>
              <a:rPr lang="en-US" sz="2900" dirty="0"/>
              <a:t>Failure or overload of water treatment systems</a:t>
            </a:r>
            <a:endParaRPr lang="en-ZA" sz="2900" dirty="0"/>
          </a:p>
          <a:p>
            <a:pPr lvl="1"/>
            <a:r>
              <a:rPr lang="en-US" sz="2900" dirty="0"/>
              <a:t>Migration, overcrowding and reduced hygiene, sanitation and health seeking </a:t>
            </a:r>
            <a:r>
              <a:rPr lang="en-US" sz="2900" dirty="0" err="1"/>
              <a:t>behaviour</a:t>
            </a:r>
            <a:r>
              <a:rPr lang="en-US" sz="2900" dirty="0"/>
              <a:t> post‑disaster </a:t>
            </a:r>
          </a:p>
          <a:p>
            <a:pPr lvl="1"/>
            <a:r>
              <a:rPr lang="en-ZA" sz="2900" dirty="0"/>
              <a:t>Breeding grounds for pathogens</a:t>
            </a:r>
          </a:p>
          <a:p>
            <a:pPr lvl="0"/>
            <a:r>
              <a:rPr lang="en-US" sz="2900" b="1" dirty="0"/>
              <a:t>Heat exposure</a:t>
            </a:r>
          </a:p>
          <a:p>
            <a:pPr lvl="1"/>
            <a:r>
              <a:rPr lang="en-US" sz="2900" dirty="0"/>
              <a:t>Dehydration → impaired gut barrier function</a:t>
            </a:r>
            <a:endParaRPr lang="en-ZA" sz="2900" dirty="0"/>
          </a:p>
          <a:p>
            <a:pPr lvl="1"/>
            <a:r>
              <a:rPr lang="en-US" sz="2900" dirty="0"/>
              <a:t>Water shortages and drought: ↑ Replication and environmental persistence of enteric pathogens</a:t>
            </a:r>
            <a:endParaRPr lang="en-ZA" sz="2900" dirty="0"/>
          </a:p>
          <a:p>
            <a:pPr lvl="0"/>
            <a:r>
              <a:rPr lang="en-US" sz="2900" b="1" dirty="0"/>
              <a:t>Rainfall extremes</a:t>
            </a:r>
            <a:endParaRPr lang="en-ZA" sz="2900" dirty="0"/>
          </a:p>
          <a:p>
            <a:pPr lvl="1"/>
            <a:r>
              <a:rPr lang="en-US" sz="2900" dirty="0"/>
              <a:t>Flushing of pathogens into water sources</a:t>
            </a:r>
            <a:endParaRPr lang="en-ZA" sz="2900" dirty="0"/>
          </a:p>
          <a:p>
            <a:pPr lvl="1"/>
            <a:r>
              <a:rPr lang="en-US" sz="2900" dirty="0"/>
              <a:t>Highest risk when heavy rain follows dry periods </a:t>
            </a:r>
            <a:endParaRPr lang="en-ZA" sz="2900" dirty="0"/>
          </a:p>
          <a:p>
            <a:r>
              <a:rPr lang="en-US" sz="2900" b="1" dirty="0"/>
              <a:t>Clinical patterns</a:t>
            </a:r>
            <a:endParaRPr lang="en-ZA" sz="2900" dirty="0"/>
          </a:p>
          <a:p>
            <a:pPr lvl="0"/>
            <a:r>
              <a:rPr lang="en-US" sz="2900" dirty="0"/>
              <a:t>Acute watery </a:t>
            </a:r>
            <a:r>
              <a:rPr lang="en-US" sz="2900" dirty="0" err="1"/>
              <a:t>diarrhoea</a:t>
            </a:r>
            <a:r>
              <a:rPr lang="en-US" sz="2900" dirty="0"/>
              <a:t> ± vomiting</a:t>
            </a:r>
            <a:endParaRPr lang="en-ZA" sz="2900" dirty="0"/>
          </a:p>
          <a:p>
            <a:pPr lvl="0"/>
            <a:r>
              <a:rPr lang="en-US" sz="2900" dirty="0"/>
              <a:t>Increased rates of:</a:t>
            </a:r>
            <a:endParaRPr lang="en-ZA" sz="2900" dirty="0"/>
          </a:p>
          <a:p>
            <a:pPr lvl="1"/>
            <a:r>
              <a:rPr lang="en-US" sz="2900" b="1" dirty="0"/>
              <a:t>Moderate–severe dehydration</a:t>
            </a:r>
            <a:endParaRPr lang="en-ZA" sz="2900" dirty="0"/>
          </a:p>
          <a:p>
            <a:pPr lvl="1"/>
            <a:r>
              <a:rPr lang="en-US" sz="2900" b="1" dirty="0"/>
              <a:t>Electrolyte imbalance</a:t>
            </a:r>
            <a:endParaRPr lang="en-ZA" sz="2900" dirty="0"/>
          </a:p>
          <a:p>
            <a:pPr lvl="1"/>
            <a:r>
              <a:rPr lang="en-US" sz="2900" dirty="0"/>
              <a:t>Post‑flood </a:t>
            </a:r>
            <a:r>
              <a:rPr lang="en-US" sz="2900" b="1" dirty="0"/>
              <a:t>delayed presentation</a:t>
            </a:r>
            <a:r>
              <a:rPr lang="en-US" sz="2900" dirty="0"/>
              <a:t> with complications </a:t>
            </a:r>
            <a:endParaRPr lang="en-ZA" sz="2900" dirty="0"/>
          </a:p>
          <a:p>
            <a:pPr lvl="0"/>
            <a:r>
              <a:rPr lang="en-US" sz="2900" dirty="0"/>
              <a:t>Peaks often occur </a:t>
            </a:r>
            <a:r>
              <a:rPr lang="en-US" sz="2900" b="1" dirty="0"/>
              <a:t>days to weeks after exposure</a:t>
            </a:r>
            <a:r>
              <a:rPr lang="en-US" sz="2900" dirty="0"/>
              <a:t> — not always immediate</a:t>
            </a:r>
            <a:endParaRPr lang="en-ZA" sz="2900" dirty="0"/>
          </a:p>
          <a:p>
            <a:endParaRPr lang="en-ZA" dirty="0"/>
          </a:p>
        </p:txBody>
      </p:sp>
    </p:spTree>
    <p:extLst>
      <p:ext uri="{BB962C8B-B14F-4D97-AF65-F5344CB8AC3E}">
        <p14:creationId xmlns:p14="http://schemas.microsoft.com/office/powerpoint/2010/main" val="3727017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CC59E-6295-B0A3-5FBF-11A50FA9DE84}"/>
              </a:ext>
            </a:extLst>
          </p:cNvPr>
          <p:cNvSpPr>
            <a:spLocks noGrp="1"/>
          </p:cNvSpPr>
          <p:nvPr>
            <p:ph type="title"/>
          </p:nvPr>
        </p:nvSpPr>
        <p:spPr>
          <a:xfrm>
            <a:off x="838200" y="365126"/>
            <a:ext cx="10515600" cy="583142"/>
          </a:xfrm>
        </p:spPr>
        <p:txBody>
          <a:bodyPr>
            <a:normAutofit/>
          </a:bodyPr>
          <a:lstStyle/>
          <a:p>
            <a:r>
              <a:rPr lang="en-ZA" sz="3200" b="1" dirty="0"/>
              <a:t>Clinical</a:t>
            </a:r>
            <a:r>
              <a:rPr lang="en-ZA" sz="3200" dirty="0"/>
              <a:t> </a:t>
            </a:r>
            <a:r>
              <a:rPr lang="en-ZA" sz="3200" b="1" dirty="0"/>
              <a:t>Management</a:t>
            </a:r>
          </a:p>
        </p:txBody>
      </p:sp>
      <p:sp>
        <p:nvSpPr>
          <p:cNvPr id="3" name="Content Placeholder 2">
            <a:extLst>
              <a:ext uri="{FF2B5EF4-FFF2-40B4-BE49-F238E27FC236}">
                <a16:creationId xmlns:a16="http://schemas.microsoft.com/office/drawing/2014/main" id="{D2F40293-BB46-FBBA-56F3-D2C39673BC15}"/>
              </a:ext>
            </a:extLst>
          </p:cNvPr>
          <p:cNvSpPr>
            <a:spLocks noGrp="1"/>
          </p:cNvSpPr>
          <p:nvPr>
            <p:ph idx="1"/>
          </p:nvPr>
        </p:nvSpPr>
        <p:spPr>
          <a:xfrm>
            <a:off x="711200" y="1122891"/>
            <a:ext cx="10515600" cy="5244041"/>
          </a:xfrm>
        </p:spPr>
        <p:txBody>
          <a:bodyPr>
            <a:normAutofit fontScale="77500" lnSpcReduction="20000"/>
          </a:bodyPr>
          <a:lstStyle/>
          <a:p>
            <a:pPr marL="0" indent="0">
              <a:buNone/>
            </a:pPr>
            <a:r>
              <a:rPr lang="en-US" b="1" dirty="0"/>
              <a:t>Assessment priorities during climate events</a:t>
            </a:r>
            <a:endParaRPr lang="en-ZA" dirty="0"/>
          </a:p>
          <a:p>
            <a:pPr lvl="0"/>
            <a:r>
              <a:rPr lang="en-US" dirty="0"/>
              <a:t>Actively screen for </a:t>
            </a:r>
            <a:r>
              <a:rPr lang="en-US" dirty="0" err="1"/>
              <a:t>diarrhoeal</a:t>
            </a:r>
            <a:r>
              <a:rPr lang="en-US" dirty="0"/>
              <a:t> illness during:</a:t>
            </a:r>
            <a:endParaRPr lang="en-ZA" dirty="0"/>
          </a:p>
          <a:p>
            <a:pPr lvl="1"/>
            <a:r>
              <a:rPr lang="en-US" dirty="0"/>
              <a:t>Flood recovery periods</a:t>
            </a:r>
            <a:endParaRPr lang="en-ZA" dirty="0"/>
          </a:p>
          <a:p>
            <a:pPr lvl="1"/>
            <a:r>
              <a:rPr lang="en-US" dirty="0"/>
              <a:t>Heatwaves</a:t>
            </a:r>
            <a:endParaRPr lang="en-ZA" dirty="0"/>
          </a:p>
          <a:p>
            <a:pPr lvl="1"/>
            <a:r>
              <a:rPr lang="en-US" dirty="0"/>
              <a:t>Water supply interruptions</a:t>
            </a:r>
            <a:endParaRPr lang="en-ZA" dirty="0"/>
          </a:p>
          <a:p>
            <a:pPr lvl="0"/>
            <a:r>
              <a:rPr lang="en-US" dirty="0"/>
              <a:t>Early dehydration assessment is critical — especially in </a:t>
            </a:r>
            <a:r>
              <a:rPr lang="en-US" b="1" dirty="0"/>
              <a:t>infants and toddlers</a:t>
            </a:r>
            <a:r>
              <a:rPr lang="en-US" dirty="0"/>
              <a:t> </a:t>
            </a:r>
            <a:endParaRPr lang="en-ZA" dirty="0"/>
          </a:p>
          <a:p>
            <a:pPr marL="0" indent="0">
              <a:buNone/>
            </a:pPr>
            <a:r>
              <a:rPr lang="en-US" b="1" dirty="0"/>
              <a:t>Management principles</a:t>
            </a:r>
          </a:p>
          <a:p>
            <a:r>
              <a:rPr lang="en-US" dirty="0"/>
              <a:t>Education and disease prevention regarding WASH (Water, Sanitation, Hygiene)</a:t>
            </a:r>
            <a:endParaRPr lang="en-ZA" dirty="0"/>
          </a:p>
          <a:p>
            <a:pPr lvl="0"/>
            <a:r>
              <a:rPr lang="en-US" dirty="0"/>
              <a:t>Prompt oral rehydration (or IV fluids when indicated)</a:t>
            </a:r>
            <a:endParaRPr lang="en-ZA" dirty="0"/>
          </a:p>
          <a:p>
            <a:pPr lvl="0"/>
            <a:r>
              <a:rPr lang="en-US" dirty="0"/>
              <a:t>Early electrolyte monitoring in:</a:t>
            </a:r>
            <a:endParaRPr lang="en-ZA" dirty="0"/>
          </a:p>
          <a:p>
            <a:pPr lvl="1"/>
            <a:r>
              <a:rPr lang="en-US" dirty="0"/>
              <a:t>Young children</a:t>
            </a:r>
            <a:endParaRPr lang="en-ZA" dirty="0"/>
          </a:p>
          <a:p>
            <a:pPr lvl="1"/>
            <a:r>
              <a:rPr lang="en-US" dirty="0"/>
              <a:t>Patients with persistent vomiting or reduced intake</a:t>
            </a:r>
            <a:endParaRPr lang="en-ZA" dirty="0"/>
          </a:p>
          <a:p>
            <a:pPr lvl="0"/>
            <a:r>
              <a:rPr lang="en-US" dirty="0"/>
              <a:t>Targeted antimicrobials </a:t>
            </a:r>
            <a:r>
              <a:rPr lang="en-US" b="1" dirty="0"/>
              <a:t>only when clinically indicated</a:t>
            </a:r>
            <a:endParaRPr lang="en-ZA" dirty="0"/>
          </a:p>
          <a:p>
            <a:pPr lvl="1"/>
            <a:r>
              <a:rPr lang="en-US" dirty="0"/>
              <a:t>Dysentery</a:t>
            </a:r>
            <a:endParaRPr lang="en-ZA" dirty="0"/>
          </a:p>
          <a:p>
            <a:pPr lvl="1"/>
            <a:r>
              <a:rPr lang="en-US" dirty="0"/>
              <a:t>Suspected cholera‑like illness</a:t>
            </a:r>
            <a:endParaRPr lang="en-ZA" dirty="0"/>
          </a:p>
          <a:p>
            <a:pPr lvl="1"/>
            <a:r>
              <a:rPr lang="en-US" dirty="0"/>
              <a:t>Severe or systemic disease </a:t>
            </a:r>
            <a:endParaRPr lang="en-ZA" dirty="0"/>
          </a:p>
          <a:p>
            <a:endParaRPr lang="en-ZA" dirty="0"/>
          </a:p>
        </p:txBody>
      </p:sp>
    </p:spTree>
    <p:extLst>
      <p:ext uri="{BB962C8B-B14F-4D97-AF65-F5344CB8AC3E}">
        <p14:creationId xmlns:p14="http://schemas.microsoft.com/office/powerpoint/2010/main" val="3948291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9F339-9A08-F30C-E126-A046569B4D87}"/>
              </a:ext>
            </a:extLst>
          </p:cNvPr>
          <p:cNvSpPr>
            <a:spLocks noGrp="1"/>
          </p:cNvSpPr>
          <p:nvPr>
            <p:ph type="title"/>
          </p:nvPr>
        </p:nvSpPr>
        <p:spPr>
          <a:xfrm>
            <a:off x="762000" y="246593"/>
            <a:ext cx="10151533" cy="1119752"/>
          </a:xfrm>
        </p:spPr>
        <p:txBody>
          <a:bodyPr>
            <a:normAutofit fontScale="90000"/>
          </a:bodyPr>
          <a:lstStyle/>
          <a:p>
            <a:br>
              <a:rPr lang="en-US" sz="4000" dirty="0"/>
            </a:br>
            <a:br>
              <a:rPr lang="en-US" sz="4000" dirty="0"/>
            </a:br>
            <a:r>
              <a:rPr lang="en-US" sz="3600" b="1" dirty="0"/>
              <a:t>Anticipatory clinical action during extreme weather reduces morbidity</a:t>
            </a:r>
            <a:br>
              <a:rPr lang="en-US" b="1" dirty="0"/>
            </a:br>
            <a:br>
              <a:rPr lang="en-ZA" dirty="0"/>
            </a:br>
            <a:endParaRPr lang="en-ZA" dirty="0"/>
          </a:p>
        </p:txBody>
      </p:sp>
      <p:sp>
        <p:nvSpPr>
          <p:cNvPr id="3" name="Content Placeholder 2">
            <a:extLst>
              <a:ext uri="{FF2B5EF4-FFF2-40B4-BE49-F238E27FC236}">
                <a16:creationId xmlns:a16="http://schemas.microsoft.com/office/drawing/2014/main" id="{13F921C3-246C-830C-938F-849B6FC44932}"/>
              </a:ext>
            </a:extLst>
          </p:cNvPr>
          <p:cNvSpPr>
            <a:spLocks noGrp="1"/>
          </p:cNvSpPr>
          <p:nvPr>
            <p:ph idx="1"/>
          </p:nvPr>
        </p:nvSpPr>
        <p:spPr>
          <a:xfrm>
            <a:off x="579966" y="1366345"/>
            <a:ext cx="10515600" cy="4939861"/>
          </a:xfrm>
        </p:spPr>
        <p:txBody>
          <a:bodyPr>
            <a:normAutofit/>
          </a:bodyPr>
          <a:lstStyle/>
          <a:p>
            <a:pPr marL="0" lvl="0" indent="0">
              <a:buNone/>
            </a:pPr>
            <a:r>
              <a:rPr lang="en-US" sz="2200" b="1" dirty="0"/>
              <a:t>Clinicians</a:t>
            </a:r>
            <a:endParaRPr lang="en-US" u="sng" dirty="0"/>
          </a:p>
          <a:p>
            <a:pPr lvl="0">
              <a:buFontTx/>
              <a:buChar char="-"/>
            </a:pPr>
            <a:r>
              <a:rPr lang="en-ZA" sz="2000" dirty="0"/>
              <a:t>strengthen capacities in medical supplies</a:t>
            </a:r>
          </a:p>
          <a:p>
            <a:pPr lvl="0">
              <a:buFontTx/>
              <a:buChar char="-"/>
            </a:pPr>
            <a:r>
              <a:rPr lang="en-ZA" sz="2000" dirty="0"/>
              <a:t>human resource management</a:t>
            </a:r>
          </a:p>
          <a:p>
            <a:pPr lvl="0">
              <a:buFontTx/>
              <a:buChar char="-"/>
            </a:pPr>
            <a:r>
              <a:rPr lang="en-ZA" sz="2000" dirty="0"/>
              <a:t>triage strategy</a:t>
            </a:r>
          </a:p>
          <a:p>
            <a:pPr>
              <a:buFontTx/>
              <a:buChar char="-"/>
            </a:pPr>
            <a:r>
              <a:rPr lang="en-US" sz="2000" dirty="0"/>
              <a:t>include environmental exposure as part of history taking</a:t>
            </a:r>
            <a:endParaRPr lang="en-ZA" sz="2200" b="1" dirty="0"/>
          </a:p>
          <a:p>
            <a:pPr marL="0" lvl="0" indent="0">
              <a:buNone/>
            </a:pPr>
            <a:endParaRPr lang="en-ZA" sz="2200" b="1" dirty="0"/>
          </a:p>
          <a:p>
            <a:pPr marL="0" lvl="0" indent="0">
              <a:buNone/>
            </a:pPr>
            <a:r>
              <a:rPr lang="en-ZA" sz="2200" b="1" dirty="0"/>
              <a:t>Policy</a:t>
            </a:r>
            <a:r>
              <a:rPr lang="en-ZA" sz="2000" u="sng" dirty="0"/>
              <a:t> </a:t>
            </a:r>
            <a:r>
              <a:rPr lang="en-ZA" sz="2200" b="1" dirty="0"/>
              <a:t>makers</a:t>
            </a:r>
          </a:p>
          <a:p>
            <a:pPr lvl="0">
              <a:buFontTx/>
              <a:buChar char="-"/>
            </a:pPr>
            <a:r>
              <a:rPr lang="en-ZA" sz="2000" dirty="0"/>
              <a:t>improving disaster preparedness</a:t>
            </a:r>
          </a:p>
          <a:p>
            <a:pPr lvl="0">
              <a:buFontTx/>
              <a:buChar char="-"/>
            </a:pPr>
            <a:r>
              <a:rPr lang="en-ZA" sz="2000" dirty="0"/>
              <a:t>early warning and detection systems</a:t>
            </a:r>
          </a:p>
          <a:p>
            <a:pPr lvl="0">
              <a:buFontTx/>
              <a:buChar char="-"/>
            </a:pPr>
            <a:r>
              <a:rPr lang="en-ZA" sz="2000" dirty="0"/>
              <a:t>efficient disaster response protocols </a:t>
            </a:r>
            <a:endParaRPr lang="en-ZA" sz="2000" u="sng" dirty="0"/>
          </a:p>
          <a:p>
            <a:endParaRPr lang="en-ZA" dirty="0"/>
          </a:p>
        </p:txBody>
      </p:sp>
    </p:spTree>
    <p:extLst>
      <p:ext uri="{BB962C8B-B14F-4D97-AF65-F5344CB8AC3E}">
        <p14:creationId xmlns:p14="http://schemas.microsoft.com/office/powerpoint/2010/main" val="1412881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D288FC-CD0B-C81B-A064-05300BC50844}"/>
              </a:ext>
            </a:extLst>
          </p:cNvPr>
          <p:cNvSpPr>
            <a:spLocks noGrp="1"/>
          </p:cNvSpPr>
          <p:nvPr>
            <p:ph type="title"/>
          </p:nvPr>
        </p:nvSpPr>
        <p:spPr/>
        <p:txBody>
          <a:bodyPr/>
          <a:lstStyle/>
          <a:p>
            <a:r>
              <a:rPr lang="en-US" dirty="0"/>
              <a:t>Malaria</a:t>
            </a:r>
            <a:endParaRPr lang="en-ZA" dirty="0"/>
          </a:p>
        </p:txBody>
      </p:sp>
      <p:sp>
        <p:nvSpPr>
          <p:cNvPr id="5" name="Text Placeholder 4">
            <a:extLst>
              <a:ext uri="{FF2B5EF4-FFF2-40B4-BE49-F238E27FC236}">
                <a16:creationId xmlns:a16="http://schemas.microsoft.com/office/drawing/2014/main" id="{EDE837BC-7313-E673-8B84-715256382C07}"/>
              </a:ext>
            </a:extLst>
          </p:cNvPr>
          <p:cNvSpPr>
            <a:spLocks noGrp="1"/>
          </p:cNvSpPr>
          <p:nvPr>
            <p:ph type="body" idx="1"/>
          </p:nvPr>
        </p:nvSpPr>
        <p:spPr/>
        <p:txBody>
          <a:bodyPr/>
          <a:lstStyle/>
          <a:p>
            <a:endParaRPr lang="en-ZA"/>
          </a:p>
        </p:txBody>
      </p:sp>
    </p:spTree>
    <p:extLst>
      <p:ext uri="{BB962C8B-B14F-4D97-AF65-F5344CB8AC3E}">
        <p14:creationId xmlns:p14="http://schemas.microsoft.com/office/powerpoint/2010/main" val="2072192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1F4E0-6E28-077A-F310-A2C633FD38D0}"/>
              </a:ext>
            </a:extLst>
          </p:cNvPr>
          <p:cNvSpPr>
            <a:spLocks noGrp="1"/>
          </p:cNvSpPr>
          <p:nvPr>
            <p:ph type="title"/>
          </p:nvPr>
        </p:nvSpPr>
        <p:spPr>
          <a:xfrm>
            <a:off x="838200" y="365125"/>
            <a:ext cx="10515600" cy="803275"/>
          </a:xfrm>
        </p:spPr>
        <p:txBody>
          <a:bodyPr>
            <a:normAutofit fontScale="90000"/>
          </a:bodyPr>
          <a:lstStyle/>
          <a:p>
            <a:br>
              <a:rPr lang="en-US" b="1" dirty="0"/>
            </a:br>
            <a:r>
              <a:rPr lang="en-US" sz="3600" b="1" dirty="0"/>
              <a:t>Climate‑Sensitive Clinical Risk and Transmission</a:t>
            </a:r>
            <a:br>
              <a:rPr lang="en-ZA" b="1" dirty="0"/>
            </a:br>
            <a:endParaRPr lang="en-ZA" dirty="0"/>
          </a:p>
        </p:txBody>
      </p:sp>
      <p:sp>
        <p:nvSpPr>
          <p:cNvPr id="3" name="Content Placeholder 2">
            <a:extLst>
              <a:ext uri="{FF2B5EF4-FFF2-40B4-BE49-F238E27FC236}">
                <a16:creationId xmlns:a16="http://schemas.microsoft.com/office/drawing/2014/main" id="{C432EF02-29C5-4831-5D82-10DE492E7800}"/>
              </a:ext>
            </a:extLst>
          </p:cNvPr>
          <p:cNvSpPr>
            <a:spLocks noGrp="1"/>
          </p:cNvSpPr>
          <p:nvPr>
            <p:ph idx="1"/>
          </p:nvPr>
        </p:nvSpPr>
        <p:spPr>
          <a:xfrm>
            <a:off x="806970" y="1168400"/>
            <a:ext cx="10515600" cy="5410200"/>
          </a:xfrm>
        </p:spPr>
        <p:txBody>
          <a:bodyPr>
            <a:normAutofit/>
          </a:bodyPr>
          <a:lstStyle/>
          <a:p>
            <a:pPr lvl="0"/>
            <a:r>
              <a:rPr lang="en-ZA" sz="2400" dirty="0"/>
              <a:t>Mosquitoes thrive in environments with high temperatures and increased rainfall                  ideal breeding conditions </a:t>
            </a:r>
            <a:endParaRPr lang="en-US" sz="2200" b="1" dirty="0"/>
          </a:p>
          <a:p>
            <a:pPr lvl="0"/>
            <a:r>
              <a:rPr lang="en-US" sz="2200" b="1" dirty="0"/>
              <a:t>Malaria highly climate‑sensitive</a:t>
            </a:r>
            <a:r>
              <a:rPr lang="en-US" sz="2200" dirty="0"/>
              <a:t>, temperature and rainfall  affect </a:t>
            </a:r>
            <a:r>
              <a:rPr lang="en-US" sz="2200" i="1" dirty="0"/>
              <a:t>Anopheles</a:t>
            </a:r>
            <a:r>
              <a:rPr lang="en-US" sz="2200" dirty="0"/>
              <a:t> survival and </a:t>
            </a:r>
            <a:r>
              <a:rPr lang="en-US" sz="2200" i="1" dirty="0"/>
              <a:t>Plasmodium</a:t>
            </a:r>
            <a:r>
              <a:rPr lang="en-US" sz="2200" dirty="0"/>
              <a:t> development </a:t>
            </a:r>
            <a:endParaRPr lang="en-ZA" sz="2200" dirty="0"/>
          </a:p>
          <a:p>
            <a:pPr lvl="0"/>
            <a:r>
              <a:rPr lang="en-US" sz="2200" b="1" dirty="0"/>
              <a:t>Small temperature increases predicted (≈1–2 °C)</a:t>
            </a:r>
            <a:r>
              <a:rPr lang="en-US" sz="2200" dirty="0"/>
              <a:t> can:</a:t>
            </a:r>
            <a:endParaRPr lang="en-ZA" sz="2200" dirty="0"/>
          </a:p>
          <a:p>
            <a:pPr lvl="1"/>
            <a:r>
              <a:rPr lang="en-US" sz="2200" dirty="0"/>
              <a:t>Shorten parasite incubation</a:t>
            </a:r>
            <a:endParaRPr lang="en-ZA" sz="2200" dirty="0"/>
          </a:p>
          <a:p>
            <a:pPr lvl="1"/>
            <a:r>
              <a:rPr lang="en-US" sz="2200" dirty="0"/>
              <a:t>Increase biting frequency</a:t>
            </a:r>
            <a:endParaRPr lang="en-ZA" sz="2200" dirty="0"/>
          </a:p>
          <a:p>
            <a:pPr lvl="1"/>
            <a:r>
              <a:rPr lang="en-US" sz="2200" dirty="0"/>
              <a:t>Extend transmission seasons </a:t>
            </a:r>
            <a:endParaRPr lang="en-ZA" sz="2200" dirty="0"/>
          </a:p>
          <a:p>
            <a:pPr lvl="0"/>
            <a:r>
              <a:rPr lang="en-US" sz="2200" b="1" dirty="0"/>
              <a:t>Geographic risk is shifting</a:t>
            </a:r>
            <a:r>
              <a:rPr lang="en-US" sz="2200" dirty="0"/>
              <a:t>:</a:t>
            </a:r>
            <a:endParaRPr lang="en-ZA" sz="2200" dirty="0"/>
          </a:p>
          <a:p>
            <a:pPr lvl="1"/>
            <a:r>
              <a:rPr lang="en-US" sz="2200" dirty="0"/>
              <a:t>Increased malaria exposure in </a:t>
            </a:r>
            <a:r>
              <a:rPr lang="en-US" sz="2200" b="1" dirty="0"/>
              <a:t>highland and previously low‑risk areas</a:t>
            </a:r>
            <a:endParaRPr lang="en-ZA" sz="2200" dirty="0"/>
          </a:p>
          <a:p>
            <a:pPr lvl="1"/>
            <a:r>
              <a:rPr lang="en-US" sz="2200" dirty="0"/>
              <a:t>Persistent transmission in endemic lowlands </a:t>
            </a:r>
          </a:p>
          <a:p>
            <a:pPr lvl="0"/>
            <a:r>
              <a:rPr lang="en-US" sz="2200" b="1" dirty="0"/>
              <a:t>Extreme weather events</a:t>
            </a:r>
            <a:r>
              <a:rPr lang="en-US" sz="2200" dirty="0"/>
              <a:t> (floods, droughts, El Niño) now </a:t>
            </a:r>
            <a:r>
              <a:rPr lang="en-US" sz="2200" dirty="0" err="1"/>
              <a:t>recognised</a:t>
            </a:r>
            <a:r>
              <a:rPr lang="en-US" sz="2200" dirty="0"/>
              <a:t> </a:t>
            </a:r>
            <a:r>
              <a:rPr lang="en-US" sz="2200" i="1" dirty="0"/>
              <a:t>clinical risk amplifiers</a:t>
            </a:r>
            <a:r>
              <a:rPr lang="en-US" sz="2200" dirty="0"/>
              <a:t> for malaria outbreaks </a:t>
            </a:r>
            <a:endParaRPr lang="en-ZA" sz="2200" dirty="0"/>
          </a:p>
          <a:p>
            <a:pPr marL="457200" lvl="1" indent="0">
              <a:buNone/>
            </a:pPr>
            <a:endParaRPr lang="en-US" dirty="0"/>
          </a:p>
          <a:p>
            <a:pPr lvl="1"/>
            <a:endParaRPr lang="en-ZA" dirty="0"/>
          </a:p>
          <a:p>
            <a:endParaRPr lang="en-ZA" dirty="0"/>
          </a:p>
        </p:txBody>
      </p:sp>
      <p:sp>
        <p:nvSpPr>
          <p:cNvPr id="4" name="Arrow: Right 3">
            <a:extLst>
              <a:ext uri="{FF2B5EF4-FFF2-40B4-BE49-F238E27FC236}">
                <a16:creationId xmlns:a16="http://schemas.microsoft.com/office/drawing/2014/main" id="{2D1B6D0E-F431-700F-BBAC-F9B8487618E2}"/>
              </a:ext>
            </a:extLst>
          </p:cNvPr>
          <p:cNvSpPr/>
          <p:nvPr/>
        </p:nvSpPr>
        <p:spPr>
          <a:xfrm>
            <a:off x="2364653" y="1554390"/>
            <a:ext cx="389165" cy="2077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646358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1A3C6-89A4-536B-385E-2F722967550C}"/>
              </a:ext>
            </a:extLst>
          </p:cNvPr>
          <p:cNvSpPr>
            <a:spLocks noGrp="1"/>
          </p:cNvSpPr>
          <p:nvPr>
            <p:ph type="title"/>
          </p:nvPr>
        </p:nvSpPr>
        <p:spPr>
          <a:xfrm>
            <a:off x="838200" y="365126"/>
            <a:ext cx="10515600" cy="735542"/>
          </a:xfrm>
        </p:spPr>
        <p:txBody>
          <a:bodyPr>
            <a:normAutofit/>
          </a:bodyPr>
          <a:lstStyle/>
          <a:p>
            <a:r>
              <a:rPr lang="en-US" sz="3200" b="1" dirty="0"/>
              <a:t>Clinical Presentation &amp; Diagnostic Implications</a:t>
            </a:r>
            <a:endParaRPr lang="en-ZA" sz="3200" dirty="0"/>
          </a:p>
        </p:txBody>
      </p:sp>
      <p:sp>
        <p:nvSpPr>
          <p:cNvPr id="3" name="Content Placeholder 2">
            <a:extLst>
              <a:ext uri="{FF2B5EF4-FFF2-40B4-BE49-F238E27FC236}">
                <a16:creationId xmlns:a16="http://schemas.microsoft.com/office/drawing/2014/main" id="{7C214671-37CB-D6B1-8B24-2359BCC6CEC7}"/>
              </a:ext>
            </a:extLst>
          </p:cNvPr>
          <p:cNvSpPr>
            <a:spLocks noGrp="1"/>
          </p:cNvSpPr>
          <p:nvPr>
            <p:ph idx="1"/>
          </p:nvPr>
        </p:nvSpPr>
        <p:spPr>
          <a:xfrm>
            <a:off x="838200" y="1176867"/>
            <a:ext cx="10515600" cy="5000096"/>
          </a:xfrm>
        </p:spPr>
        <p:txBody>
          <a:bodyPr>
            <a:normAutofit fontScale="70000" lnSpcReduction="20000"/>
          </a:bodyPr>
          <a:lstStyle/>
          <a:p>
            <a:pPr lvl="0"/>
            <a:r>
              <a:rPr lang="en-US" b="1" dirty="0"/>
              <a:t>Unstable and epidemic malaria</a:t>
            </a:r>
            <a:r>
              <a:rPr lang="en-US" dirty="0"/>
              <a:t> is increasingly reported following:</a:t>
            </a:r>
            <a:endParaRPr lang="en-ZA" dirty="0"/>
          </a:p>
          <a:p>
            <a:pPr lvl="1"/>
            <a:r>
              <a:rPr lang="en-US" dirty="0"/>
              <a:t>Flooding</a:t>
            </a:r>
            <a:endParaRPr lang="en-ZA" dirty="0"/>
          </a:p>
          <a:p>
            <a:pPr lvl="1"/>
            <a:r>
              <a:rPr lang="en-US" dirty="0"/>
              <a:t>Drought‑associated water storage</a:t>
            </a:r>
            <a:endParaRPr lang="en-ZA" dirty="0"/>
          </a:p>
          <a:p>
            <a:pPr lvl="1"/>
            <a:r>
              <a:rPr lang="en-US" dirty="0"/>
              <a:t>Population displacement following extreme weather events</a:t>
            </a:r>
            <a:endParaRPr lang="en-ZA" dirty="0"/>
          </a:p>
          <a:p>
            <a:pPr lvl="0"/>
            <a:r>
              <a:rPr lang="en-US" b="1" dirty="0"/>
              <a:t>Presentation may occur in low‑immunity populations</a:t>
            </a:r>
            <a:r>
              <a:rPr lang="en-US" dirty="0"/>
              <a:t>, increasing risk of:</a:t>
            </a:r>
            <a:endParaRPr lang="en-ZA" dirty="0"/>
          </a:p>
          <a:p>
            <a:pPr lvl="1"/>
            <a:r>
              <a:rPr lang="en-US" dirty="0"/>
              <a:t>Severe malaria</a:t>
            </a:r>
            <a:endParaRPr lang="en-ZA" dirty="0"/>
          </a:p>
          <a:p>
            <a:pPr lvl="1"/>
            <a:r>
              <a:rPr lang="en-US" dirty="0"/>
              <a:t>Delayed diagnosis</a:t>
            </a:r>
            <a:endParaRPr lang="en-ZA" dirty="0"/>
          </a:p>
          <a:p>
            <a:pPr lvl="1"/>
            <a:r>
              <a:rPr lang="en-US" dirty="0"/>
              <a:t>Higher mortality </a:t>
            </a:r>
            <a:endParaRPr lang="en-ZA" dirty="0"/>
          </a:p>
          <a:p>
            <a:pPr lvl="0"/>
            <a:r>
              <a:rPr lang="en-US" b="1" dirty="0"/>
              <a:t>Urban vs rural exposure differs</a:t>
            </a:r>
            <a:r>
              <a:rPr lang="en-US" dirty="0"/>
              <a:t>:</a:t>
            </a:r>
            <a:endParaRPr lang="en-ZA" dirty="0"/>
          </a:p>
          <a:p>
            <a:pPr lvl="1"/>
            <a:r>
              <a:rPr lang="en-US" dirty="0"/>
              <a:t>Urban: dense transmission following infrastructure failure</a:t>
            </a:r>
            <a:endParaRPr lang="en-ZA" dirty="0"/>
          </a:p>
          <a:p>
            <a:pPr lvl="1"/>
            <a:r>
              <a:rPr lang="en-US" dirty="0"/>
              <a:t>Rural: seasonal, ecosystem‑driven exposure </a:t>
            </a:r>
            <a:endParaRPr lang="en-ZA" dirty="0"/>
          </a:p>
          <a:p>
            <a:r>
              <a:rPr lang="en-US" b="1" dirty="0"/>
              <a:t>Diagnostic implications</a:t>
            </a:r>
            <a:endParaRPr lang="en-ZA" b="1" dirty="0"/>
          </a:p>
          <a:p>
            <a:pPr lvl="1"/>
            <a:r>
              <a:rPr lang="en-US" dirty="0"/>
              <a:t>Maintain low threshold for malaria testing:</a:t>
            </a:r>
            <a:endParaRPr lang="en-ZA" dirty="0"/>
          </a:p>
          <a:p>
            <a:pPr lvl="2"/>
            <a:r>
              <a:rPr lang="en-US" dirty="0"/>
              <a:t>Febrile illness after extreme weather</a:t>
            </a:r>
            <a:endParaRPr lang="en-ZA" dirty="0"/>
          </a:p>
          <a:p>
            <a:pPr lvl="2"/>
            <a:r>
              <a:rPr lang="en-US" dirty="0"/>
              <a:t>Patients from non‑traditional malaria zones</a:t>
            </a:r>
            <a:endParaRPr lang="en-ZA" dirty="0"/>
          </a:p>
          <a:p>
            <a:pPr lvl="1"/>
            <a:r>
              <a:rPr lang="en-US" dirty="0"/>
              <a:t>Clinical suspicion should remain high even outside “peak season” </a:t>
            </a:r>
            <a:endParaRPr lang="en-ZA" dirty="0"/>
          </a:p>
          <a:p>
            <a:pPr lvl="1"/>
            <a:r>
              <a:rPr lang="en-US" dirty="0"/>
              <a:t>Climate variability increases diagnostic uncertainty. Missing malaria in a low‑risk area is now a real danger</a:t>
            </a:r>
            <a:endParaRPr lang="en-ZA" dirty="0"/>
          </a:p>
          <a:p>
            <a:endParaRPr lang="en-ZA" dirty="0"/>
          </a:p>
        </p:txBody>
      </p:sp>
    </p:spTree>
    <p:extLst>
      <p:ext uri="{BB962C8B-B14F-4D97-AF65-F5344CB8AC3E}">
        <p14:creationId xmlns:p14="http://schemas.microsoft.com/office/powerpoint/2010/main" val="678219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81</TotalTime>
  <Words>3086</Words>
  <Application>Microsoft Office PowerPoint</Application>
  <PresentationFormat>Widescreen</PresentationFormat>
  <Paragraphs>217</Paragraphs>
  <Slides>14</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Aptos</vt:lpstr>
      <vt:lpstr>Aptos Display</vt:lpstr>
      <vt:lpstr>Arial</vt:lpstr>
      <vt:lpstr>Office Theme</vt:lpstr>
      <vt:lpstr>Infectious diseases and climate change: resources for CPD</vt:lpstr>
      <vt:lpstr>Diarrhoeal disease</vt:lpstr>
      <vt:lpstr>Climate‑Related Exposures and Diarrhoeal Disease</vt:lpstr>
      <vt:lpstr> Mechanisms &amp; Clinical Presentation: From Exposure to Illness </vt:lpstr>
      <vt:lpstr>Clinical Management</vt:lpstr>
      <vt:lpstr>  Anticipatory clinical action during extreme weather reduces morbidity  </vt:lpstr>
      <vt:lpstr>Malaria</vt:lpstr>
      <vt:lpstr> Climate‑Sensitive Clinical Risk and Transmission </vt:lpstr>
      <vt:lpstr>Clinical Presentation &amp; Diagnostic Implications</vt:lpstr>
      <vt:lpstr>Treatment, Prevention &amp; Health‑System Readiness</vt:lpstr>
      <vt:lpstr>Urbanisation</vt:lpstr>
      <vt:lpstr>Infectious disease in an era of global change</vt:lpstr>
      <vt:lpstr>Impacts of urbanization on infectious disease</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Forgus, S, Dr [sheronf@sun.ac.za]</dc:creator>
  <cp:lastModifiedBy>Mash, R, Prof [rm@sun.ac.za]</cp:lastModifiedBy>
  <cp:revision>3</cp:revision>
  <dcterms:created xsi:type="dcterms:W3CDTF">2026-04-21T08:53:31Z</dcterms:created>
  <dcterms:modified xsi:type="dcterms:W3CDTF">2026-06-05T12:01:13Z</dcterms:modified>
</cp:coreProperties>
</file>