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4" r:id="rId2"/>
  </p:sldMasterIdLst>
  <p:notesMasterIdLst>
    <p:notesMasterId r:id="rId11"/>
  </p:notesMasterIdLst>
  <p:sldIdLst>
    <p:sldId id="267" r:id="rId3"/>
    <p:sldId id="2563" r:id="rId4"/>
    <p:sldId id="2564" r:id="rId5"/>
    <p:sldId id="2571" r:id="rId6"/>
    <p:sldId id="2568" r:id="rId7"/>
    <p:sldId id="259" r:id="rId8"/>
    <p:sldId id="2565" r:id="rId9"/>
    <p:sldId id="25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limate Change, Ageing, and Cardiopulmonary Risk in Africa" id="{F0002BBC-DA02-4B55-96CC-54570F636485}">
          <p14:sldIdLst/>
        </p14:section>
        <p14:section name="Ageing, Climate Stressors, and Cardiopulmonary Vulnerability" id="{22C85C8D-5CD0-4524-8F94-22CB50223881}">
          <p14:sldIdLst>
            <p14:sldId id="267"/>
            <p14:sldId id="2563"/>
            <p14:sldId id="2564"/>
            <p14:sldId id="2571"/>
            <p14:sldId id="2568"/>
            <p14:sldId id="259"/>
            <p14:sldId id="2565"/>
            <p14:sldId id="25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0F67C3-0867-429F-9FC3-EEE224670318}" v="741" dt="2026-06-05T11:32:06.7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31" autoAdjust="0"/>
  </p:normalViewPr>
  <p:slideViewPr>
    <p:cSldViewPr snapToGrid="0">
      <p:cViewPr varScale="1">
        <p:scale>
          <a:sx n="74" d="100"/>
          <a:sy n="74" d="100"/>
        </p:scale>
        <p:origin x="1013" y="67"/>
      </p:cViewPr>
      <p:guideLst/>
    </p:cSldViewPr>
  </p:slideViewPr>
  <p:notesTextViewPr>
    <p:cViewPr>
      <p:scale>
        <a:sx n="1" d="1"/>
        <a:sy n="1" d="1"/>
      </p:scale>
      <p:origin x="0" y="-43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h, R, Prof [rm@sun.ac.za]" userId="a2b7db96-ba39-4b83-b756-5413940b22f7" providerId="ADAL" clId="{0DA387B5-9BE9-48E5-B850-B3C742AD5A75}"/>
    <pc:docChg chg="undo custSel addSld delSld modSld modSection">
      <pc:chgData name="Mash, R, Prof [rm@sun.ac.za]" userId="a2b7db96-ba39-4b83-b756-5413940b22f7" providerId="ADAL" clId="{0DA387B5-9BE9-48E5-B850-B3C742AD5A75}" dt="2026-06-05T11:33:31.915" v="2485" actId="113"/>
      <pc:docMkLst>
        <pc:docMk/>
      </pc:docMkLst>
      <pc:sldChg chg="modSp add mod modNotesTx">
        <pc:chgData name="Mash, R, Prof [rm@sun.ac.za]" userId="a2b7db96-ba39-4b83-b756-5413940b22f7" providerId="ADAL" clId="{0DA387B5-9BE9-48E5-B850-B3C742AD5A75}" dt="2026-06-05T11:33:31.915" v="2485" actId="113"/>
        <pc:sldMkLst>
          <pc:docMk/>
          <pc:sldMk cId="2389723206" sldId="259"/>
        </pc:sldMkLst>
        <pc:spChg chg="mod">
          <ac:chgData name="Mash, R, Prof [rm@sun.ac.za]" userId="a2b7db96-ba39-4b83-b756-5413940b22f7" providerId="ADAL" clId="{0DA387B5-9BE9-48E5-B850-B3C742AD5A75}" dt="2026-06-05T11:19:08.631" v="1971" actId="20577"/>
          <ac:spMkLst>
            <pc:docMk/>
            <pc:sldMk cId="2389723206" sldId="259"/>
            <ac:spMk id="2" creationId="{5FEE8BAB-9B0D-A73C-CF95-730FE9480F92}"/>
          </ac:spMkLst>
        </pc:spChg>
      </pc:sldChg>
      <pc:sldChg chg="delSp modSp mod">
        <pc:chgData name="Mash, R, Prof [rm@sun.ac.za]" userId="a2b7db96-ba39-4b83-b756-5413940b22f7" providerId="ADAL" clId="{0DA387B5-9BE9-48E5-B850-B3C742AD5A75}" dt="2026-06-05T11:17:30.137" v="1946" actId="20577"/>
        <pc:sldMkLst>
          <pc:docMk/>
          <pc:sldMk cId="3202781203" sldId="267"/>
        </pc:sldMkLst>
        <pc:spChg chg="mod">
          <ac:chgData name="Mash, R, Prof [rm@sun.ac.za]" userId="a2b7db96-ba39-4b83-b756-5413940b22f7" providerId="ADAL" clId="{0DA387B5-9BE9-48E5-B850-B3C742AD5A75}" dt="2026-06-05T11:17:30.137" v="1946" actId="20577"/>
          <ac:spMkLst>
            <pc:docMk/>
            <pc:sldMk cId="3202781203" sldId="267"/>
            <ac:spMk id="8" creationId="{11A20B40-8994-9964-A541-2F2820BF82AE}"/>
          </ac:spMkLst>
        </pc:spChg>
        <pc:picChg chg="del">
          <ac:chgData name="Mash, R, Prof [rm@sun.ac.za]" userId="a2b7db96-ba39-4b83-b756-5413940b22f7" providerId="ADAL" clId="{0DA387B5-9BE9-48E5-B850-B3C742AD5A75}" dt="2026-06-05T10:12:40.515" v="819" actId="478"/>
          <ac:picMkLst>
            <pc:docMk/>
            <pc:sldMk cId="3202781203" sldId="267"/>
            <ac:picMk id="13" creationId="{821F79E7-7B8A-46A4-ACD3-5FFF08EBE1B4}"/>
          </ac:picMkLst>
        </pc:picChg>
        <pc:picChg chg="del">
          <ac:chgData name="Mash, R, Prof [rm@sun.ac.za]" userId="a2b7db96-ba39-4b83-b756-5413940b22f7" providerId="ADAL" clId="{0DA387B5-9BE9-48E5-B850-B3C742AD5A75}" dt="2026-06-05T10:12:41.805" v="820" actId="478"/>
          <ac:picMkLst>
            <pc:docMk/>
            <pc:sldMk cId="3202781203" sldId="267"/>
            <ac:picMk id="14" creationId="{3B3D10BB-B0DB-AF10-E092-28EF10D7B61C}"/>
          </ac:picMkLst>
        </pc:picChg>
      </pc:sldChg>
      <pc:sldChg chg="delSp modSp mod">
        <pc:chgData name="Mash, R, Prof [rm@sun.ac.za]" userId="a2b7db96-ba39-4b83-b756-5413940b22f7" providerId="ADAL" clId="{0DA387B5-9BE9-48E5-B850-B3C742AD5A75}" dt="2026-06-05T11:31:19.715" v="2328" actId="20577"/>
        <pc:sldMkLst>
          <pc:docMk/>
          <pc:sldMk cId="2061046949" sldId="2563"/>
        </pc:sldMkLst>
        <pc:spChg chg="mod">
          <ac:chgData name="Mash, R, Prof [rm@sun.ac.za]" userId="a2b7db96-ba39-4b83-b756-5413940b22f7" providerId="ADAL" clId="{0DA387B5-9BE9-48E5-B850-B3C742AD5A75}" dt="2026-06-05T10:31:16.520" v="871" actId="6549"/>
          <ac:spMkLst>
            <pc:docMk/>
            <pc:sldMk cId="2061046949" sldId="2563"/>
            <ac:spMk id="2" creationId="{A15DFBEF-8347-4DDF-BC97-82F95A408B19}"/>
          </ac:spMkLst>
        </pc:spChg>
        <pc:spChg chg="del mod">
          <ac:chgData name="Mash, R, Prof [rm@sun.ac.za]" userId="a2b7db96-ba39-4b83-b756-5413940b22f7" providerId="ADAL" clId="{0DA387B5-9BE9-48E5-B850-B3C742AD5A75}" dt="2026-06-05T11:24:47.823" v="2203" actId="478"/>
          <ac:spMkLst>
            <pc:docMk/>
            <pc:sldMk cId="2061046949" sldId="2563"/>
            <ac:spMk id="3" creationId="{C59244A0-B21B-7A14-1315-7978F7214E93}"/>
          </ac:spMkLst>
        </pc:spChg>
        <pc:spChg chg="mod">
          <ac:chgData name="Mash, R, Prof [rm@sun.ac.za]" userId="a2b7db96-ba39-4b83-b756-5413940b22f7" providerId="ADAL" clId="{0DA387B5-9BE9-48E5-B850-B3C742AD5A75}" dt="2026-06-05T11:31:19.715" v="2328" actId="20577"/>
          <ac:spMkLst>
            <pc:docMk/>
            <pc:sldMk cId="2061046949" sldId="2563"/>
            <ac:spMk id="4" creationId="{02EAC414-AECF-6343-F581-CA777B807BB6}"/>
          </ac:spMkLst>
        </pc:spChg>
      </pc:sldChg>
      <pc:sldChg chg="del">
        <pc:chgData name="Mash, R, Prof [rm@sun.ac.za]" userId="a2b7db96-ba39-4b83-b756-5413940b22f7" providerId="ADAL" clId="{0DA387B5-9BE9-48E5-B850-B3C742AD5A75}" dt="2026-06-05T11:21:42.267" v="1985" actId="2696"/>
        <pc:sldMkLst>
          <pc:docMk/>
          <pc:sldMk cId="1391117279" sldId="2565"/>
        </pc:sldMkLst>
      </pc:sldChg>
      <pc:sldChg chg="add">
        <pc:chgData name="Mash, R, Prof [rm@sun.ac.za]" userId="a2b7db96-ba39-4b83-b756-5413940b22f7" providerId="ADAL" clId="{0DA387B5-9BE9-48E5-B850-B3C742AD5A75}" dt="2026-06-05T11:21:46.528" v="1986"/>
        <pc:sldMkLst>
          <pc:docMk/>
          <pc:sldMk cId="1522739977" sldId="2565"/>
        </pc:sldMkLst>
      </pc:sldChg>
      <pc:sldChg chg="modSp del mod">
        <pc:chgData name="Mash, R, Prof [rm@sun.ac.za]" userId="a2b7db96-ba39-4b83-b756-5413940b22f7" providerId="ADAL" clId="{0DA387B5-9BE9-48E5-B850-B3C742AD5A75}" dt="2026-06-05T11:32:33.679" v="2329" actId="47"/>
        <pc:sldMkLst>
          <pc:docMk/>
          <pc:sldMk cId="484107672" sldId="2567"/>
        </pc:sldMkLst>
        <pc:spChg chg="mod">
          <ac:chgData name="Mash, R, Prof [rm@sun.ac.za]" userId="a2b7db96-ba39-4b83-b756-5413940b22f7" providerId="ADAL" clId="{0DA387B5-9BE9-48E5-B850-B3C742AD5A75}" dt="2026-06-05T11:26:31.092" v="2207" actId="6549"/>
          <ac:spMkLst>
            <pc:docMk/>
            <pc:sldMk cId="484107672" sldId="2567"/>
            <ac:spMk id="3" creationId="{8BAFF599-1081-87A8-56C5-6B1C92F44227}"/>
          </ac:spMkLst>
        </pc:spChg>
      </pc:sldChg>
      <pc:sldChg chg="modSp new del mod">
        <pc:chgData name="Mash, R, Prof [rm@sun.ac.za]" userId="a2b7db96-ba39-4b83-b756-5413940b22f7" providerId="ADAL" clId="{0DA387B5-9BE9-48E5-B850-B3C742AD5A75}" dt="2026-06-05T10:12:35.395" v="818" actId="47"/>
        <pc:sldMkLst>
          <pc:docMk/>
          <pc:sldMk cId="299475957" sldId="2569"/>
        </pc:sldMkLst>
        <pc:spChg chg="mod">
          <ac:chgData name="Mash, R, Prof [rm@sun.ac.za]" userId="a2b7db96-ba39-4b83-b756-5413940b22f7" providerId="ADAL" clId="{0DA387B5-9BE9-48E5-B850-B3C742AD5A75}" dt="2026-06-05T09:56:10.667" v="16" actId="20577"/>
          <ac:spMkLst>
            <pc:docMk/>
            <pc:sldMk cId="299475957" sldId="2569"/>
            <ac:spMk id="2" creationId="{4D77A5A9-1108-BD16-AD1C-A7BD792C36D2}"/>
          </ac:spMkLst>
        </pc:spChg>
        <pc:spChg chg="mod">
          <ac:chgData name="Mash, R, Prof [rm@sun.ac.za]" userId="a2b7db96-ba39-4b83-b756-5413940b22f7" providerId="ADAL" clId="{0DA387B5-9BE9-48E5-B850-B3C742AD5A75}" dt="2026-06-05T10:06:27.406" v="815" actId="20577"/>
          <ac:spMkLst>
            <pc:docMk/>
            <pc:sldMk cId="299475957" sldId="2569"/>
            <ac:spMk id="3" creationId="{09CF412F-776E-4207-9A52-3AC7D60B2C27}"/>
          </ac:spMkLst>
        </pc:spChg>
      </pc:sldChg>
      <pc:sldChg chg="modSp add mod">
        <pc:chgData name="Mash, R, Prof [rm@sun.ac.za]" userId="a2b7db96-ba39-4b83-b756-5413940b22f7" providerId="ADAL" clId="{0DA387B5-9BE9-48E5-B850-B3C742AD5A75}" dt="2026-06-05T11:18:17.517" v="1948" actId="1076"/>
        <pc:sldMkLst>
          <pc:docMk/>
          <pc:sldMk cId="2034849154" sldId="2570"/>
        </pc:sldMkLst>
        <pc:spChg chg="mod">
          <ac:chgData name="Mash, R, Prof [rm@sun.ac.za]" userId="a2b7db96-ba39-4b83-b756-5413940b22f7" providerId="ADAL" clId="{0DA387B5-9BE9-48E5-B850-B3C742AD5A75}" dt="2026-06-05T11:18:17.517" v="1948" actId="1076"/>
          <ac:spMkLst>
            <pc:docMk/>
            <pc:sldMk cId="2034849154" sldId="2570"/>
            <ac:spMk id="2" creationId="{4D77A5A9-1108-BD16-AD1C-A7BD792C36D2}"/>
          </ac:spMkLst>
        </pc:spChg>
        <pc:spChg chg="mod">
          <ac:chgData name="Mash, R, Prof [rm@sun.ac.za]" userId="a2b7db96-ba39-4b83-b756-5413940b22f7" providerId="ADAL" clId="{0DA387B5-9BE9-48E5-B850-B3C742AD5A75}" dt="2026-06-05T11:18:10.638" v="1947" actId="1076"/>
          <ac:spMkLst>
            <pc:docMk/>
            <pc:sldMk cId="2034849154" sldId="2570"/>
            <ac:spMk id="3" creationId="{09CF412F-776E-4207-9A52-3AC7D60B2C27}"/>
          </ac:spMkLst>
        </pc:spChg>
      </pc:sldChg>
      <pc:sldChg chg="addSp delSp modSp new mod modClrScheme chgLayout modNotesTx">
        <pc:chgData name="Mash, R, Prof [rm@sun.ac.za]" userId="a2b7db96-ba39-4b83-b756-5413940b22f7" providerId="ADAL" clId="{0DA387B5-9BE9-48E5-B850-B3C742AD5A75}" dt="2026-06-05T11:24:37.582" v="2200" actId="20577"/>
        <pc:sldMkLst>
          <pc:docMk/>
          <pc:sldMk cId="3968362699" sldId="2571"/>
        </pc:sldMkLst>
        <pc:spChg chg="del mod ord">
          <ac:chgData name="Mash, R, Prof [rm@sun.ac.za]" userId="a2b7db96-ba39-4b83-b756-5413940b22f7" providerId="ADAL" clId="{0DA387B5-9BE9-48E5-B850-B3C742AD5A75}" dt="2026-06-05T10:35:22.487" v="984" actId="700"/>
          <ac:spMkLst>
            <pc:docMk/>
            <pc:sldMk cId="3968362699" sldId="2571"/>
            <ac:spMk id="2" creationId="{73ED198A-0F74-1F66-3EB0-8E856AAE88B3}"/>
          </ac:spMkLst>
        </pc:spChg>
        <pc:spChg chg="mod ord">
          <ac:chgData name="Mash, R, Prof [rm@sun.ac.za]" userId="a2b7db96-ba39-4b83-b756-5413940b22f7" providerId="ADAL" clId="{0DA387B5-9BE9-48E5-B850-B3C742AD5A75}" dt="2026-06-05T10:35:22.487" v="984" actId="700"/>
          <ac:spMkLst>
            <pc:docMk/>
            <pc:sldMk cId="3968362699" sldId="2571"/>
            <ac:spMk id="3" creationId="{0964EB9D-6AA9-9FA3-C447-B1418416D7CD}"/>
          </ac:spMkLst>
        </pc:spChg>
        <pc:spChg chg="mod ord">
          <ac:chgData name="Mash, R, Prof [rm@sun.ac.za]" userId="a2b7db96-ba39-4b83-b756-5413940b22f7" providerId="ADAL" clId="{0DA387B5-9BE9-48E5-B850-B3C742AD5A75}" dt="2026-06-05T10:35:22.487" v="984" actId="700"/>
          <ac:spMkLst>
            <pc:docMk/>
            <pc:sldMk cId="3968362699" sldId="2571"/>
            <ac:spMk id="4" creationId="{0F49A287-C6DE-02B2-EE58-5D930DB09184}"/>
          </ac:spMkLst>
        </pc:spChg>
        <pc:spChg chg="del">
          <ac:chgData name="Mash, R, Prof [rm@sun.ac.za]" userId="a2b7db96-ba39-4b83-b756-5413940b22f7" providerId="ADAL" clId="{0DA387B5-9BE9-48E5-B850-B3C742AD5A75}" dt="2026-06-05T10:35:22.487" v="984" actId="700"/>
          <ac:spMkLst>
            <pc:docMk/>
            <pc:sldMk cId="3968362699" sldId="2571"/>
            <ac:spMk id="5" creationId="{24145B2F-B6A2-D47E-3DDB-FAACE9DA17C3}"/>
          </ac:spMkLst>
        </pc:spChg>
        <pc:spChg chg="del mod ord">
          <ac:chgData name="Mash, R, Prof [rm@sun.ac.za]" userId="a2b7db96-ba39-4b83-b756-5413940b22f7" providerId="ADAL" clId="{0DA387B5-9BE9-48E5-B850-B3C742AD5A75}" dt="2026-06-05T10:35:22.487" v="984" actId="700"/>
          <ac:spMkLst>
            <pc:docMk/>
            <pc:sldMk cId="3968362699" sldId="2571"/>
            <ac:spMk id="6" creationId="{E547213D-B73F-5A1E-D4AA-ACC0F84725BF}"/>
          </ac:spMkLst>
        </pc:spChg>
        <pc:spChg chg="add mod ord">
          <ac:chgData name="Mash, R, Prof [rm@sun.ac.za]" userId="a2b7db96-ba39-4b83-b756-5413940b22f7" providerId="ADAL" clId="{0DA387B5-9BE9-48E5-B850-B3C742AD5A75}" dt="2026-06-05T10:35:41.835" v="1038" actId="20577"/>
          <ac:spMkLst>
            <pc:docMk/>
            <pc:sldMk cId="3968362699" sldId="2571"/>
            <ac:spMk id="7" creationId="{75EB4BC2-65B8-F490-3509-C3B80B62AFC2}"/>
          </ac:spMkLst>
        </pc:spChg>
        <pc:spChg chg="add del mod ord">
          <ac:chgData name="Mash, R, Prof [rm@sun.ac.za]" userId="a2b7db96-ba39-4b83-b756-5413940b22f7" providerId="ADAL" clId="{0DA387B5-9BE9-48E5-B850-B3C742AD5A75}" dt="2026-06-05T10:35:51.892" v="1039" actId="3680"/>
          <ac:spMkLst>
            <pc:docMk/>
            <pc:sldMk cId="3968362699" sldId="2571"/>
            <ac:spMk id="8" creationId="{66FE4BED-0C02-45DA-00D9-B5A5D656600C}"/>
          </ac:spMkLst>
        </pc:spChg>
        <pc:graphicFrameChg chg="add mod ord modGraphic">
          <ac:chgData name="Mash, R, Prof [rm@sun.ac.za]" userId="a2b7db96-ba39-4b83-b756-5413940b22f7" providerId="ADAL" clId="{0DA387B5-9BE9-48E5-B850-B3C742AD5A75}" dt="2026-06-05T11:24:37.582" v="2200" actId="20577"/>
          <ac:graphicFrameMkLst>
            <pc:docMk/>
            <pc:sldMk cId="3968362699" sldId="2571"/>
            <ac:graphicFrameMk id="9" creationId="{E07A4D9F-368D-2B0A-2666-D01EA4F98F4C}"/>
          </ac:graphicFrameMkLst>
        </pc:graphicFrameChg>
      </pc:sldChg>
      <pc:sldMasterChg chg="delSldLayout">
        <pc:chgData name="Mash, R, Prof [rm@sun.ac.za]" userId="a2b7db96-ba39-4b83-b756-5413940b22f7" providerId="ADAL" clId="{0DA387B5-9BE9-48E5-B850-B3C742AD5A75}" dt="2026-06-05T11:21:42.267" v="1985" actId="2696"/>
        <pc:sldMasterMkLst>
          <pc:docMk/>
          <pc:sldMasterMk cId="1768361624" sldId="2147483724"/>
        </pc:sldMasterMkLst>
        <pc:sldLayoutChg chg="del">
          <pc:chgData name="Mash, R, Prof [rm@sun.ac.za]" userId="a2b7db96-ba39-4b83-b756-5413940b22f7" providerId="ADAL" clId="{0DA387B5-9BE9-48E5-B850-B3C742AD5A75}" dt="2026-06-05T11:21:42.267" v="1985" actId="2696"/>
          <pc:sldLayoutMkLst>
            <pc:docMk/>
            <pc:sldMasterMk cId="1768361624" sldId="2147483724"/>
            <pc:sldLayoutMk cId="1061525047" sldId="214748373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939A1-928B-4AB2-93D8-D58A07FE8639}" type="datetimeFigureOut"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49255-A4D9-4046-9BAA-363B8812DD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16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bei.med.upenn.edu/in-the-media/rising-temps-rising-risks-how-climate-change-impacts-diabetes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7399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/>
            <a:r>
              <a:rPr lang="en-US" dirty="0"/>
              <a:t>
</a:t>
            </a:r>
            <a:r>
              <a:rPr lang="en-ZA" dirty="0"/>
              <a:t>Rise of 1°C temp increase → ~2% higher myocardial infarction risk</a:t>
            </a:r>
          </a:p>
          <a:p>
            <a:pPr marL="342900" lvl="1" indent="-342900"/>
            <a:r>
              <a:rPr lang="en-ZA" dirty="0"/>
              <a:t>Heatwaves → ~64% increase in hospitalizations due to MI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F2FFA-0BC2-46A4-83C4-0F09E1C0CE0F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271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F2FFA-0BC2-46A4-83C4-0F09E1C0CE0F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55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ZA" dirty="0"/>
              <a:t>Mihail </a:t>
            </a:r>
            <a:r>
              <a:rPr lang="en-ZA" dirty="0" err="1"/>
              <a:t>Zilbermint</a:t>
            </a:r>
            <a:r>
              <a:rPr lang="en-ZA" dirty="0"/>
              <a:t> Diabetes and climate change  JOURNAL OF COMMUNITY HOSPITAL INTERNAL MEDICINE PERSPECTIVES 2020, VOL. 10, NO. 5, 409–412 https://doi.org/10.1080/20009666.2020.1791027</a:t>
            </a:r>
          </a:p>
          <a:p>
            <a:r>
              <a:rPr lang="en-ZA" dirty="0">
                <a:hlinkClick r:id="rId3"/>
              </a:rPr>
              <a:t>Penn DBEI | Rising Temps, Rising Risks: How Climate Change Impacts Diabetes - Penn DBEI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49255-A4D9-4046-9BAA-363B8812DD92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30926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49255-A4D9-4046-9BAA-363B8812DD92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5835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endParaRPr lang="en-Z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PM is a climate-related risk as it is also related to the burning of fossil fuels in industry, vehicles, coal fired power stations, etc.</a:t>
            </a:r>
          </a:p>
          <a:p>
            <a:endParaRPr lang="en-ZA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PM2.5 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considered to be a pro-inflammatory trigger in the lungs that results in the release of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danger associated molecular patterns (DAMPs)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that activate the innate immune system, including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toll-like receptors (TLR)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nucleotide oligomerization domain receptors (NLR)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ZA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Activation of the innate and adaptive immune system results in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oxidative stress 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increased inflammatory </a:t>
            </a:r>
            <a:r>
              <a:rPr lang="en-Z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signaling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There is some evidence that the increased inflammatory response in the lungs is associated with an elevated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systemic inflammatory response,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as well.</a:t>
            </a:r>
            <a:r>
              <a:rPr lang="en-ZA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For example, PM2.5 exposure has been shown to increase innate immune cells and inflammatory cytokines in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 adipose tissue (WAT)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 well as increase fat content itself, in preclinical models. Also in preclinical models, PM2.5 exposure has been shown to impair insulin </a:t>
            </a:r>
            <a:r>
              <a:rPr lang="en-Z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signaling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pathways in the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liver, muscle, WAT, and vasculature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reduces insulin sensitivity and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impairs glucose uptake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ZA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Hepatic insulin resistance results in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gluconeogenesis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 well as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hepatic lipid deposition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is a precursor to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non-alcoholic fatty liver disease (NAFLD)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brown adipose tissue (BAT)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PM2.5 exposure has been demonstrated to cause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mitochondrial dysfunction 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results in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decreased uncoupling protein 1 (UCP1) expression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decreased O2 consumption and heat production, and decreased metabolism.</a:t>
            </a:r>
            <a:r>
              <a:rPr lang="en-ZA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Lastly, PM has been shown to enter the </a:t>
            </a:r>
            <a:r>
              <a:rPr lang="en-Z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central nervous system 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 the olfactory bulb, and has been shown to cause oxidative stress and neuroinflammation.</a:t>
            </a:r>
            <a:r>
              <a:rPr lang="en-ZA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Z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Whether this affects the regulation of appetite and metabolism at the level of the central nervous system, e.g. the hypothalamus, remains to be determined.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D7283-7EAA-4410-AB22-0D3715793E10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07032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F2FFA-0BC2-46A4-83C4-0F09E1C0CE0F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86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2089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495234"/>
            <a:ext cx="6772275" cy="42103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8000" cap="all" baseline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457200"/>
            <a:ext cx="1676401" cy="16722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86070" y="0"/>
            <a:ext cx="394873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1582397" y="533401"/>
            <a:ext cx="762003" cy="457201"/>
          </a:xfrm>
        </p:spPr>
        <p:txBody>
          <a:bodyPr/>
          <a:lstStyle/>
          <a:p>
            <a:fld id="{0C8C660B-F668-4504-BC81-2CC82DB51607}" type="datetime1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9677401" y="3200402"/>
            <a:ext cx="4571997" cy="457201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34800" y="5715000"/>
            <a:ext cx="457200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65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846C1A-A0D8-5731-7296-105EBCB21982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1"/>
            <a:ext cx="11125200" cy="624839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8000" cap="all" baseline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Section Header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400" y="533401"/>
            <a:ext cx="762002" cy="45720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FDD2574-6F07-4D3F-BA2A-E83281EFBEE1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399" y="3200402"/>
            <a:ext cx="4571996" cy="45719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>
                <a:solidFill>
                  <a:schemeClr val="bg2"/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5715000"/>
            <a:ext cx="457200" cy="762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743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846C1A-A0D8-5731-7296-105EBCB21982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2958" y="457201"/>
            <a:ext cx="8119442" cy="6248399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cap="all" baseline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Section Header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400" y="533401"/>
            <a:ext cx="762002" cy="45720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D1D9F1-3B88-4534-939A-DE516EDD4249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399" y="3200402"/>
            <a:ext cx="4571996" cy="45719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>
                <a:solidFill>
                  <a:schemeClr val="bg2"/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5714999"/>
            <a:ext cx="457200" cy="76199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5410201" cy="6019800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4600" y="457200"/>
            <a:ext cx="5257799" cy="6019800"/>
          </a:xfrm>
        </p:spPr>
        <p:txBody>
          <a:bodyPr anchor="b">
            <a:normAutofit/>
          </a:bodyPr>
          <a:lstStyle>
            <a:lvl1pPr marL="457200" indent="-457200">
              <a:buFont typeface="+mj-lt"/>
              <a:buAutoNum type="arabicPeriod"/>
              <a:defRPr sz="1800"/>
            </a:lvl1pPr>
            <a:lvl2pPr marL="685800" indent="-457200">
              <a:buFont typeface="+mj-lt"/>
              <a:buAutoNum type="alphaLcPeriod"/>
              <a:defRPr sz="1600"/>
            </a:lvl2pPr>
            <a:lvl3pPr marL="800100" indent="-342900">
              <a:buFont typeface="+mj-lt"/>
              <a:buAutoNum type="romanLcPeriod"/>
              <a:defRPr sz="1400"/>
            </a:lvl3pPr>
            <a:lvl4pPr marL="1028700" indent="-342900">
              <a:buFont typeface="+mj-lt"/>
              <a:buAutoNum type="arabicParenR"/>
              <a:defRPr sz="1400"/>
            </a:lvl4pPr>
            <a:lvl5pPr marL="1257300" indent="-342900">
              <a:buFont typeface="+mj-lt"/>
              <a:buAutoNum type="alphaLcParenR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B8C76-DEC3-4508-BF83-96882AD10126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34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5410201" cy="6248400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4600" y="457200"/>
            <a:ext cx="5257799" cy="6019800"/>
          </a:xfrm>
        </p:spPr>
        <p:txBody>
          <a:bodyPr anchor="t">
            <a:normAutofit/>
          </a:bodyPr>
          <a:lstStyle>
            <a:lvl1pPr marL="457200" indent="-457200">
              <a:buFont typeface="+mj-lt"/>
              <a:buAutoNum type="arabicPeriod"/>
              <a:defRPr sz="1800"/>
            </a:lvl1pPr>
            <a:lvl2pPr marL="685800" indent="-457200">
              <a:buFont typeface="+mj-lt"/>
              <a:buAutoNum type="alphaLcPeriod"/>
              <a:defRPr sz="1600"/>
            </a:lvl2pPr>
            <a:lvl3pPr marL="800100" indent="-342900">
              <a:buFont typeface="+mj-lt"/>
              <a:buAutoNum type="romanLcPeriod"/>
              <a:defRPr sz="1400"/>
            </a:lvl3pPr>
            <a:lvl4pPr marL="1028700" indent="-342900">
              <a:buFont typeface="+mj-lt"/>
              <a:buAutoNum type="arabicParenR"/>
              <a:defRPr sz="1400"/>
            </a:lvl4pPr>
            <a:lvl5pPr marL="1257300" indent="-342900">
              <a:buFont typeface="+mj-lt"/>
              <a:buAutoNum type="alphaLcParenR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2E3FA-4F20-413C-B6B6-F2D556C9EA67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55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1"/>
            <a:ext cx="3175967" cy="6248399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19553" y="457200"/>
            <a:ext cx="3762702" cy="6019800"/>
          </a:xfrm>
        </p:spPr>
        <p:txBody>
          <a:bodyPr>
            <a:normAutofit/>
          </a:bodyPr>
          <a:lstStyle>
            <a:lvl1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defRPr sz="2000"/>
            </a:lvl1pPr>
            <a:lvl2pPr marL="571500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  <a:defRPr sz="2000"/>
            </a:lvl2pPr>
            <a:lvl3pPr marL="800100" indent="-342900">
              <a:lnSpc>
                <a:spcPct val="120000"/>
              </a:lnSpc>
              <a:spcBef>
                <a:spcPts val="0"/>
              </a:spcBef>
              <a:buFont typeface="+mj-lt"/>
              <a:buAutoNum type="romanLcPeriod"/>
              <a:defRPr sz="2000"/>
            </a:lvl3pPr>
            <a:lvl4pPr marL="102870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  <a:defRPr sz="2000"/>
            </a:lvl4pPr>
            <a:lvl5pPr>
              <a:lnSpc>
                <a:spcPct val="120000"/>
              </a:lnSpc>
              <a:spcBef>
                <a:spcPts val="0"/>
              </a:spcBef>
              <a:buFont typeface="+mj-lt"/>
              <a:buAutoNum type="romanLcPeriod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68638" y="0"/>
            <a:ext cx="3566161" cy="6858000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398" y="533402"/>
            <a:ext cx="762002" cy="457199"/>
          </a:xfrm>
        </p:spPr>
        <p:txBody>
          <a:bodyPr/>
          <a:lstStyle/>
          <a:p>
            <a:fld id="{4F6FCCC6-49D3-4A00-9FFF-BB2E42472228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401" y="3200403"/>
            <a:ext cx="4571997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5715000"/>
            <a:ext cx="457199" cy="761999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29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4097" y="457201"/>
            <a:ext cx="4509243" cy="2419989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 flipH="1">
            <a:off x="-148368" y="533402"/>
            <a:ext cx="762002" cy="457199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6BAB514B-6EC6-4AD2-BABD-48FED3114FD9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 flipH="1">
            <a:off x="-2053366" y="3200403"/>
            <a:ext cx="4571997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3" y="5715000"/>
            <a:ext cx="457199" cy="761999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1" y="0"/>
            <a:ext cx="6380512" cy="6858000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24097" y="3242950"/>
            <a:ext cx="4509244" cy="3234050"/>
          </a:xfrm>
        </p:spPr>
        <p:txBody>
          <a:bodyPr anchor="b">
            <a:normAutofit/>
          </a:bodyPr>
          <a:lstStyle>
            <a:lvl1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defRPr sz="2000"/>
            </a:lvl1pPr>
            <a:lvl2pPr marL="571500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  <a:defRPr sz="2000"/>
            </a:lvl2pPr>
            <a:lvl3pPr marL="800100" indent="-342900">
              <a:lnSpc>
                <a:spcPct val="120000"/>
              </a:lnSpc>
              <a:spcBef>
                <a:spcPts val="0"/>
              </a:spcBef>
              <a:buFont typeface="+mj-lt"/>
              <a:buAutoNum type="romanLcPeriod"/>
              <a:defRPr sz="2000"/>
            </a:lvl3pPr>
            <a:lvl4pPr marL="102870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  <a:defRPr sz="2000"/>
            </a:lvl4pPr>
            <a:lvl5pPr>
              <a:lnSpc>
                <a:spcPct val="120000"/>
              </a:lnSpc>
              <a:spcBef>
                <a:spcPts val="0"/>
              </a:spcBef>
              <a:buFont typeface="+mj-lt"/>
              <a:buAutoNum type="romanLcPeriod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2256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1"/>
            <a:ext cx="3175967" cy="6248399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76447" y="0"/>
            <a:ext cx="3566161" cy="6858000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72098" y="457200"/>
            <a:ext cx="3762702" cy="6019800"/>
          </a:xfrm>
        </p:spPr>
        <p:txBody>
          <a:bodyPr anchor="b">
            <a:normAutofit/>
          </a:bodyPr>
          <a:lstStyle>
            <a:lvl1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  <a:defRPr sz="2000"/>
            </a:lvl1pPr>
            <a:lvl2pPr marL="571500" indent="-34290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  <a:defRPr sz="2000"/>
            </a:lvl2pPr>
            <a:lvl3pPr marL="800100" indent="-342900">
              <a:lnSpc>
                <a:spcPct val="120000"/>
              </a:lnSpc>
              <a:spcBef>
                <a:spcPts val="0"/>
              </a:spcBef>
              <a:buFont typeface="+mj-lt"/>
              <a:buAutoNum type="romanLcPeriod"/>
              <a:defRPr sz="2000"/>
            </a:lvl3pPr>
            <a:lvl4pPr marL="102870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  <a:defRPr sz="2000"/>
            </a:lvl4pPr>
            <a:lvl5pPr>
              <a:lnSpc>
                <a:spcPct val="120000"/>
              </a:lnSpc>
              <a:spcBef>
                <a:spcPts val="0"/>
              </a:spcBef>
              <a:buFont typeface="+mj-lt"/>
              <a:buAutoNum type="romanLcPeriod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398" y="533402"/>
            <a:ext cx="762002" cy="457199"/>
          </a:xfrm>
        </p:spPr>
        <p:txBody>
          <a:bodyPr/>
          <a:lstStyle/>
          <a:p>
            <a:fld id="{896D7983-37DF-438F-9E06-8D8626DBAEF5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401" y="3200403"/>
            <a:ext cx="4571997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5715000"/>
            <a:ext cx="457199" cy="761999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44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0FE00A3-BFD3-2A2D-5C6D-DD3F0CC59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60" y="481156"/>
            <a:ext cx="4328640" cy="332884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3992031-CB89-1194-38F1-DDC44C126D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962" y="4191000"/>
            <a:ext cx="4329113" cy="22860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613FAD-F332-45E9-9538-895CFD466685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62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3005752" cy="2971800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89260"/>
            <a:ext cx="4905379" cy="358774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956EB9-7897-42EF-BE95-95D7CEF7B23C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89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3005752" cy="4271326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62527" y="2129475"/>
            <a:ext cx="6238874" cy="4347525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CDA8EC-CA10-4DCF-96BA-72336EE517F8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34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26FFB7DB-11F3-4850-BAD4-484CF80E6048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66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3005751" cy="5400042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5936" y="1748475"/>
            <a:ext cx="7170367" cy="4728525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807280-6F24-441B-95FE-DD6B4B3EA0D8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56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3005752" cy="2971800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19552" y="457199"/>
            <a:ext cx="7556751" cy="6019801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FB4A2A5-29C2-4404-B26A-D9962C9315AD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416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7" y="457201"/>
            <a:ext cx="5829303" cy="1291274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>
            <a:off x="-152395" y="533400"/>
            <a:ext cx="762000" cy="457199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B57D6C2C-EAE9-4597-98A9-4D8CFECDCA68}" type="datetime1">
              <a:rPr lang="en-US" smtClean="0"/>
              <a:t>6/5/2026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>
            <a:off x="-2057398" y="3200400"/>
            <a:ext cx="4572002" cy="457201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5715000"/>
            <a:ext cx="457200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F6718FE-EF5C-5023-A98D-91BFEF2C03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"/>
            <a:ext cx="4891710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05502" y="2129474"/>
            <a:ext cx="5829298" cy="4347526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5666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226" y="457199"/>
            <a:ext cx="5809274" cy="1300175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7225" y="2129474"/>
            <a:ext cx="5790984" cy="4347525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8C54ADA6-1052-2AF1-E715-B0550F52FC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37714" y="0"/>
            <a:ext cx="4877061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 flipH="1">
            <a:off x="11582398" y="533401"/>
            <a:ext cx="762000" cy="457197"/>
          </a:xfrm>
        </p:spPr>
        <p:txBody>
          <a:bodyPr/>
          <a:lstStyle/>
          <a:p>
            <a:fld id="{C55FAF09-74B3-4DE2-9B53-BE94A6F99D42}" type="datetime1">
              <a:rPr lang="en-US" smtClean="0"/>
              <a:t>6/5/2026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9677397" y="3200401"/>
            <a:ext cx="4572000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734800" y="5715000"/>
            <a:ext cx="457199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59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526" y="457200"/>
            <a:ext cx="6772273" cy="919173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>
            <a:off x="-152398" y="533398"/>
            <a:ext cx="761999" cy="457201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B119A40C-A331-4C31-893E-1F24AE2CD9EC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>
            <a:off x="-2057397" y="3200401"/>
            <a:ext cx="4572004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" y="5715000"/>
            <a:ext cx="457198" cy="761999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199" y="1"/>
            <a:ext cx="394873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7" y="1757372"/>
            <a:ext cx="6772272" cy="4719628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999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466" y="457200"/>
            <a:ext cx="6760011" cy="931673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9466" y="1748474"/>
            <a:ext cx="6760011" cy="4728526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57612001-C719-7740-BD34-22836F090C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95212" y="0"/>
            <a:ext cx="392732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1582397" y="533402"/>
            <a:ext cx="762002" cy="457199"/>
          </a:xfrm>
        </p:spPr>
        <p:txBody>
          <a:bodyPr/>
          <a:lstStyle/>
          <a:p>
            <a:fld id="{2A825E37-7116-463D-A94C-9DD1CFD1B3E6}" type="datetime1">
              <a:rPr lang="en-US" smtClean="0"/>
              <a:t>6/5/2026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9677401" y="3200403"/>
            <a:ext cx="4571995" cy="45719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734800" y="5715000"/>
            <a:ext cx="457200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85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457201"/>
            <a:ext cx="4891705" cy="1291274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-152399" y="533400"/>
            <a:ext cx="762000" cy="4572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/>
              </a:defRPr>
            </a:lvl1pPr>
          </a:lstStyle>
          <a:p>
            <a:pPr algn="r"/>
            <a:fld id="{B689B9F6-60CA-4432-956D-34059F071AE2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057401" y="3200401"/>
            <a:ext cx="4572003" cy="457200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5715000"/>
            <a:ext cx="457200" cy="761999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0"/>
            <a:ext cx="5829303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3095" y="2129475"/>
            <a:ext cx="4891704" cy="4347525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397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4891707" cy="1291275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199" y="2129475"/>
            <a:ext cx="4891707" cy="4347525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2" name="Picture Placeholder 10">
            <a:extLst>
              <a:ext uri="{FF2B5EF4-FFF2-40B4-BE49-F238E27FC236}">
                <a16:creationId xmlns:a16="http://schemas.microsoft.com/office/drawing/2014/main" id="{1E110F8F-6B01-934D-4DD9-5938C9BCF5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05501" y="0"/>
            <a:ext cx="582929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396" y="533402"/>
            <a:ext cx="762002" cy="457199"/>
          </a:xfrm>
        </p:spPr>
        <p:txBody>
          <a:bodyPr/>
          <a:lstStyle/>
          <a:p>
            <a:fld id="{34046E7B-AF95-4BD7-A8B8-F1DE28BB0270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400" y="3200402"/>
            <a:ext cx="4571999" cy="457202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1" y="5715000"/>
            <a:ext cx="457198" cy="762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561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2" y="457200"/>
            <a:ext cx="3562347" cy="1672275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>
            <a:off x="-152394" y="533400"/>
            <a:ext cx="762000" cy="457199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BBE3936B-4467-468E-8056-BED04C7B99E9}" type="datetime1">
              <a:rPr lang="en-US" smtClean="0"/>
              <a:t>6/5/2026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>
            <a:off x="-2057399" y="3200400"/>
            <a:ext cx="4572000" cy="457200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" y="5715000"/>
            <a:ext cx="457200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0"/>
            <a:ext cx="732498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3" y="2496190"/>
            <a:ext cx="3562347" cy="398081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15477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3562347" cy="1665933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2495234"/>
            <a:ext cx="3562347" cy="3981766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00B15051-8E91-B317-0114-A43F9C6DF6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5931" y="0"/>
            <a:ext cx="732498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1582398" y="533401"/>
            <a:ext cx="762002" cy="457201"/>
          </a:xfrm>
        </p:spPr>
        <p:txBody>
          <a:bodyPr/>
          <a:lstStyle/>
          <a:p>
            <a:fld id="{10145D58-2391-488D-BF4E-FF07BAD5085B}" type="datetime1">
              <a:rPr lang="en-US" smtClean="0"/>
              <a:t>6/5/2026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9677398" y="3200403"/>
            <a:ext cx="4572000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734800" y="5715000"/>
            <a:ext cx="457200" cy="761999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3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9980" y="457199"/>
            <a:ext cx="8833820" cy="2047889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cap="all" baseline="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457200"/>
            <a:ext cx="1676402" cy="2046340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2877190"/>
            <a:ext cx="11734790" cy="398081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z="1000"/>
            </a:lvl1pPr>
          </a:lstStyle>
          <a:p>
            <a:fld id="{E898BC5D-2079-457C-BB9C-FCD76139A619}" type="datetime1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000"/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65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1">
            <a:extLst>
              <a:ext uri="{FF2B5EF4-FFF2-40B4-BE49-F238E27FC236}">
                <a16:creationId xmlns:a16="http://schemas.microsoft.com/office/drawing/2014/main" id="{EA2FB61C-6869-B5CA-E4BB-433A18DF4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045" y="457202"/>
            <a:ext cx="3005755" cy="2419987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-152400" y="533400"/>
            <a:ext cx="762000" cy="4572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/>
              </a:defRPr>
            </a:lvl1pPr>
          </a:lstStyle>
          <a:p>
            <a:pPr algn="r"/>
            <a:fld id="{8FDAFBEF-44A3-413C-A3B3-6EAD5C6C8E80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2057398" y="3200401"/>
            <a:ext cx="4572003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5715000"/>
            <a:ext cx="457200" cy="761999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01F259E7-1DC4-EDC1-6EAC-83122DDAB9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3155" y="7088"/>
            <a:ext cx="7699295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734684" y="3242950"/>
            <a:ext cx="3000116" cy="323404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06101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1"/>
            <a:ext cx="3005759" cy="241998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3429000"/>
            <a:ext cx="3005759" cy="304799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19552" y="0"/>
            <a:ext cx="7715248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399" y="533402"/>
            <a:ext cx="761999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BBE2458-01C5-491F-86A3-F6E212A08BF3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400" y="3200401"/>
            <a:ext cx="4571996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5714999"/>
            <a:ext cx="457200" cy="762001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909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09526"/>
            <a:ext cx="3562347" cy="1291274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34795" cy="472852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5931" y="5109526"/>
            <a:ext cx="7176470" cy="136747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971A-3D0C-47BD-B2E1-6702BC43648A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19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353867"/>
            <a:ext cx="2619372" cy="2046933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34795" cy="397286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62956" y="4362766"/>
            <a:ext cx="8119444" cy="211423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AB1C-4594-4756-90B6-BAC91202EC84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3273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1"/>
            <a:ext cx="2619372" cy="2114234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" name="Content Placeholder 7">
            <a:extLst>
              <a:ext uri="{FF2B5EF4-FFF2-40B4-BE49-F238E27FC236}">
                <a16:creationId xmlns:a16="http://schemas.microsoft.com/office/drawing/2014/main" id="{BC6CD26D-0AE8-4E23-7BEB-EB019587985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62956" y="457201"/>
            <a:ext cx="8119444" cy="211423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A809104E-E345-FE14-BDCD-16445C8FD0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2885133"/>
            <a:ext cx="11734795" cy="397286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396" y="533402"/>
            <a:ext cx="762002" cy="457199"/>
          </a:xfrm>
        </p:spPr>
        <p:txBody>
          <a:bodyPr/>
          <a:lstStyle/>
          <a:p>
            <a:fld id="{94127D82-630B-49E3-A9ED-BC018EC5F8E7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398" y="3200402"/>
            <a:ext cx="4571999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5715000"/>
            <a:ext cx="457200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8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432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2619377" cy="60960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62962" y="457200"/>
            <a:ext cx="3380134" cy="601980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24097" y="1"/>
            <a:ext cx="4510703" cy="6858000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buNone/>
              <a:defRPr lang="en-US" dirty="0"/>
            </a:lvl1pPr>
          </a:lstStyle>
          <a:p>
            <a:pPr marL="228600" lvl="0" indent="-228600"/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1582397" y="533403"/>
            <a:ext cx="762004" cy="457198"/>
          </a:xfrm>
        </p:spPr>
        <p:txBody>
          <a:bodyPr/>
          <a:lstStyle/>
          <a:p>
            <a:fld id="{2412FE65-DE44-4BA6-B9D8-CDCB8C4FF811}" type="datetime1">
              <a:rPr lang="en-US" smtClean="0"/>
              <a:t>6/5/2026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9677398" y="3200403"/>
            <a:ext cx="4571996" cy="457197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734800" y="5715000"/>
            <a:ext cx="457199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258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2232991" cy="60960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76576" y="457200"/>
            <a:ext cx="2823539" cy="6019800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A5194B-746E-D0FD-A7D1-71D10560B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86500" y="0"/>
            <a:ext cx="5448299" cy="6857999"/>
          </a:xfrm>
          <a:custGeom>
            <a:avLst/>
            <a:gdLst>
              <a:gd name="connsiteX0" fmla="*/ 0 w 5560101"/>
              <a:gd name="connsiteY0" fmla="*/ 0 h 4074407"/>
              <a:gd name="connsiteX1" fmla="*/ 5560101 w 5560101"/>
              <a:gd name="connsiteY1" fmla="*/ 0 h 4074407"/>
              <a:gd name="connsiteX2" fmla="*/ 5560101 w 5560101"/>
              <a:gd name="connsiteY2" fmla="*/ 4074407 h 4074407"/>
              <a:gd name="connsiteX3" fmla="*/ 0 w 5560101"/>
              <a:gd name="connsiteY3" fmla="*/ 4074407 h 4074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0101" h="4074407">
                <a:moveTo>
                  <a:pt x="0" y="0"/>
                </a:moveTo>
                <a:lnTo>
                  <a:pt x="5560101" y="0"/>
                </a:lnTo>
                <a:lnTo>
                  <a:pt x="5560101" y="4074407"/>
                </a:lnTo>
                <a:lnTo>
                  <a:pt x="0" y="407440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buNone/>
              <a:defRPr lang="en-US" dirty="0"/>
            </a:lvl1pPr>
          </a:lstStyle>
          <a:p>
            <a:pPr marL="228600" lvl="0" indent="-228600"/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1582396" y="533402"/>
            <a:ext cx="762002" cy="457199"/>
          </a:xfrm>
        </p:spPr>
        <p:txBody>
          <a:bodyPr/>
          <a:lstStyle/>
          <a:p>
            <a:fld id="{12933D13-B691-4DC6-9E87-A75F55D1CB33}" type="datetime1">
              <a:rPr lang="en-US" smtClean="0"/>
              <a:t>6/5/2026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9677399" y="3200403"/>
            <a:ext cx="4571998" cy="457196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734800" y="5715000"/>
            <a:ext cx="457199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243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5410200"/>
            <a:ext cx="11100770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>
            <a:off x="-152397" y="533398"/>
            <a:ext cx="761998" cy="457201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C1347183-5FF7-4612-A0F6-E459199CFB10}" type="datetime1">
              <a:rPr lang="en-US" smtClean="0"/>
              <a:t>6/5/2026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>
            <a:off x="-2057403" y="3200399"/>
            <a:ext cx="4572005" cy="457202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-1" y="5715001"/>
            <a:ext cx="457201" cy="761999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0"/>
            <a:ext cx="6385895" cy="5109526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>
              <a:buNone/>
              <a:defRPr lang="en-US" dirty="0"/>
            </a:lvl1pPr>
          </a:lstStyle>
          <a:p>
            <a:pPr marL="228600" lvl="0" indent="-228600"/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7" y="457200"/>
            <a:ext cx="4510703" cy="464820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21010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1"/>
            <a:ext cx="5442916" cy="1672274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 flipH="1">
            <a:off x="-152172" y="533404"/>
            <a:ext cx="762002" cy="457193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B3889182-5C92-4C57-9BF7-D7978B904993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 flipH="1">
            <a:off x="-2057399" y="3200402"/>
            <a:ext cx="4571995" cy="457202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5714997"/>
            <a:ext cx="457202" cy="762003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34458BE8-D91D-24A7-5014-D17BF6635F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199" y="2513161"/>
            <a:ext cx="5442917" cy="434483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500" y="457200"/>
            <a:ext cx="5448300" cy="601980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74668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4505327" cy="1672275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 flipH="1" flipV="1">
            <a:off x="-152146" y="533405"/>
            <a:ext cx="762002" cy="457191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F47930C6-3E78-4CF6-9617-620D4BF120C5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 flipH="1" flipV="1">
            <a:off x="-2057397" y="3200402"/>
            <a:ext cx="4571995" cy="457202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" y="5714997"/>
            <a:ext cx="457200" cy="762003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88D281BD-E96B-68D7-3078-541E36A5F9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199" y="2513161"/>
            <a:ext cx="4505327" cy="434483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8910" y="457200"/>
            <a:ext cx="6385890" cy="601980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6940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122327-B068-8CAF-F31D-CAC2A5711A99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9980" y="4362766"/>
            <a:ext cx="9037984" cy="234283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8000" cap="all" baseline="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353866"/>
            <a:ext cx="1676402" cy="2123133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11734797" cy="3981766"/>
          </a:xfrm>
          <a:custGeom>
            <a:avLst/>
            <a:gdLst>
              <a:gd name="connsiteX0" fmla="*/ 0 w 7195675"/>
              <a:gd name="connsiteY0" fmla="*/ 0 h 6858000"/>
              <a:gd name="connsiteX1" fmla="*/ 7195675 w 7195675"/>
              <a:gd name="connsiteY1" fmla="*/ 0 h 6858000"/>
              <a:gd name="connsiteX2" fmla="*/ 7195675 w 7195675"/>
              <a:gd name="connsiteY2" fmla="*/ 6858000 h 6858000"/>
              <a:gd name="connsiteX3" fmla="*/ 0 w 71956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399" y="533401"/>
            <a:ext cx="762001" cy="4572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effectLst/>
              </a:defRPr>
            </a:lvl1pPr>
          </a:lstStyle>
          <a:p>
            <a:fld id="{49EE2BE3-A945-455F-82E9-8DFEBE643AF8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398" y="3200402"/>
            <a:ext cx="4572000" cy="457199"/>
          </a:xfrm>
        </p:spPr>
        <p:txBody>
          <a:bodyPr/>
          <a:lstStyle>
            <a:lvl1pPr>
              <a:defRPr sz="10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5715000"/>
            <a:ext cx="457200" cy="762000"/>
          </a:xfrm>
        </p:spPr>
        <p:txBody>
          <a:bodyPr/>
          <a:lstStyle>
            <a:lvl1pPr>
              <a:defRPr sz="1000"/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71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DA4A2D9-091E-6EC3-1F9A-ED6D30A69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6070" y="4728527"/>
            <a:ext cx="3796330" cy="1748474"/>
          </a:xfrm>
        </p:spPr>
        <p:txBody>
          <a:bodyPr anchor="b"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3C4E97-AC7D-265A-7CCC-CCE12055556D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2FDE800-5AE1-5CAB-B2CF-64E58E871B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0" y="457200"/>
            <a:ext cx="11125200" cy="3904611"/>
          </a:xfrm>
        </p:spPr>
        <p:txBody>
          <a:bodyPr anchor="t"/>
          <a:lstStyle>
            <a:lvl1pPr marL="0" indent="0">
              <a:lnSpc>
                <a:spcPct val="80000"/>
              </a:lnSpc>
              <a:buNone/>
              <a:defRPr sz="33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462142-CED8-436D-BD69-3623BF75F496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>
                <a:solidFill>
                  <a:schemeClr val="bg2"/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80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A3848A9-59B7-BF7C-4733-C1AD7628F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0"/>
            <a:ext cx="4505326" cy="19050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F4042002-90CA-C658-D2F1-5AB5AA2EBA5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0" y="457199"/>
            <a:ext cx="11125200" cy="3904611"/>
          </a:xfrm>
        </p:spPr>
        <p:txBody>
          <a:bodyPr anchor="t"/>
          <a:lstStyle>
            <a:lvl1pPr marL="0" indent="0">
              <a:lnSpc>
                <a:spcPct val="80000"/>
              </a:lnSpc>
              <a:buNone/>
              <a:defRPr sz="33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41CFA77-BE64-4FE1-90AF-318F1E651DF5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035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0F46871-BF37-0A27-0550-C33CB880A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0048" y="457201"/>
            <a:ext cx="2472352" cy="6019800"/>
          </a:xfrm>
        </p:spPr>
        <p:txBody>
          <a:bodyPr anchor="b"/>
          <a:lstStyle>
            <a:lvl1pPr>
              <a:lnSpc>
                <a:spcPct val="110000"/>
              </a:lnSpc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DFF99825-BB88-3137-DD85-89DDB5E62CD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2400" y="457201"/>
            <a:ext cx="8576645" cy="7010399"/>
          </a:xfrm>
        </p:spPr>
        <p:txBody>
          <a:bodyPr anchor="b"/>
          <a:lstStyle>
            <a:lvl1pPr marL="0" indent="0">
              <a:lnSpc>
                <a:spcPct val="80000"/>
              </a:lnSpc>
              <a:buNone/>
              <a:defRPr sz="33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2132D-6A70-439C-82C8-70853BB4DA7B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85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1651821-BD0D-933D-AFFC-FE3303C1E266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C41A375D-E4F8-D0EB-7481-7A74D1A45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5428" y="457201"/>
            <a:ext cx="2442536" cy="6019800"/>
          </a:xfrm>
        </p:spPr>
        <p:txBody>
          <a:bodyPr anchor="b"/>
          <a:lstStyle>
            <a:lvl1pPr>
              <a:lnSpc>
                <a:spcPct val="110000"/>
              </a:lnSpc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F9D8BC3B-8C9B-29AD-679B-4E0DC4F090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2400" y="457201"/>
            <a:ext cx="8576644" cy="7010400"/>
          </a:xfrm>
        </p:spPr>
        <p:txBody>
          <a:bodyPr anchor="b"/>
          <a:lstStyle>
            <a:lvl1pPr marL="0" indent="0">
              <a:lnSpc>
                <a:spcPct val="80000"/>
              </a:lnSpc>
              <a:buNone/>
              <a:defRPr sz="33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A5263C-2904-4660-99C6-B502EB3CADCC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82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4F61F0C-3CF5-7CEE-0C91-5A904083AA7F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457199"/>
            <a:ext cx="8658220" cy="6248401"/>
          </a:xfrm>
        </p:spPr>
        <p:txBody>
          <a:bodyPr anchor="t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bg2"/>
                </a:solidFill>
              </a:defRPr>
            </a:lvl1pPr>
            <a:lvl2pPr marL="2286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bg2"/>
                </a:solidFill>
              </a:defRPr>
            </a:lvl2pPr>
            <a:lvl3pPr marL="4572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bg2"/>
                </a:solidFill>
              </a:defRPr>
            </a:lvl3pPr>
            <a:lvl4pPr marL="6858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bg2"/>
                </a:solidFill>
              </a:defRPr>
            </a:lvl4pPr>
            <a:lvl5pPr marL="9144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DCA7AC3-96BC-4DF9-AB25-131250ABBA20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328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solidFill>
          <a:schemeClr val="accent4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E93F89-D058-2C1E-62AB-72CDEF60437C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457199"/>
            <a:ext cx="8658220" cy="6172201"/>
          </a:xfrm>
        </p:spPr>
        <p:txBody>
          <a:bodyPr anchor="b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82ED-EBAD-46A2-90F7-BFCACB4B78E1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475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5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64BF352-C358-0031-4334-AC75A68739CA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2" y="-1143000"/>
            <a:ext cx="10652760" cy="91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62961" y="457199"/>
            <a:ext cx="8095003" cy="594360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lang="en-US" sz="6000" b="0" cap="all" baseline="0" dirty="0">
                <a:solidFill>
                  <a:schemeClr val="bg2"/>
                </a:solidFill>
              </a:defRPr>
            </a:lvl1pPr>
            <a:lvl2pPr marL="228600" indent="0">
              <a:lnSpc>
                <a:spcPct val="80000"/>
              </a:lnSpc>
              <a:spcBef>
                <a:spcPts val="0"/>
              </a:spcBef>
              <a:buNone/>
              <a:defRPr lang="en-US" sz="6000" b="0" cap="all" baseline="0" dirty="0">
                <a:solidFill>
                  <a:schemeClr val="bg2"/>
                </a:solidFill>
              </a:defRPr>
            </a:lvl2pPr>
            <a:lvl3pPr marL="457200" indent="0">
              <a:lnSpc>
                <a:spcPct val="80000"/>
              </a:lnSpc>
              <a:spcBef>
                <a:spcPts val="0"/>
              </a:spcBef>
              <a:buNone/>
              <a:defRPr lang="en-US" sz="6000" b="0" cap="all" baseline="0" dirty="0">
                <a:solidFill>
                  <a:schemeClr val="bg2"/>
                </a:solidFill>
              </a:defRPr>
            </a:lvl3pPr>
            <a:lvl4pPr marL="685800" indent="0">
              <a:lnSpc>
                <a:spcPct val="80000"/>
              </a:lnSpc>
              <a:spcBef>
                <a:spcPts val="0"/>
              </a:spcBef>
              <a:buNone/>
              <a:defRPr lang="en-US" sz="6000" b="0" cap="all" baseline="0" dirty="0">
                <a:solidFill>
                  <a:schemeClr val="bg2"/>
                </a:solidFill>
              </a:defRPr>
            </a:lvl4pPr>
            <a:lvl5pPr marL="914400" indent="0">
              <a:lnSpc>
                <a:spcPct val="80000"/>
              </a:lnSpc>
              <a:spcBef>
                <a:spcPts val="0"/>
              </a:spcBef>
              <a:buNone/>
              <a:defRPr lang="en-US" sz="6000" b="0" cap="all" baseline="0" dirty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2D72D37-6C18-40F4-93E7-BBBE4CDCDAA1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86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355375-6666-71FB-7C71-56C12B3EB703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457200"/>
            <a:ext cx="11125200" cy="6263639"/>
          </a:xfrm>
        </p:spPr>
        <p:txBody>
          <a:bodyPr anchor="t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6000" b="0" cap="all" baseline="0"/>
            </a:lvl1pPr>
            <a:lvl2pPr marL="2286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/>
            </a:lvl2pPr>
            <a:lvl3pPr marL="4572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/>
            </a:lvl3pPr>
            <a:lvl4pPr marL="6858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/>
            </a:lvl4pPr>
            <a:lvl5pPr marL="9144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/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400" y="533401"/>
            <a:ext cx="761999" cy="457201"/>
          </a:xfrm>
        </p:spPr>
        <p:txBody>
          <a:bodyPr/>
          <a:lstStyle/>
          <a:p>
            <a:fld id="{27DBA6A8-8222-4010-9B59-BD693014C040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397" y="3200401"/>
            <a:ext cx="4571999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5715000"/>
            <a:ext cx="457200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769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ED44AB8-D7E9-2501-01E0-D3A18D06CF64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6E1CB6-4A50-1364-430B-EF249B6D001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0" y="457199"/>
            <a:ext cx="11125200" cy="6172201"/>
          </a:xfrm>
        </p:spPr>
        <p:txBody>
          <a:bodyPr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1pPr>
            <a:lvl2pPr marL="2286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2pPr>
            <a:lvl3pPr marL="4572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3pPr>
            <a:lvl4pPr marL="6858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4pPr>
            <a:lvl5pPr marL="914400" indent="0">
              <a:lnSpc>
                <a:spcPct val="80000"/>
              </a:lnSpc>
              <a:spcBef>
                <a:spcPts val="0"/>
              </a:spcBef>
              <a:buNone/>
              <a:defRPr sz="6000" b="0" cap="all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5D84-3F4D-4A63-9788-7B8962DE602B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226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875BA0C1-BFC6-5778-9FC9-66D54ABF20C4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857240"/>
            <a:ext cx="10241280" cy="619760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000" b="0" i="0" spc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457199"/>
            <a:ext cx="10157789" cy="5018085"/>
          </a:xfrm>
        </p:spPr>
        <p:txBody>
          <a:bodyPr anchor="b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6000" b="0" i="0">
                <a:latin typeface="+mj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7A303-1ACC-427D-8AFE-77FF8F1FED7F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129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3033" y="1748476"/>
            <a:ext cx="7331768" cy="495712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8000" cap="all" baseline="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3033" y="457200"/>
            <a:ext cx="7331767" cy="924559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 flipH="1">
            <a:off x="-152400" y="533401"/>
            <a:ext cx="762003" cy="45720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/>
              </a:defRPr>
            </a:lvl1pPr>
          </a:lstStyle>
          <a:p>
            <a:pPr algn="r"/>
            <a:fld id="{BD3666C8-D40B-426C-BEEC-C59EAEEB899A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 flipH="1">
            <a:off x="-2057396" y="3200400"/>
            <a:ext cx="4571995" cy="457201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5714997"/>
            <a:ext cx="457200" cy="762004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A3E06F9B-3779-9320-0F5D-564FC64FF9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6" y="17927"/>
            <a:ext cx="3562346" cy="6840073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85030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43C86D5-9602-AA62-5E69-BC41C52C6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2952" y="5857240"/>
            <a:ext cx="8119437" cy="619760"/>
          </a:xfrm>
        </p:spPr>
        <p:txBody>
          <a:bodyPr anchor="b"/>
          <a:lstStyle>
            <a:lvl1pPr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D64B8A8-6787-D1C3-659A-CD2280354A5C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ontent Placeholder 6">
            <a:extLst>
              <a:ext uri="{FF2B5EF4-FFF2-40B4-BE49-F238E27FC236}">
                <a16:creationId xmlns:a16="http://schemas.microsoft.com/office/drawing/2014/main" id="{A86B119E-99D0-99D8-0A4E-A258F3B6BFF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62961" y="457200"/>
            <a:ext cx="8119437" cy="5257797"/>
          </a:xfrm>
        </p:spPr>
        <p:txBody>
          <a:bodyPr anchor="t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 b="0" i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674520D-DCF2-41F4-BB35-B9E3DEB76F62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06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8DE62F-76E8-58F8-B265-1949D774BA73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FA45838-21FB-B4EC-9D2D-65881959E2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0045" y="3429001"/>
            <a:ext cx="2472354" cy="30480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457199"/>
            <a:ext cx="8271845" cy="5943601"/>
          </a:xfrm>
        </p:spPr>
        <p:txBody>
          <a:bodyPr anchor="t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6000" b="0" i="0">
                <a:latin typeface="+mj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A008-CC69-4BE6-9DCF-5E5E40858D63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9056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4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8DE62F-76E8-58F8-B265-1949D774BA73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2C2FE09-B5A9-4FA4-208B-652F3CBBB8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7074" y="3429001"/>
            <a:ext cx="2834304" cy="30480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1" y="457199"/>
            <a:ext cx="7328870" cy="6172201"/>
          </a:xfrm>
        </p:spPr>
        <p:txBody>
          <a:bodyPr anchor="b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6000" b="0" i="0">
                <a:latin typeface="+mj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85DB8-AE74-402F-A567-410E29AD9B64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3972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125200" cy="1113476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7D5A5-84C3-7EDE-A8EB-2DE057DE46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748474"/>
            <a:ext cx="5442920" cy="4728526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4150AE-A7C6-D328-35D7-F5B840930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91886" y="1748476"/>
            <a:ext cx="5290514" cy="4728524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BF2E-7B1B-4FF5-A2FF-8B4DDEC451F9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607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125200" cy="924560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09237"/>
            <a:ext cx="5448302" cy="492761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6AAF7-C632-FCD0-6A60-E0EA4A52F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2129475"/>
            <a:ext cx="5454338" cy="4347525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7922" y="1509237"/>
            <a:ext cx="5284478" cy="492761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D998360-6973-27D8-8B08-ACAE10572B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91886" y="2129475"/>
            <a:ext cx="5290514" cy="4347525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4FF2-DDCD-4858-B747-1EECCB1D9E97}" type="datetime1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85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119104" cy="1300173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117-7DEB-4D3C-B7E7-B8D5D0576504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660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AF160-7F17-4586-83B2-02998114D973}" type="datetime1">
              <a:rPr lang="en-US" smtClean="0"/>
              <a:t>6/5/2026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036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3562352" cy="2038990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877190"/>
            <a:ext cx="3562352" cy="3599810"/>
          </a:xfrm>
        </p:spPr>
        <p:txBody>
          <a:bodyPr anchor="b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5936" y="457199"/>
            <a:ext cx="7169030" cy="601980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0F9B-7E7F-4483-963B-F3E41321832D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78774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77189"/>
            <a:ext cx="3562352" cy="3676011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457201"/>
            <a:ext cx="3562352" cy="2038990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405927" y="0"/>
            <a:ext cx="7328873" cy="6858000"/>
          </a:xfrm>
          <a:blipFill dpi="0" rotWithShape="1">
            <a:blip r:embed="rId2">
              <a:alphaModFix amt="60621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 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C175-3206-45DF-AF32-8346DED476A6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082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376CB0-0BE7-E0CA-2D99-746DE428CFDC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199"/>
            <a:ext cx="10744200" cy="2286001"/>
          </a:xfrm>
        </p:spPr>
        <p:txBody>
          <a:bodyPr anchor="t">
            <a:normAutofit/>
          </a:bodyPr>
          <a:lstStyle>
            <a:lvl1pPr>
              <a:defRPr sz="80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1" y="3124200"/>
            <a:ext cx="10747266" cy="335280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 marL="228600" indent="0">
              <a:buNone/>
              <a:defRPr>
                <a:solidFill>
                  <a:schemeClr val="tx2"/>
                </a:solidFill>
              </a:defRPr>
            </a:lvl2pPr>
            <a:lvl3pPr marL="457200" indent="0">
              <a:buNone/>
              <a:defRPr>
                <a:solidFill>
                  <a:schemeClr val="tx2"/>
                </a:solidFill>
              </a:defRPr>
            </a:lvl3pPr>
            <a:lvl4pPr marL="685800" indent="0">
              <a:buNone/>
              <a:defRPr>
                <a:solidFill>
                  <a:schemeClr val="tx2"/>
                </a:solidFill>
              </a:defRPr>
            </a:lvl4pPr>
            <a:lvl5pPr marL="9144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CC8E9B0-D62A-480C-9588-DEAA1537D1DB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13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27AE459-CBAC-85F5-9CB4-35C0E2932FEE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B9A0CF7-5D6B-6408-445C-2FEED9E90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28804"/>
            <a:ext cx="11125200" cy="4876796"/>
          </a:xfrm>
        </p:spPr>
        <p:txBody>
          <a:bodyPr anchor="b"/>
          <a:lstStyle>
            <a:lvl1pPr>
              <a:defRPr sz="80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6FE4166-EB23-990B-FD89-3A8EE01CF7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57199"/>
            <a:ext cx="5638800" cy="106680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D920C-4D31-4F58-A59C-9B28DE511B3C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15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287C6DC-37E0-3E84-BAD6-4A9F19AC6D07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8271844" cy="2971800"/>
          </a:xfrm>
        </p:spPr>
        <p:txBody>
          <a:bodyPr anchor="t">
            <a:noAutofit/>
          </a:bodyPr>
          <a:lstStyle>
            <a:lvl1pPr>
              <a:defRPr sz="80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1" y="3810000"/>
            <a:ext cx="8271844" cy="2667000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228600" indent="0">
              <a:buNone/>
              <a:defRPr sz="1600">
                <a:solidFill>
                  <a:schemeClr val="tx2"/>
                </a:solidFill>
              </a:defRPr>
            </a:lvl2pPr>
            <a:lvl3pPr marL="457200" indent="0">
              <a:buNone/>
              <a:defRPr sz="1400">
                <a:solidFill>
                  <a:schemeClr val="tx2"/>
                </a:solidFill>
              </a:defRPr>
            </a:lvl3pPr>
            <a:lvl4pPr marL="685800" indent="0">
              <a:buNone/>
              <a:defRPr sz="1400">
                <a:solidFill>
                  <a:schemeClr val="tx2"/>
                </a:solidFill>
              </a:defRPr>
            </a:lvl4pPr>
            <a:lvl5pPr marL="914400" indent="0">
              <a:buNone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7BCD33-0C81-42C0-9D8F-EA5062A18B91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8637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287C6DC-37E0-3E84-BAD6-4A9F19AC6D07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6385894" cy="2971800"/>
          </a:xfrm>
        </p:spPr>
        <p:txBody>
          <a:bodyPr anchor="t">
            <a:noAutofit/>
          </a:bodyPr>
          <a:lstStyle>
            <a:lvl1pPr>
              <a:defRPr sz="80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5936" y="3810000"/>
            <a:ext cx="7176463" cy="2667000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228600" indent="0">
              <a:buNone/>
              <a:defRPr sz="1600">
                <a:solidFill>
                  <a:schemeClr val="tx2"/>
                </a:solidFill>
              </a:defRPr>
            </a:lvl2pPr>
            <a:lvl3pPr marL="457200" indent="0">
              <a:buNone/>
              <a:defRPr sz="1400">
                <a:solidFill>
                  <a:schemeClr val="tx2"/>
                </a:solidFill>
              </a:defRPr>
            </a:lvl3pPr>
            <a:lvl4pPr marL="685800" indent="0">
              <a:buNone/>
              <a:defRPr sz="1400">
                <a:solidFill>
                  <a:schemeClr val="tx2"/>
                </a:solidFill>
              </a:defRPr>
            </a:lvl4pPr>
            <a:lvl5pPr marL="914400" indent="0">
              <a:buNone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3850A5-FF68-4473-925A-52EC9FD63238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06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4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287C6DC-37E0-3E84-BAD6-4A9F19AC6D07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429000"/>
            <a:ext cx="6385894" cy="3276600"/>
          </a:xfrm>
        </p:spPr>
        <p:txBody>
          <a:bodyPr anchor="b">
            <a:noAutofit/>
          </a:bodyPr>
          <a:lstStyle>
            <a:lvl1pPr>
              <a:defRPr sz="80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5936" y="457199"/>
            <a:ext cx="7176463" cy="26670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228600" indent="0">
              <a:buNone/>
              <a:defRPr sz="1600">
                <a:solidFill>
                  <a:schemeClr val="tx2"/>
                </a:solidFill>
              </a:defRPr>
            </a:lvl2pPr>
            <a:lvl3pPr marL="457200" indent="0">
              <a:buNone/>
              <a:defRPr sz="1400">
                <a:solidFill>
                  <a:schemeClr val="tx2"/>
                </a:solidFill>
              </a:defRPr>
            </a:lvl3pPr>
            <a:lvl4pPr marL="685800" indent="0">
              <a:buNone/>
              <a:defRPr sz="1400">
                <a:solidFill>
                  <a:schemeClr val="tx2"/>
                </a:solidFill>
              </a:defRPr>
            </a:lvl4pPr>
            <a:lvl5pPr marL="914400" indent="0">
              <a:buNone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395" y="533406"/>
            <a:ext cx="762000" cy="45719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145E08F-323D-4310-8299-D9BB43AD870F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423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702313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C0DE9-C71E-7E62-72CE-14690E804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EAFFEF-F9D5-8CE5-28E0-E6EB12A5F5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41949-4241-CE31-B0ED-CDCC6831C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25748-47D2-4474-6B21-228204B2D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D0A2C-70A1-4C9A-D871-DBD7B6999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484202"/>
      </p:ext>
    </p:extLst>
  </p:cSld>
  <p:clrMapOvr>
    <a:masterClrMapping/>
  </p:clrMapOvr>
  <p:hf hd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E2F37-D566-5CD3-78A8-70F2252CD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CF3DA-4015-AE9A-DA3A-B50164889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3E896-DB71-453C-73E5-99AAFB1E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B3A29-2657-51D4-A899-D4C4F5212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0403E-B97D-A2EB-C510-B865C7841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309626"/>
      </p:ext>
    </p:extLst>
  </p:cSld>
  <p:clrMapOvr>
    <a:masterClrMapping/>
  </p:clrMapOvr>
  <p:hf hd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627AA-B7F4-5BD7-44E6-5103BC5CD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E5462-BA4E-EC0A-41B9-9221FCDF2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12F588-B61C-F53C-6AD4-26DBEC780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D7B1C-E4DB-5EDC-9EAD-E7A910D84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FC12-B269-721C-5EC6-E9AB27C71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30139"/>
      </p:ext>
    </p:extLst>
  </p:cSld>
  <p:clrMapOvr>
    <a:masterClrMapping/>
  </p:clrMapOvr>
  <p:hf hd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92D34-6D92-5F27-2F36-3437CBC7D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C4FA9-394B-35AB-3C97-A157E5162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7A1B99-CB07-D4E4-44D2-AF59CF7F5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0F3CF3-87EE-2BA0-304E-689D44373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D5E74-0033-CA52-E923-167274D30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8BAD8A-C28B-517E-6587-8C54A4CDC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07395"/>
      </p:ext>
    </p:extLst>
  </p:cSld>
  <p:clrMapOvr>
    <a:masterClrMapping/>
  </p:clrMapOvr>
  <p:hf hd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30C65-F054-DF95-9D98-6229D2518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00582-8F6D-25CF-A44F-9ECDA1453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27E29D-716C-FE36-7644-351E26C30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A8B888-FAB6-581E-9A5A-691DBDF039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9CE58F-847C-C247-03F8-3ACDBDB812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88E643-6E23-3A3A-0F4F-693FFFF28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28EDED-3416-9391-01AF-64A644C7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2B8B5D-FEF3-64A2-7411-BD3E927D5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63747"/>
      </p:ext>
    </p:extLst>
  </p:cSld>
  <p:clrMapOvr>
    <a:masterClrMapping/>
  </p:clrMapOvr>
  <p:hf hd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32BB3-8F02-9291-9BC4-94CF1D6F1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3F87C-4A0B-6912-D0BC-BC4C7272F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6117-7DEB-4D3C-B7E7-B8D5D0576504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59DF69-E36E-CF5D-825F-20A74CFB7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FDCF1F-836A-F0B9-41BE-6DE6D17A6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42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4EAFED5-A634-0649-4688-2546B0B17D5D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9979" y="457200"/>
            <a:ext cx="8095009" cy="6248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8000" cap="all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585" y="457200"/>
            <a:ext cx="1652011" cy="2971800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18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396" y="533401"/>
            <a:ext cx="762003" cy="457199"/>
          </a:xfrm>
        </p:spPr>
        <p:txBody>
          <a:bodyPr/>
          <a:lstStyle/>
          <a:p>
            <a:fld id="{9823761F-87BD-468A-A757-01F93552E7B4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401" y="3200402"/>
            <a:ext cx="4571993" cy="457197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795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5EC73E-888E-043D-688B-67D83F270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0DB5A-BF35-16EE-0A69-877D44BFA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3E41-EEE3-2AA2-621B-782D94B3B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91457"/>
      </p:ext>
    </p:extLst>
  </p:cSld>
  <p:clrMapOvr>
    <a:masterClrMapping/>
  </p:clrMapOvr>
  <p:hf hd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AF162-AD3A-5B12-9134-3F9A39471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F9E0E-B4F2-2445-14AD-6DF1F5EFB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ABA86-636C-9B60-A00A-5893A2126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98008-F59D-3064-E606-7471CCBFE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80F9B-7E7F-4483-963B-F3E41321832D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F77F93-93A8-4A0D-AA0A-9B6D9AC12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040B5D-1A6A-F2EF-A676-B44706B18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528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A2DD2-35AB-28BC-7CA7-0A805079F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279AF8-4376-C7A0-786C-B311BA0FD0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829FDB-C92A-BA33-2BCD-20C97C1F1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7240C-08B5-B6C5-DA21-FD6660A93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C175-3206-45DF-AF32-8346DED476A6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321DB-B5AF-1DCC-AD4D-2BD90CA53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7E843-FF9F-267C-DBEA-1714A6ED7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0057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12AE6-868B-ED82-BCD2-8497A93B9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70E0D9-BCAB-FF33-B5ED-C0EAA20690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874A7-5B4C-0081-25FF-6E8788EE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D23BD-4301-A929-F241-7FCB673A0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26BC3-C0A1-50F3-397F-96E3A8F7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62882"/>
      </p:ext>
    </p:extLst>
  </p:cSld>
  <p:clrMapOvr>
    <a:masterClrMapping/>
  </p:clrMapOvr>
  <p:hf hd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F6046C-61AC-610E-095B-FE29E3BCF6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64F68-7833-D9E5-3C01-0D42CB6B9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02483-23BE-0185-F887-0F96F88EE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10565-C547-98FE-FF96-7A5F2E070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F3845-5D21-F8F7-1478-B0D05358E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56532"/>
      </p:ext>
    </p:extLst>
  </p:cSld>
  <p:clrMapOvr>
    <a:masterClrMapping/>
  </p:clrMapOvr>
  <p:hf hd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400036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526" y="457200"/>
            <a:ext cx="6772273" cy="919173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>
            <a:off x="-152398" y="533398"/>
            <a:ext cx="761999" cy="457201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B119A40C-A331-4C31-893E-1F24AE2CD9EC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>
            <a:off x="-2057397" y="3200401"/>
            <a:ext cx="4572004" cy="457199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" y="5715000"/>
            <a:ext cx="457198" cy="761999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199" y="1"/>
            <a:ext cx="394873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7" y="1757372"/>
            <a:ext cx="6772272" cy="4719628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16899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1"/>
            <a:ext cx="5442916" cy="1672274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 flipH="1">
            <a:off x="-152172" y="533404"/>
            <a:ext cx="762002" cy="457193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B3889182-5C92-4C57-9BF7-D7978B904993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 flipH="1">
            <a:off x="-2057399" y="3200402"/>
            <a:ext cx="4571995" cy="457202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5714997"/>
            <a:ext cx="457202" cy="762003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34458BE8-D91D-24A7-5014-D17BF6635F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199" y="2513161"/>
            <a:ext cx="5442917" cy="434483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500" y="457200"/>
            <a:ext cx="5448300" cy="6019800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04940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7" y="457201"/>
            <a:ext cx="5829303" cy="1291274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>
            <a:off x="-152395" y="533400"/>
            <a:ext cx="762000" cy="457199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B57D6C2C-EAE9-4597-98A9-4D8CFECDCA68}" type="datetime1">
              <a:rPr lang="en-US" smtClean="0"/>
              <a:t>6/5/2026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>
            <a:off x="-2057398" y="3200400"/>
            <a:ext cx="4572002" cy="457201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5715000"/>
            <a:ext cx="457200" cy="762000"/>
          </a:xfrm>
        </p:spPr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F6718FE-EF5C-5023-A98D-91BFEF2C03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"/>
            <a:ext cx="4891710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05502" y="2129474"/>
            <a:ext cx="5829298" cy="4347526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9883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8B657F5-5CBE-CD42-3A44-E52AE500A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957" y="457200"/>
            <a:ext cx="7152032" cy="6248400"/>
          </a:xfrm>
        </p:spPr>
        <p:txBody>
          <a:bodyPr/>
          <a:lstStyle>
            <a:lvl1pPr>
              <a:defRPr sz="80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CCC999-2EBE-17FE-9A53-D473997BD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57199"/>
            <a:ext cx="2624328" cy="298094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1800" baseline="0" dirty="0">
                <a:latin typeface="+mj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DA64-300B-4571-B7D2-FF9F1667DFF1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664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846C1A-A0D8-5731-7296-105EBCB21982}"/>
              </a:ext>
            </a:extLst>
          </p:cNvPr>
          <p:cNvSpPr/>
          <p:nvPr userDrawn="1"/>
        </p:nvSpPr>
        <p:spPr>
          <a:xfrm>
            <a:off x="1173480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1"/>
            <a:ext cx="11125200" cy="6248399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cap="all" baseline="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Section Header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582400" y="533401"/>
            <a:ext cx="762002" cy="45720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5BDB207-77AB-4C63-A789-2406582489A2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677399" y="3200402"/>
            <a:ext cx="4571996" cy="45719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>
                <a:solidFill>
                  <a:schemeClr val="bg2"/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5715000"/>
            <a:ext cx="457200" cy="762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81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100764" cy="9245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11125200" cy="47285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1582395" y="533406"/>
            <a:ext cx="762000" cy="4571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677402" y="3200402"/>
            <a:ext cx="4571995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000" b="0" i="0" cap="all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4800" y="5714997"/>
            <a:ext cx="457200" cy="7620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rtl="0">
              <a:defRPr sz="100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80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b="0" i="0" kern="1200" spc="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j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j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j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j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9" orient="horz" pos="2160">
          <p15:clr>
            <a:srgbClr val="F26B43"/>
          </p15:clr>
        </p15:guide>
        <p15:guide id="20" pos="3840">
          <p15:clr>
            <a:srgbClr val="F26B43"/>
          </p15:clr>
        </p15:guide>
        <p15:guide id="21" pos="7680" userDrawn="1">
          <p15:clr>
            <a:srgbClr val="F26B43"/>
          </p15:clr>
        </p15:guide>
        <p15:guide id="23" orient="horz" pos="288" userDrawn="1">
          <p15:clr>
            <a:srgbClr val="F26B43"/>
          </p15:clr>
        </p15:guide>
        <p15:guide id="24" orient="horz" pos="4032" userDrawn="1">
          <p15:clr>
            <a:srgbClr val="F26B43"/>
          </p15:clr>
        </p15:guide>
        <p15:guide id="26" pos="288" userDrawn="1">
          <p15:clr>
            <a:srgbClr val="F26B43"/>
          </p15:clr>
        </p15:guide>
        <p15:guide id="27" userDrawn="1">
          <p15:clr>
            <a:srgbClr val="F26B43"/>
          </p15:clr>
        </p15:guide>
        <p15:guide id="28" pos="7392" userDrawn="1">
          <p15:clr>
            <a:srgbClr val="F26B43"/>
          </p15:clr>
        </p15:guide>
        <p15:guide id="29" pos="7296" userDrawn="1">
          <p15:clr>
            <a:srgbClr val="F26B43"/>
          </p15:clr>
        </p15:guide>
        <p15:guide id="30" orient="horz" pos="4224" userDrawn="1">
          <p15:clr>
            <a:srgbClr val="F26B43"/>
          </p15:clr>
        </p15:guide>
        <p15:guide id="31" orient="horz" pos="4080" userDrawn="1">
          <p15:clr>
            <a:srgbClr val="F26B43"/>
          </p15:clr>
        </p15:guide>
        <p15:guide id="32" orient="horz" pos="2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18F143-67AB-96EC-9041-C39653455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503C0-BB80-30B6-688B-0AC4C6690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B421E-95FF-1CD0-AD07-355C510B7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647914-A0A9-4948-B1E6-9F487DD60C92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68D06-B89C-2C19-DEE1-74EDC7096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FFEAE-C47B-84D0-9D7B-57B016D309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550D4C-7310-48EB-AB4A-11C1BDEC92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61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80" userDrawn="1">
          <p15:clr>
            <a:srgbClr val="F26B43"/>
          </p15:clr>
        </p15:guide>
        <p15:guide id="2" orient="horz" pos="288" userDrawn="1">
          <p15:clr>
            <a:srgbClr val="F26B43"/>
          </p15:clr>
        </p15:guide>
        <p15:guide id="3" orient="horz" pos="4032" userDrawn="1">
          <p15:clr>
            <a:srgbClr val="F26B43"/>
          </p15:clr>
        </p15:guide>
        <p15:guide id="4" pos="288" userDrawn="1">
          <p15:clr>
            <a:srgbClr val="F26B43"/>
          </p15:clr>
        </p15:guide>
        <p15:guide id="5" userDrawn="1">
          <p15:clr>
            <a:srgbClr val="F26B43"/>
          </p15:clr>
        </p15:guide>
        <p15:guide id="6" pos="7392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4224" userDrawn="1">
          <p15:clr>
            <a:srgbClr val="F26B43"/>
          </p15:clr>
        </p15:guide>
        <p15:guide id="9" orient="horz" pos="4080" userDrawn="1">
          <p15:clr>
            <a:srgbClr val="F26B43"/>
          </p15:clr>
        </p15:guide>
        <p15:guide id="10" orient="horz" pos="2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limatehealthed.org/about/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hyperlink" Target="mailto:rm@sun.ac.z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1A20B40-8994-9964-A541-2F2820BF8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572" y="3283080"/>
            <a:ext cx="9672856" cy="1122400"/>
          </a:xfrm>
        </p:spPr>
        <p:txBody>
          <a:bodyPr>
            <a:normAutofit fontScale="90000"/>
          </a:bodyPr>
          <a:lstStyle/>
          <a:p>
            <a:r>
              <a:rPr lang="en-US" dirty="0"/>
              <a:t>Cardiovascular disease, diabetes and climate change: resources for CPD</a:t>
            </a:r>
            <a:endParaRPr lang="en-Z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53CE63-1E1A-1BBC-86EF-FA402A9E1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692" y="288194"/>
            <a:ext cx="9672856" cy="186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81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DFBEF-8347-4DDF-BC97-82F95A408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52" y="228600"/>
            <a:ext cx="11167847" cy="753533"/>
          </a:xfrm>
        </p:spPr>
        <p:txBody>
          <a:bodyPr anchor="t">
            <a:normAutofit/>
          </a:bodyPr>
          <a:lstStyle/>
          <a:p>
            <a:r>
              <a:rPr lang="en-US" sz="2400" b="1" dirty="0"/>
              <a:t>Why adults over 65 are more susceptible to heat-related cardiovascular exacerbations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09E16-7F77-46B1-F1C9-7D7500B7F9F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A0144-9B1D-63B1-ABCE-F345EB7F0DE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FD550D4C-7310-48EB-AB4A-11C1BDEC928F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pic>
        <p:nvPicPr>
          <p:cNvPr id="7" name="Content Placeholder 6" descr="Woman Measuring Her Temperature in Her Ear With Digital Thermometer">
            <a:extLst>
              <a:ext uri="{FF2B5EF4-FFF2-40B4-BE49-F238E27FC236}">
                <a16:creationId xmlns:a16="http://schemas.microsoft.com/office/drawing/2014/main" id="{04BFD5E8-A6CC-4D2A-AE0F-6875D748B9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8280" r="43285" b="-2"/>
          <a:stretch>
            <a:fillRect/>
          </a:stretch>
        </p:blipFill>
        <p:spPr>
          <a:xfrm>
            <a:off x="566952" y="1376373"/>
            <a:ext cx="2717492" cy="471962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AC414-AECF-6343-F581-CA777B807BB6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3631887" y="1142998"/>
            <a:ext cx="8102912" cy="518852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Age-related Heat Vulnerability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-Impaired sweating, reduced surface blood circulation and diminished thirst, limiting heat dissipation and increasing risk of heat exhaustion, especially in diabetes</a:t>
            </a:r>
          </a:p>
          <a:p>
            <a:pPr marL="0" lvl="1" indent="0">
              <a:buNone/>
            </a:pPr>
            <a:r>
              <a:rPr lang="en-US" dirty="0"/>
              <a:t>-Increasing dehydration risk, especially in diabetes</a:t>
            </a:r>
          </a:p>
          <a:p>
            <a:pPr marL="0" lvl="1" indent="0">
              <a:buNone/>
            </a:pPr>
            <a:r>
              <a:rPr lang="en-US" dirty="0"/>
              <a:t>-</a:t>
            </a:r>
            <a:r>
              <a:rPr lang="en-ZA" dirty="0"/>
              <a:t>Blood redirected from organs to skin; requires increased cardiac output (higher heart rate &amp; contractility) and risk of MI, especially if also diabetic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-Salt depletion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-</a:t>
            </a:r>
            <a:r>
              <a:rPr lang="en-US" dirty="0" err="1"/>
              <a:t>Haemo</a:t>
            </a:r>
            <a:r>
              <a:rPr lang="en-US" dirty="0"/>
              <a:t>-concentration risk of thrombosis and stroke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Chronic Conditions and Medication Risks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Medications like diuretics and beta blockers worsen heat tolerance and increase cardiovascular strain.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dirty="0"/>
              <a:t>In diabetes poor temperature regulation may affect insulin leading to swings in blood glucose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610469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D8FB-F2E3-912B-62FA-A2929AEB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US" sz="3100" b="1" dirty="0"/>
              <a:t>Effects of heat, air pollution, and cold on blood pressure, cholesterol, and cardiovascular disease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61785-FFE3-741C-F17F-0173666FA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39354-C0A5-1EFB-75DB-AAA31DCE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FD550D4C-7310-48EB-AB4A-11C1BDEC928F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7" name="Content Placeholder 6" descr="Large 3D graphical representation of computer data as a relief map in blue and yellow geometric shapes. Conceptual design in the domain of data mining, virtual reality, databases and futuristic technology.">
            <a:extLst>
              <a:ext uri="{FF2B5EF4-FFF2-40B4-BE49-F238E27FC236}">
                <a16:creationId xmlns:a16="http://schemas.microsoft.com/office/drawing/2014/main" id="{160365FF-8CDD-4309-ABB4-3D7CED4927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5755" r="13777" b="-2"/>
          <a:stretch>
            <a:fillRect/>
          </a:stretch>
        </p:blipFill>
        <p:spPr>
          <a:xfrm>
            <a:off x="647700" y="2530674"/>
            <a:ext cx="4089401" cy="326438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589FBE-C137-0322-BB9E-DB33F507AD38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900116" y="312820"/>
            <a:ext cx="5448300" cy="6019800"/>
          </a:xfrm>
        </p:spPr>
        <p:txBody>
          <a:bodyPr>
            <a:no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800" b="1" dirty="0"/>
              <a:t>Heat Exposure Effects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800" dirty="0"/>
              <a:t>Heat causes peripheral vasodilation lowering blood pressure but may increase cardiovascular strain in vulnerable groups.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800" b="1" dirty="0"/>
              <a:t>Air Pollution and Cardiovascular Risk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800" dirty="0"/>
              <a:t>Air pollution, especially PM2.5, raises blood pressure and promotes arterial inflammation increasing heart disease risk.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800" b="1" dirty="0"/>
              <a:t>Cold Exposure Effects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800" dirty="0"/>
              <a:t>Cold activates vasoconstriction and increases blood pressure,  leading to higher cardiovascular events during winter (cardiac failure and pulmonary oedema).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800" b="1" dirty="0"/>
              <a:t>Cholesterol and Seasonal Changes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800" dirty="0"/>
              <a:t>Cold weather raises cholesterol, fibrinogen levels and platelet counts, contributing to increased myocardial infarction rates in winter.</a:t>
            </a:r>
          </a:p>
        </p:txBody>
      </p:sp>
    </p:spTree>
    <p:extLst>
      <p:ext uri="{BB962C8B-B14F-4D97-AF65-F5344CB8AC3E}">
        <p14:creationId xmlns:p14="http://schemas.microsoft.com/office/powerpoint/2010/main" val="32730627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EB4BC2-65B8-F490-3509-C3B80B62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effects of climate change on diabetes</a:t>
            </a:r>
            <a:endParaRPr lang="en-ZA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07A4D9F-368D-2B0A-2666-D01EA4F98F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2406826"/>
              </p:ext>
            </p:extLst>
          </p:nvPr>
        </p:nvGraphicFramePr>
        <p:xfrm>
          <a:off x="838200" y="1825625"/>
          <a:ext cx="105156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03522917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919305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Indirect effect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Impact on diabetes</a:t>
                      </a:r>
                    </a:p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15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Extreme weather events disrupt supply chain of medication and testing equipment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Poor control and </a:t>
                      </a:r>
                      <a:r>
                        <a:rPr lang="en-US" dirty="0" err="1"/>
                        <a:t>glycaemic</a:t>
                      </a:r>
                      <a:r>
                        <a:rPr lang="en-US" dirty="0"/>
                        <a:t> emergencies due to lack of medication</a:t>
                      </a:r>
                    </a:p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224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Changes to food production and food insecurity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Limited food supply with inability to follow a health diet leading to poor control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026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Extreme weather events disrupt access to primary care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Higher rates of </a:t>
                      </a:r>
                      <a:r>
                        <a:rPr lang="en-US" dirty="0" err="1"/>
                        <a:t>hospitalisation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248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Heatwaves and urban heat islands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Older adults with social isolation and decreased mobility may become more vulnerable and delay seeking care for heat or diabetes related problems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0375274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64EB9D-6AA9-9FA3-C447-B1418416D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9A287-C6DE-02B2-EE58-5D930DB09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62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6855C-0BF9-A567-5BB6-2300A457D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658" y="157009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/>
              <a:t>Why Certain Cardiovascular Medications Increase Heat Vulnerability</a:t>
            </a:r>
            <a:endParaRPr lang="en-ZA" sz="2800" b="1" dirty="0"/>
          </a:p>
        </p:txBody>
      </p:sp>
      <p:pic>
        <p:nvPicPr>
          <p:cNvPr id="6" name="table">
            <a:extLst>
              <a:ext uri="{FF2B5EF4-FFF2-40B4-BE49-F238E27FC236}">
                <a16:creationId xmlns:a16="http://schemas.microsoft.com/office/drawing/2014/main" id="{FFA61E9F-038F-D94B-B5B3-5C2B89FFE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9270" y="1357158"/>
            <a:ext cx="10713459" cy="499919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DEDB75-7283-5E68-B802-2BF1E04F2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2495FE-A640-D872-CF95-F8DF8C46B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75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E8BAB-9B0D-A73C-CF95-730FE9480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47" y="2289942"/>
            <a:ext cx="2543674" cy="1143000"/>
          </a:xfrm>
        </p:spPr>
        <p:txBody>
          <a:bodyPr>
            <a:normAutofit fontScale="90000"/>
          </a:bodyPr>
          <a:lstStyle/>
          <a:p>
            <a:r>
              <a:rPr lang="en-ZA" sz="3600" dirty="0"/>
              <a:t>How particulate matter increases Type 2 diabetes Risk</a:t>
            </a:r>
          </a:p>
        </p:txBody>
      </p:sp>
      <p:pic>
        <p:nvPicPr>
          <p:cNvPr id="4" name="image1.png">
            <a:extLst>
              <a:ext uri="{FF2B5EF4-FFF2-40B4-BE49-F238E27FC236}">
                <a16:creationId xmlns:a16="http://schemas.microsoft.com/office/drawing/2014/main" id="{50470066-C672-183B-DDF2-BA58A5109F2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89453" y="740979"/>
            <a:ext cx="8229600" cy="538518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389723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B1BC-08C2-AC43-A7C8-0E3717DA4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11054615" cy="645637"/>
          </a:xfrm>
        </p:spPr>
        <p:txBody>
          <a:bodyPr anchor="t">
            <a:noAutofit/>
          </a:bodyPr>
          <a:lstStyle/>
          <a:p>
            <a:r>
              <a:rPr lang="en-US" sz="2800" b="1" dirty="0"/>
              <a:t>Strategies to manage climate-related cardiopulmonary risk at individual, clinical, and community levels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29E45-3442-2636-A379-3955C366D1F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C500E-41F0-84C5-E634-8CE25A0490C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FD550D4C-7310-48EB-AB4A-11C1BDEC928F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pic>
        <p:nvPicPr>
          <p:cNvPr id="7" name="Content Placeholder 6" descr="Doctor drawing coronavirus molecule and lung icons on a virtual screen.">
            <a:extLst>
              <a:ext uri="{FF2B5EF4-FFF2-40B4-BE49-F238E27FC236}">
                <a16:creationId xmlns:a16="http://schemas.microsoft.com/office/drawing/2014/main" id="{D420250E-BD41-4E59-81B2-9A80AA7F340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072" r="12988"/>
          <a:stretch>
            <a:fillRect/>
          </a:stretch>
        </p:blipFill>
        <p:spPr>
          <a:xfrm>
            <a:off x="615459" y="1823364"/>
            <a:ext cx="3147646" cy="4412886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70C4E-2074-FE7A-D4C7-61996AC4C6B9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181252" y="1201615"/>
            <a:ext cx="7813431" cy="4894385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000" b="1" dirty="0"/>
              <a:t>Individual-Level Protective Measures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2000" dirty="0"/>
              <a:t>Improving indoor air quality and using HEPA filters reduce exposure to harmful particles. Protective masks and cooling strategies help manage heat and pollution risks.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000" b="1" dirty="0"/>
              <a:t>Clinical Risk Reduction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2000" dirty="0"/>
              <a:t>Healthcare professionals educate patients on air quality and risks, adjust medications during extreme weather, and monitor vital health functions.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000" b="1" dirty="0"/>
              <a:t>Community and Structural Interventions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2000" dirty="0"/>
              <a:t>Clean cooking fuels, improved ventilation, urban planning, and heat action plans reduce population-level cardiopulmonary risks effectively.</a:t>
            </a:r>
          </a:p>
        </p:txBody>
      </p:sp>
    </p:spTree>
    <p:extLst>
      <p:ext uri="{BB962C8B-B14F-4D97-AF65-F5344CB8AC3E}">
        <p14:creationId xmlns:p14="http://schemas.microsoft.com/office/powerpoint/2010/main" val="15227399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7A5A9-1108-BD16-AD1C-A7BD792C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93" y="228657"/>
            <a:ext cx="11360800" cy="763600"/>
          </a:xfrm>
        </p:spPr>
        <p:txBody>
          <a:bodyPr>
            <a:normAutofit/>
          </a:bodyPr>
          <a:lstStyle/>
          <a:p>
            <a:r>
              <a:rPr lang="en-US" dirty="0"/>
              <a:t>Acknowledgements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F412F-776E-4207-9A52-3AC7D60B2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589" y="1161127"/>
            <a:ext cx="11360800" cy="4555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Thanks to the </a:t>
            </a:r>
            <a:r>
              <a:rPr lang="en-ZA" dirty="0"/>
              <a:t>Global Consortium on Climate and Health Education for use of their Climate Resources for Health Education </a:t>
            </a:r>
            <a:r>
              <a:rPr lang="en-ZA" dirty="0">
                <a:hlinkClick r:id="rId3"/>
              </a:rPr>
              <a:t>https://climatehealthed.org/about/</a:t>
            </a:r>
            <a:endParaRPr lang="en-ZA" dirty="0"/>
          </a:p>
          <a:p>
            <a:r>
              <a:rPr lang="en-ZA" dirty="0"/>
              <a:t>Thanks to Dr Sheron Forgus for adapting and expanding these resources for use by the PRIMAFAMED network in sub-Saharan Africa as part of a research and educational project at Stellenbosch University.</a:t>
            </a:r>
          </a:p>
          <a:p>
            <a:r>
              <a:rPr lang="en-ZA" dirty="0"/>
              <a:t>This project is a collaboration between the Division of Family Medicine and Primary Care at Stellenbosch University, South Africa and Departments of Public Health and Primary Care &amp; Economics at Gent University, Belgium</a:t>
            </a:r>
          </a:p>
          <a:p>
            <a:r>
              <a:rPr lang="en-ZA" dirty="0"/>
              <a:t>The project is funded by a TEAM grant from the VLIR-UOS the Flemish Interuniversity Council (ZA2022TEA526A103)</a:t>
            </a:r>
          </a:p>
          <a:p>
            <a:r>
              <a:rPr lang="en-ZA" dirty="0"/>
              <a:t>For more information contact Prof Bob Mash on </a:t>
            </a:r>
            <a:r>
              <a:rPr lang="en-ZA" dirty="0">
                <a:hlinkClick r:id="rId4"/>
              </a:rPr>
              <a:t>rm@sun.ac.za</a:t>
            </a:r>
            <a:r>
              <a:rPr lang="en-ZA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CFD029-61AE-3DD8-A52F-8406EC99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DC86AD-673D-B376-485E-2A7DADAE0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50D4C-7310-48EB-AB4A-11C1BDEC928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21F79E7-7B8A-46A4-ACD3-5FFF08EBE1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93" y="5549825"/>
            <a:ext cx="2103641" cy="10783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3D10BB-B0DB-AF10-E092-28EF10D7B6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6267" y="5716327"/>
            <a:ext cx="2586144" cy="7453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C30489-49AC-C60C-3A1B-D67FA04BFC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0933" y="5625413"/>
            <a:ext cx="1386456" cy="92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49154"/>
      </p:ext>
    </p:extLst>
  </p:cSld>
  <p:clrMapOvr>
    <a:masterClrMapping/>
  </p:clrMapOvr>
</p:sld>
</file>

<file path=ppt/theme/theme1.xml><?xml version="1.0" encoding="utf-8"?>
<a:theme xmlns:a="http://schemas.openxmlformats.org/drawingml/2006/main" name="Studio edit">
  <a:themeElements>
    <a:clrScheme name="NB New 1">
      <a:dk1>
        <a:srgbClr val="000000"/>
      </a:dk1>
      <a:lt1>
        <a:srgbClr val="FFFFFF"/>
      </a:lt1>
      <a:dk2>
        <a:srgbClr val="481819"/>
      </a:dk2>
      <a:lt2>
        <a:srgbClr val="FEFCF2"/>
      </a:lt2>
      <a:accent1>
        <a:srgbClr val="A57FCF"/>
      </a:accent1>
      <a:accent2>
        <a:srgbClr val="E0C84C"/>
      </a:accent2>
      <a:accent3>
        <a:srgbClr val="E0824C"/>
      </a:accent3>
      <a:accent4>
        <a:srgbClr val="8DA6D3"/>
      </a:accent4>
      <a:accent5>
        <a:srgbClr val="3C826F"/>
      </a:accent5>
      <a:accent6>
        <a:srgbClr val="98364F"/>
      </a:accent6>
      <a:hlink>
        <a:srgbClr val="467886"/>
      </a:hlink>
      <a:folHlink>
        <a:srgbClr val="96607D"/>
      </a:folHlink>
    </a:clrScheme>
    <a:fontScheme name="Custom 100">
      <a:majorFont>
        <a:latin typeface="Bahnschrift Light SemiCondensed"/>
        <a:ea typeface=""/>
        <a:cs typeface=""/>
      </a:majorFont>
      <a:minorFont>
        <a:latin typeface="Bahnschrift Light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B-B01_Studio Edit_V3" id="{8BFC17E2-D857-413B-9A14-58B060FEC26C}" vid="{F81B6C7B-37DC-4243-9332-5E37088A10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981</Words>
  <Application>Microsoft Office PowerPoint</Application>
  <PresentationFormat>Widescreen</PresentationFormat>
  <Paragraphs>75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</vt:lpstr>
      <vt:lpstr>Aptos Display</vt:lpstr>
      <vt:lpstr>Arial</vt:lpstr>
      <vt:lpstr>Bahnschrift Light Condensed</vt:lpstr>
      <vt:lpstr>Bahnschrift Light SemiCondensed</vt:lpstr>
      <vt:lpstr>Calibri</vt:lpstr>
      <vt:lpstr>Studio edit</vt:lpstr>
      <vt:lpstr>Office Theme</vt:lpstr>
      <vt:lpstr>Cardiovascular disease, diabetes and climate change: resources for CPD</vt:lpstr>
      <vt:lpstr>Why adults over 65 are more susceptible to heat-related cardiovascular exacerbations</vt:lpstr>
      <vt:lpstr>Effects of heat, air pollution, and cold on blood pressure, cholesterol, and cardiovascular disease</vt:lpstr>
      <vt:lpstr>Indirect effects of climate change on diabetes</vt:lpstr>
      <vt:lpstr>Why Certain Cardiovascular Medications Increase Heat Vulnerability</vt:lpstr>
      <vt:lpstr>How particulate matter increases Type 2 diabetes Risk</vt:lpstr>
      <vt:lpstr>Strategies to manage climate-related cardiopulmonary risk at individual, clinical, and community levels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sheronf@sun.ac.za</dc:creator>
  <cp:lastModifiedBy>Mash, R, Prof [rm@sun.ac.za]</cp:lastModifiedBy>
  <cp:revision>3</cp:revision>
  <dcterms:modified xsi:type="dcterms:W3CDTF">2026-06-05T11:33:37Z</dcterms:modified>
</cp:coreProperties>
</file>