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70" r:id="rId2"/>
    <p:sldId id="261" r:id="rId3"/>
    <p:sldId id="267" r:id="rId4"/>
    <p:sldId id="262" r:id="rId5"/>
    <p:sldId id="268" r:id="rId6"/>
    <p:sldId id="266" r:id="rId7"/>
    <p:sldId id="2569"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hmbCveEX9d78psnrKyNCXQJ3/K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FA04DD-EC99-464E-8DA9-BE8705A8CF0C}" v="3" dt="2026-06-05T10:08:58.2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964" autoAdjust="0"/>
  </p:normalViewPr>
  <p:slideViewPr>
    <p:cSldViewPr snapToGrid="0">
      <p:cViewPr varScale="1">
        <p:scale>
          <a:sx n="60" d="100"/>
          <a:sy n="60" d="100"/>
        </p:scale>
        <p:origin x="2098" y="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5" Type="http://customschemas.google.com/relationships/presentationmetadata" Target="metadata"/><Relationship Id="rId2" Type="http://schemas.openxmlformats.org/officeDocument/2006/relationships/slide" Target="slides/slide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28" Type="http://schemas.openxmlformats.org/officeDocument/2006/relationships/theme" Target="theme/theme1.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 R, Prof [rm@sun.ac.za]" userId="a2b7db96-ba39-4b83-b756-5413940b22f7" providerId="ADAL" clId="{0DA387B5-9BE9-48E5-B850-B3C742AD5A75}"/>
    <pc:docChg chg="custSel addSld modSld">
      <pc:chgData name="Mash, R, Prof [rm@sun.ac.za]" userId="a2b7db96-ba39-4b83-b756-5413940b22f7" providerId="ADAL" clId="{0DA387B5-9BE9-48E5-B850-B3C742AD5A75}" dt="2026-06-05T10:11:35.044" v="20" actId="1076"/>
      <pc:docMkLst>
        <pc:docMk/>
      </pc:docMkLst>
      <pc:sldChg chg="delSp modSp mod">
        <pc:chgData name="Mash, R, Prof [rm@sun.ac.za]" userId="a2b7db96-ba39-4b83-b756-5413940b22f7" providerId="ADAL" clId="{0DA387B5-9BE9-48E5-B850-B3C742AD5A75}" dt="2026-06-05T10:11:35.044" v="20" actId="1076"/>
        <pc:sldMkLst>
          <pc:docMk/>
          <pc:sldMk cId="3202781203" sldId="270"/>
        </pc:sldMkLst>
        <pc:spChg chg="mod">
          <ac:chgData name="Mash, R, Prof [rm@sun.ac.za]" userId="a2b7db96-ba39-4b83-b756-5413940b22f7" providerId="ADAL" clId="{0DA387B5-9BE9-48E5-B850-B3C742AD5A75}" dt="2026-06-05T10:11:24.809" v="19" actId="1076"/>
          <ac:spMkLst>
            <pc:docMk/>
            <pc:sldMk cId="3202781203" sldId="270"/>
            <ac:spMk id="8" creationId="{11A20B40-8994-9964-A541-2F2820BF82AE}"/>
          </ac:spMkLst>
        </pc:spChg>
        <pc:picChg chg="mod">
          <ac:chgData name="Mash, R, Prof [rm@sun.ac.za]" userId="a2b7db96-ba39-4b83-b756-5413940b22f7" providerId="ADAL" clId="{0DA387B5-9BE9-48E5-B850-B3C742AD5A75}" dt="2026-06-05T10:11:35.044" v="20" actId="1076"/>
          <ac:picMkLst>
            <pc:docMk/>
            <pc:sldMk cId="3202781203" sldId="270"/>
            <ac:picMk id="11" creationId="{D353CE63-1E1A-1BBC-86EF-FA402A9E1AB7}"/>
          </ac:picMkLst>
        </pc:picChg>
        <pc:picChg chg="del">
          <ac:chgData name="Mash, R, Prof [rm@sun.ac.za]" userId="a2b7db96-ba39-4b83-b756-5413940b22f7" providerId="ADAL" clId="{0DA387B5-9BE9-48E5-B850-B3C742AD5A75}" dt="2026-06-05T10:08:34.575" v="5" actId="21"/>
          <ac:picMkLst>
            <pc:docMk/>
            <pc:sldMk cId="3202781203" sldId="270"/>
            <ac:picMk id="13" creationId="{821F79E7-7B8A-46A4-ACD3-5FFF08EBE1B4}"/>
          </ac:picMkLst>
        </pc:picChg>
        <pc:picChg chg="del">
          <ac:chgData name="Mash, R, Prof [rm@sun.ac.za]" userId="a2b7db96-ba39-4b83-b756-5413940b22f7" providerId="ADAL" clId="{0DA387B5-9BE9-48E5-B850-B3C742AD5A75}" dt="2026-06-05T10:08:52.658" v="9" actId="21"/>
          <ac:picMkLst>
            <pc:docMk/>
            <pc:sldMk cId="3202781203" sldId="270"/>
            <ac:picMk id="14" creationId="{3B3D10BB-B0DB-AF10-E092-28EF10D7B61C}"/>
          </ac:picMkLst>
        </pc:picChg>
      </pc:sldChg>
      <pc:sldChg chg="addSp modSp add mod modNotes">
        <pc:chgData name="Mash, R, Prof [rm@sun.ac.za]" userId="a2b7db96-ba39-4b83-b756-5413940b22f7" providerId="ADAL" clId="{0DA387B5-9BE9-48E5-B850-B3C742AD5A75}" dt="2026-06-05T10:11:11.535" v="18" actId="1076"/>
        <pc:sldMkLst>
          <pc:docMk/>
          <pc:sldMk cId="299475957" sldId="2569"/>
        </pc:sldMkLst>
        <pc:spChg chg="mod">
          <ac:chgData name="Mash, R, Prof [rm@sun.ac.za]" userId="a2b7db96-ba39-4b83-b756-5413940b22f7" providerId="ADAL" clId="{0DA387B5-9BE9-48E5-B850-B3C742AD5A75}" dt="2026-06-05T10:08:11.441" v="3" actId="1076"/>
          <ac:spMkLst>
            <pc:docMk/>
            <pc:sldMk cId="299475957" sldId="2569"/>
            <ac:spMk id="2" creationId="{4D77A5A9-1108-BD16-AD1C-A7BD792C36D2}"/>
          </ac:spMkLst>
        </pc:spChg>
        <pc:spChg chg="mod">
          <ac:chgData name="Mash, R, Prof [rm@sun.ac.za]" userId="a2b7db96-ba39-4b83-b756-5413940b22f7" providerId="ADAL" clId="{0DA387B5-9BE9-48E5-B850-B3C742AD5A75}" dt="2026-06-05T10:08:13.951" v="4" actId="1076"/>
          <ac:spMkLst>
            <pc:docMk/>
            <pc:sldMk cId="299475957" sldId="2569"/>
            <ac:spMk id="3" creationId="{09CF412F-776E-4207-9A52-3AC7D60B2C27}"/>
          </ac:spMkLst>
        </pc:spChg>
        <pc:picChg chg="add mod">
          <ac:chgData name="Mash, R, Prof [rm@sun.ac.za]" userId="a2b7db96-ba39-4b83-b756-5413940b22f7" providerId="ADAL" clId="{0DA387B5-9BE9-48E5-B850-B3C742AD5A75}" dt="2026-06-05T10:11:02.412" v="17" actId="1076"/>
          <ac:picMkLst>
            <pc:docMk/>
            <pc:sldMk cId="299475957" sldId="2569"/>
            <ac:picMk id="7" creationId="{12C30489-49AC-C60C-3A1B-D67FA04BFCFF}"/>
          </ac:picMkLst>
        </pc:picChg>
        <pc:picChg chg="add mod">
          <ac:chgData name="Mash, R, Prof [rm@sun.ac.za]" userId="a2b7db96-ba39-4b83-b756-5413940b22f7" providerId="ADAL" clId="{0DA387B5-9BE9-48E5-B850-B3C742AD5A75}" dt="2026-06-05T10:08:47.393" v="8" actId="1076"/>
          <ac:picMkLst>
            <pc:docMk/>
            <pc:sldMk cId="299475957" sldId="2569"/>
            <ac:picMk id="13" creationId="{821F79E7-7B8A-46A4-ACD3-5FFF08EBE1B4}"/>
          </ac:picMkLst>
        </pc:picChg>
        <pc:picChg chg="add mod">
          <ac:chgData name="Mash, R, Prof [rm@sun.ac.za]" userId="a2b7db96-ba39-4b83-b756-5413940b22f7" providerId="ADAL" clId="{0DA387B5-9BE9-48E5-B850-B3C742AD5A75}" dt="2026-06-05T10:11:11.535" v="18" actId="1076"/>
          <ac:picMkLst>
            <pc:docMk/>
            <pc:sldMk cId="299475957" sldId="2569"/>
            <ac:picMk id="14" creationId="{3B3D10BB-B0DB-AF10-E092-28EF10D7B6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link.springer.com/article/10.1007/s00484-012-0543-9" TargetMode="External"/><Relationship Id="rId3" Type="http://schemas.openxmlformats.org/officeDocument/2006/relationships/hyperlink" Target="https://www.sciencedirect.com/science/article/pii/S0012369213603463?casa_token=c4Oz7XYTTEcAAAAA:5di7NLfuR0705j6G4UIaOqNtm7nNKRg7gH-dZXXgKB2S91TlgkYll5KeOcAbMljVuzUEhyPNFA#bib41" TargetMode="External"/><Relationship Id="rId7" Type="http://schemas.openxmlformats.org/officeDocument/2006/relationships/hyperlink" Target="https://academic.oup.com/aje/article/163/6/579/87717?login=tru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onlinelibrary.wiley.com/doi/full/10.1111/j.1440-1843.2011.02112.x" TargetMode="External"/><Relationship Id="rId5" Type="http://schemas.openxmlformats.org/officeDocument/2006/relationships/hyperlink" Target="https://pmj.bmj.com/content/postgradmedj/95/1129/612.full.pdf" TargetMode="External"/><Relationship Id="rId4" Type="http://schemas.openxmlformats.org/officeDocument/2006/relationships/hyperlink" Target="https://medcentral.net/doi/full/10.1016/j.cdtm.2020.05.004" TargetMode="External"/><Relationship Id="rId9" Type="http://schemas.openxmlformats.org/officeDocument/2006/relationships/hyperlink" Target="https://www.ncbi.nlm.nih.gov/pmc/articles/PMC4617054/#:~:text=PM2.5%20exacerbates%20COPD%20systemic,function%20leading%20to%20increased%20white"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i.ubc.ca/2023/06/20/143-reducing-the-adverse-environmental-impacts-of-prescrib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7399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b="1" dirty="0">
                <a:solidFill>
                  <a:schemeClr val="dk1"/>
                </a:solidFill>
              </a:rPr>
              <a:t>Learning Objective</a:t>
            </a:r>
            <a:r>
              <a:rPr lang="en" dirty="0">
                <a:solidFill>
                  <a:schemeClr val="dk1"/>
                </a:solidFill>
              </a:rPr>
              <a:t>: Background on PM</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dirty="0">
                <a:solidFill>
                  <a:schemeClr val="dk1"/>
                </a:solidFill>
              </a:rPr>
              <a:t>Speaker’s Notes:</a:t>
            </a:r>
            <a:endParaRPr dirty="0">
              <a:solidFill>
                <a:schemeClr val="dk1"/>
              </a:solidFill>
            </a:endParaRPr>
          </a:p>
          <a:p>
            <a:pPr marL="171450" lvl="0" indent="-171450" algn="l" rtl="0">
              <a:lnSpc>
                <a:spcPct val="100000"/>
              </a:lnSpc>
              <a:spcBef>
                <a:spcPts val="0"/>
              </a:spcBef>
              <a:spcAft>
                <a:spcPts val="0"/>
              </a:spcAft>
              <a:buClr>
                <a:schemeClr val="dk1"/>
              </a:buClr>
              <a:buSzPts val="1100"/>
              <a:buChar char="●"/>
            </a:pPr>
            <a:r>
              <a:rPr lang="en" dirty="0">
                <a:solidFill>
                  <a:schemeClr val="dk1"/>
                </a:solidFill>
              </a:rPr>
              <a:t>All of the air we breath, whether indoors or outdoors, contains particulate matter, also referred to as PM</a:t>
            </a:r>
            <a:endParaRPr dirty="0">
              <a:solidFill>
                <a:schemeClr val="dk1"/>
              </a:solidFill>
            </a:endParaRPr>
          </a:p>
          <a:p>
            <a:pPr marL="171450" lvl="0" indent="-171450" algn="l" rtl="0">
              <a:lnSpc>
                <a:spcPct val="100000"/>
              </a:lnSpc>
              <a:spcBef>
                <a:spcPts val="0"/>
              </a:spcBef>
              <a:spcAft>
                <a:spcPts val="0"/>
              </a:spcAft>
              <a:buClr>
                <a:schemeClr val="dk1"/>
              </a:buClr>
              <a:buSzPts val="1100"/>
              <a:buChar char="●"/>
            </a:pPr>
            <a:r>
              <a:rPr lang="en" dirty="0">
                <a:solidFill>
                  <a:schemeClr val="dk1"/>
                </a:solidFill>
              </a:rPr>
              <a:t>Particulate matter is a general term referring to the mixture of solid and liquid droplets suspended in air. PM consists of particles of many different sizes, shapes and are composed of various components including dust particles, biological materials (mold, pollen), chemicals and other compounds</a:t>
            </a:r>
            <a:endParaRPr dirty="0">
              <a:solidFill>
                <a:schemeClr val="dk1"/>
              </a:solidFill>
            </a:endParaRPr>
          </a:p>
          <a:p>
            <a:pPr marL="171450" lvl="0" indent="-171450" algn="l" rtl="0">
              <a:lnSpc>
                <a:spcPct val="100000"/>
              </a:lnSpc>
              <a:spcBef>
                <a:spcPts val="0"/>
              </a:spcBef>
              <a:spcAft>
                <a:spcPts val="0"/>
              </a:spcAft>
              <a:buClr>
                <a:schemeClr val="dk1"/>
              </a:buClr>
              <a:buSzPts val="1100"/>
              <a:buChar char="●"/>
            </a:pPr>
            <a:r>
              <a:rPr lang="en" dirty="0">
                <a:solidFill>
                  <a:schemeClr val="dk1"/>
                </a:solidFill>
              </a:rPr>
              <a:t>PM that are 10 micrometers in diameter or smaller have the greatest health impact, because these particles are small enough to enter the respiratory tract during inhalation, and the smallest particles are able to enter systemic circulation, thus the specific health risks of PM are related to their size. We will talk about pathophysiology later on in the presentation </a:t>
            </a:r>
            <a:endParaRPr dirty="0">
              <a:solidFill>
                <a:schemeClr val="dk1"/>
              </a:solidFill>
            </a:endParaRPr>
          </a:p>
          <a:p>
            <a:pPr marL="171450" lvl="0" indent="-171450" algn="l" rtl="0">
              <a:lnSpc>
                <a:spcPct val="100000"/>
              </a:lnSpc>
              <a:spcBef>
                <a:spcPts val="0"/>
              </a:spcBef>
              <a:spcAft>
                <a:spcPts val="0"/>
              </a:spcAft>
              <a:buClr>
                <a:schemeClr val="dk1"/>
              </a:buClr>
              <a:buSzPts val="1100"/>
              <a:buChar char="●"/>
            </a:pPr>
            <a:r>
              <a:rPr lang="en" dirty="0">
                <a:solidFill>
                  <a:schemeClr val="dk1"/>
                </a:solidFill>
              </a:rPr>
              <a:t>Some terminology to be familiar with, PM ranging from 2.5-10 micrometers are referred to as coarse particles, PM less than 2.5 micrometers are referred to as fine particles, and PM less than 0.1 micrometers are referred to as ultrafine particles. PM10 refers to all PM less than 10 micrometers while PM2.5 refers to all PM less than 2.5 micrometers</a:t>
            </a:r>
            <a:endParaRPr dirty="0">
              <a:solidFill>
                <a:schemeClr val="dk1"/>
              </a:solidFill>
            </a:endParaRPr>
          </a:p>
          <a:p>
            <a:pPr marL="171450" lvl="0" indent="-171450" algn="l" rtl="0">
              <a:lnSpc>
                <a:spcPct val="100000"/>
              </a:lnSpc>
              <a:spcBef>
                <a:spcPts val="0"/>
              </a:spcBef>
              <a:spcAft>
                <a:spcPts val="0"/>
              </a:spcAft>
              <a:buClr>
                <a:schemeClr val="dk1"/>
              </a:buClr>
              <a:buSzPts val="1100"/>
              <a:buChar char="●"/>
            </a:pPr>
            <a:r>
              <a:rPr lang="en" dirty="0">
                <a:solidFill>
                  <a:schemeClr val="dk1"/>
                </a:solidFill>
              </a:rPr>
              <a:t>PM can be directly emitted from construction, roads, wildfires, fireplaces, gas stoves, woodstove (primary particles)  or secondary to reactions between pollutants such as sulfur dioxide, nitrogen oxides and volatile organic compounds (VOC) emitted from factories, power plants and vehicles (secondary particles)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dirty="0">
                <a:solidFill>
                  <a:schemeClr val="dk1"/>
                </a:solidFill>
              </a:rPr>
              <a:t>References</a:t>
            </a:r>
            <a:r>
              <a:rPr lang="en" dirty="0">
                <a:solidFill>
                  <a:schemeClr val="dk1"/>
                </a:solidFill>
              </a:rPr>
              <a:t>:</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https://www.epa.gov/pmcourse/what-particle-pollution</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dirty="0">
                <a:solidFill>
                  <a:schemeClr val="dk1"/>
                </a:solidFill>
              </a:rPr>
              <a:t>https://www.nature.com/articles/s12276-020-0403-3</a:t>
            </a:r>
            <a:endParaRPr dirty="0">
              <a:solidFill>
                <a:schemeClr val="dk1"/>
              </a:solidFill>
            </a:endParaRPr>
          </a:p>
        </p:txBody>
      </p:sp>
    </p:spTree>
    <p:extLst>
      <p:ext uri="{BB962C8B-B14F-4D97-AF65-F5344CB8AC3E}">
        <p14:creationId xmlns:p14="http://schemas.microsoft.com/office/powerpoint/2010/main" val="3176062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350" lvl="0" indent="0" algn="l" rtl="0">
              <a:lnSpc>
                <a:spcPct val="100000"/>
              </a:lnSpc>
              <a:spcBef>
                <a:spcPts val="0"/>
              </a:spcBef>
              <a:spcAft>
                <a:spcPts val="0"/>
              </a:spcAft>
              <a:buClr>
                <a:schemeClr val="dk1"/>
              </a:buClr>
              <a:buSzPts val="1000"/>
              <a:buNone/>
            </a:pPr>
            <a:r>
              <a:rPr lang="en-ZA" sz="1000" b="1" dirty="0">
                <a:solidFill>
                  <a:schemeClr val="dk1"/>
                </a:solidFill>
              </a:rPr>
              <a:t>Learning Objective:</a:t>
            </a:r>
            <a:r>
              <a:rPr lang="en-ZA" sz="1000" dirty="0">
                <a:solidFill>
                  <a:schemeClr val="dk1"/>
                </a:solidFill>
              </a:rPr>
              <a:t> Pathophysiology of PM</a:t>
            </a:r>
          </a:p>
          <a:p>
            <a:pPr marL="6350" lvl="0" indent="0" algn="l" rtl="0">
              <a:lnSpc>
                <a:spcPct val="100000"/>
              </a:lnSpc>
              <a:spcBef>
                <a:spcPts val="0"/>
              </a:spcBef>
              <a:spcAft>
                <a:spcPts val="0"/>
              </a:spcAft>
              <a:buClr>
                <a:schemeClr val="dk1"/>
              </a:buClr>
              <a:buSzPts val="1000"/>
              <a:buNone/>
            </a:pPr>
            <a:endParaRPr lang="en-ZA" sz="1000" dirty="0">
              <a:solidFill>
                <a:schemeClr val="dk1"/>
              </a:solidFill>
            </a:endParaRPr>
          </a:p>
          <a:p>
            <a:pPr marL="6350" lvl="0" indent="0" algn="l" rtl="0">
              <a:lnSpc>
                <a:spcPct val="100000"/>
              </a:lnSpc>
              <a:spcBef>
                <a:spcPts val="0"/>
              </a:spcBef>
              <a:spcAft>
                <a:spcPts val="0"/>
              </a:spcAft>
              <a:buClr>
                <a:schemeClr val="dk1"/>
              </a:buClr>
              <a:buSzPts val="1000"/>
              <a:buNone/>
            </a:pPr>
            <a:r>
              <a:rPr lang="en-ZA" sz="1000" b="1" dirty="0">
                <a:solidFill>
                  <a:schemeClr val="dk1"/>
                </a:solidFill>
              </a:rPr>
              <a:t>Speaker’s notes:</a:t>
            </a:r>
          </a:p>
          <a:p>
            <a:pPr marL="6350" lvl="0" indent="0" algn="l" rtl="0">
              <a:lnSpc>
                <a:spcPct val="100000"/>
              </a:lnSpc>
              <a:spcBef>
                <a:spcPts val="0"/>
              </a:spcBef>
              <a:spcAft>
                <a:spcPts val="0"/>
              </a:spcAft>
              <a:buClr>
                <a:schemeClr val="dk1"/>
              </a:buClr>
              <a:buSzPts val="1000"/>
              <a:buNone/>
            </a:pPr>
            <a:r>
              <a:rPr lang="en-ZA" sz="1000" dirty="0">
                <a:solidFill>
                  <a:schemeClr val="dk1"/>
                </a:solidFill>
              </a:rPr>
              <a:t>Pathophysiology still being studied, however believed that there are multiple mechanisms by which PM impact respiratory physiology (Duan et al., 2020; Ni et al., 2015; Medina-Ramon et al., 2006) </a:t>
            </a:r>
          </a:p>
          <a:p>
            <a:pPr marL="914400" lvl="1" indent="-292100" algn="l" rtl="0">
              <a:lnSpc>
                <a:spcPct val="100000"/>
              </a:lnSpc>
              <a:spcBef>
                <a:spcPts val="0"/>
              </a:spcBef>
              <a:spcAft>
                <a:spcPts val="0"/>
              </a:spcAft>
              <a:buClr>
                <a:schemeClr val="dk1"/>
              </a:buClr>
              <a:buSzPts val="1000"/>
              <a:buChar char="○"/>
            </a:pPr>
            <a:r>
              <a:rPr lang="en-ZA" sz="1000" dirty="0">
                <a:solidFill>
                  <a:schemeClr val="dk1"/>
                </a:solidFill>
              </a:rPr>
              <a:t>Inflammation - PM2.5 exposure leads to local inflammation via activation of inflammatory cells (e.g. alveolar macrophages) and release of pro-inflammatory cytokines as well as systemic inflammation by release and activation of WBCs and platelets and creates a prothrombotic state; Airway inflammation can also induce epigenetic changes that may play a role in pathogenesis of COPD</a:t>
            </a:r>
          </a:p>
          <a:p>
            <a:pPr marL="914400" lvl="1" indent="-292100" algn="l" rtl="0">
              <a:lnSpc>
                <a:spcPct val="100000"/>
              </a:lnSpc>
              <a:spcBef>
                <a:spcPts val="0"/>
              </a:spcBef>
              <a:spcAft>
                <a:spcPts val="0"/>
              </a:spcAft>
              <a:buClr>
                <a:schemeClr val="dk1"/>
              </a:buClr>
              <a:buSzPts val="1000"/>
              <a:buChar char="○"/>
            </a:pPr>
            <a:r>
              <a:rPr lang="en-ZA" sz="1000" dirty="0">
                <a:solidFill>
                  <a:schemeClr val="dk1"/>
                </a:solidFill>
              </a:rPr>
              <a:t>Oxidative stress - PM2.5 &amp; PM10 have also been shown to stimulate reactive oxygen species which damage respiratory epithelium, impair lung function, increase mucous secretion &amp; lead to additional inflammation. OS can also lead to DNA damage and changes in gene expression</a:t>
            </a:r>
          </a:p>
          <a:p>
            <a:pPr marL="914400" lvl="1" indent="-292100" algn="l" rtl="0">
              <a:lnSpc>
                <a:spcPct val="100000"/>
              </a:lnSpc>
              <a:spcBef>
                <a:spcPts val="0"/>
              </a:spcBef>
              <a:spcAft>
                <a:spcPts val="0"/>
              </a:spcAft>
              <a:buClr>
                <a:schemeClr val="dk1"/>
              </a:buClr>
              <a:buSzPts val="1000"/>
              <a:buChar char="○"/>
            </a:pPr>
            <a:r>
              <a:rPr lang="en-ZA" sz="1000" dirty="0">
                <a:solidFill>
                  <a:schemeClr val="dk1"/>
                </a:solidFill>
              </a:rPr>
              <a:t>Immune dysfunction - PM2.5 carry bacteria and bacteria-derived components and alter distal airway microbiome making patients more susceptible to infections while also suppressing function of immune cells (one example is impaired phagocytosis of macrophages) diminishing ability to fight infections, PM exposure also leads to enhanced viral adhesion and thus increase susceptibility to respiratory viruses</a:t>
            </a:r>
          </a:p>
          <a:p>
            <a:pPr marL="914400" lvl="1" indent="-292100" algn="l" rtl="0">
              <a:lnSpc>
                <a:spcPct val="100000"/>
              </a:lnSpc>
              <a:spcBef>
                <a:spcPts val="0"/>
              </a:spcBef>
              <a:spcAft>
                <a:spcPts val="0"/>
              </a:spcAft>
              <a:buClr>
                <a:schemeClr val="dk1"/>
              </a:buClr>
              <a:buSzPts val="1000"/>
              <a:buChar char="○"/>
            </a:pPr>
            <a:r>
              <a:rPr lang="en-ZA" sz="1000" dirty="0">
                <a:solidFill>
                  <a:schemeClr val="dk1"/>
                </a:solidFill>
              </a:rPr>
              <a:t>Altered airway epithelial structures - PM2.5 deposits damage airway cilia and reduce ability to perform timely airway clearance </a:t>
            </a:r>
          </a:p>
          <a:p>
            <a:pPr marL="914400" lvl="1" indent="-292100" algn="l" rtl="0">
              <a:lnSpc>
                <a:spcPct val="100000"/>
              </a:lnSpc>
              <a:spcBef>
                <a:spcPts val="0"/>
              </a:spcBef>
              <a:spcAft>
                <a:spcPts val="0"/>
              </a:spcAft>
              <a:buClr>
                <a:schemeClr val="dk1"/>
              </a:buClr>
              <a:buSzPts val="1000"/>
              <a:buChar char="○"/>
            </a:pPr>
            <a:r>
              <a:rPr lang="en-ZA" sz="1000" dirty="0">
                <a:solidFill>
                  <a:schemeClr val="dk1"/>
                </a:solidFill>
              </a:rPr>
              <a:t>Irritation - It has also been proposed that PM10 acts as an irritant and leads to increased mucous secretion and increased bronchial hyperreactivity  </a:t>
            </a:r>
          </a:p>
          <a:p>
            <a:endParaRPr lang="en-ZA" dirty="0"/>
          </a:p>
        </p:txBody>
      </p:sp>
    </p:spTree>
    <p:extLst>
      <p:ext uri="{BB962C8B-B14F-4D97-AF65-F5344CB8AC3E}">
        <p14:creationId xmlns:p14="http://schemas.microsoft.com/office/powerpoint/2010/main" val="1293323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000" b="1" dirty="0">
                <a:solidFill>
                  <a:schemeClr val="dk1"/>
                </a:solidFill>
              </a:rPr>
              <a:t>[Climate Change &amp; COPD]</a:t>
            </a:r>
            <a:endParaRPr sz="1000" b="1"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000" b="1"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000" b="1" dirty="0">
                <a:solidFill>
                  <a:schemeClr val="dk1"/>
                </a:solidFill>
              </a:rPr>
              <a:t>Learning Objective</a:t>
            </a:r>
            <a:r>
              <a:rPr lang="en" sz="1000" dirty="0">
                <a:solidFill>
                  <a:schemeClr val="dk1"/>
                </a:solidFill>
              </a:rPr>
              <a:t>: Describe the association between climate change, heat and COPD exacerbations</a:t>
            </a:r>
          </a:p>
          <a:p>
            <a:pPr marL="0" lvl="0" indent="0" algn="l" rtl="0">
              <a:lnSpc>
                <a:spcPct val="100000"/>
              </a:lnSpc>
              <a:spcBef>
                <a:spcPts val="0"/>
              </a:spcBef>
              <a:spcAft>
                <a:spcPts val="0"/>
              </a:spcAft>
              <a:buClr>
                <a:schemeClr val="dk1"/>
              </a:buClr>
              <a:buSzPts val="1100"/>
              <a:buFont typeface="Arial"/>
              <a:buNone/>
            </a:pPr>
            <a:endParaRPr sz="10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000" b="1" dirty="0">
                <a:solidFill>
                  <a:schemeClr val="dk1"/>
                </a:solidFill>
              </a:rPr>
              <a:t>Speaker’s Notes:</a:t>
            </a:r>
            <a:endParaRPr sz="1000" b="1" dirty="0">
              <a:solidFill>
                <a:schemeClr val="dk1"/>
              </a:solidFil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Fossil fuel burning from industrial combustion, traffic, agricultural activities etc leads to increased PM as discussed on prior slide</a:t>
            </a:r>
            <a:endParaRPr sz="1000" dirty="0">
              <a:solidFill>
                <a:schemeClr val="dk1"/>
              </a:solidFill>
            </a:endParaRPr>
          </a:p>
          <a:p>
            <a:pPr marL="171450" marR="0" lvl="0" indent="-165100" algn="l" rtl="0">
              <a:lnSpc>
                <a:spcPct val="100000"/>
              </a:lnSpc>
              <a:spcBef>
                <a:spcPts val="0"/>
              </a:spcBef>
              <a:spcAft>
                <a:spcPts val="0"/>
              </a:spcAft>
              <a:buClr>
                <a:schemeClr val="dk1"/>
              </a:buClr>
              <a:buSzPts val="1000"/>
              <a:buFont typeface="Arial"/>
              <a:buChar char="●"/>
            </a:pPr>
            <a:r>
              <a:rPr lang="en" sz="1000" b="0" i="0" u="none" strike="noStrike" cap="none" dirty="0">
                <a:solidFill>
                  <a:schemeClr val="dk1"/>
                </a:solidFill>
                <a:latin typeface="Arial"/>
                <a:cs typeface="Arial"/>
                <a:sym typeface="Arial"/>
              </a:rPr>
              <a:t>Increased chronic exposure to PM10 (Ko et al., 2012) and PM2.5 (Han et al., 2019) is associated with increased prevalence of COPD in populations while acute exposure to both PM10 and PM2.5  is associated with increase in COPD exacerbations &amp; hospitalizations (Ko et al., 2012; )</a:t>
            </a:r>
            <a:endParaRPr sz="1000" b="0" i="0" u="none" strike="noStrike" cap="none" dirty="0">
              <a:solidFill>
                <a:schemeClr val="dk1"/>
              </a:solidFill>
              <a:latin typeface="Arial"/>
              <a:cs typeface="Arial"/>
              <a:sym typeface="Aria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Fossil fuel and wood pellet burning also leads to greenhouse gas emissions which are the primary driver of climate change </a:t>
            </a:r>
            <a:endParaRPr sz="1000" dirty="0">
              <a:solidFill>
                <a:schemeClr val="dk1"/>
              </a:solidFil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As a result, we are seeing temperatures and extreme heat events. People with COPD are especially susceptible to heat, e.g. during 2006 heat wave in Portugal each 1C degree increase led to 5.4% increase in COPD morbidity (Monteiro et al., 2013). Temperature, PM and air pollution such as ground level ozone (which is an air pollutant generated by chemical reactions b/w nitrogen oxides and volatile organic compounds that happens when pollutants emitted by cars, power plants, etc react in presence of sunlight) also act synergistically such that their combined effect on mortality and morbidity related to COPD is greater than the sum of their parts (Bernstein &amp; Rice, 2013) </a:t>
            </a:r>
            <a:endParaRPr sz="1000" dirty="0">
              <a:solidFill>
                <a:schemeClr val="dk1"/>
              </a:solidFil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Extreme weather events such as typhoons, hurricanes, floods are also increasing as a result of climate change which have been shown to disproportionately impact COPD patients carrying increased mortality and and morbidity, perhaps because can lead to increase transmission of respiratory viruses and pneumonia (Bernstein &amp; Rice, 2013) </a:t>
            </a:r>
            <a:endParaRPr sz="1000" dirty="0">
              <a:solidFill>
                <a:schemeClr val="dk1"/>
              </a:solidFil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Wildfires are also increasing in frequency and intensity, they are a major source of PM emissions contributing to the exposure pathway &amp; COPD patients are also disproportionately by wildfire smoke and found to have increased mortality rates compared to non-COPD patients (Doubleday et al, 2020)</a:t>
            </a:r>
            <a:endParaRPr sz="1000" dirty="0">
              <a:solidFill>
                <a:schemeClr val="dk1"/>
              </a:solidFill>
            </a:endParaRPr>
          </a:p>
          <a:p>
            <a:pPr marL="171450" lvl="0" indent="-165100" algn="l" rtl="0">
              <a:lnSpc>
                <a:spcPct val="100000"/>
              </a:lnSpc>
              <a:spcBef>
                <a:spcPts val="0"/>
              </a:spcBef>
              <a:spcAft>
                <a:spcPts val="0"/>
              </a:spcAft>
              <a:buClr>
                <a:schemeClr val="dk1"/>
              </a:buClr>
              <a:buSzPts val="1000"/>
              <a:buChar char="●"/>
            </a:pPr>
            <a:r>
              <a:rPr lang="en" sz="1000" dirty="0">
                <a:solidFill>
                  <a:schemeClr val="dk1"/>
                </a:solidFill>
              </a:rPr>
              <a:t>Some examples of factors that may mediate this pathway include housing quality, access to air filtration and/or AC, comorbidities, age, and workplace exposures </a:t>
            </a:r>
            <a:endParaRPr sz="1000" dirty="0">
              <a:solidFill>
                <a:schemeClr val="dk1"/>
              </a:solidFill>
            </a:endParaRPr>
          </a:p>
          <a:p>
            <a:pPr marL="0" lvl="0" indent="0" algn="l" rtl="0">
              <a:lnSpc>
                <a:spcPct val="100000"/>
              </a:lnSpc>
              <a:spcBef>
                <a:spcPts val="0"/>
              </a:spcBef>
              <a:spcAft>
                <a:spcPts val="0"/>
              </a:spcAft>
              <a:buSzPts val="1100"/>
              <a:buNone/>
            </a:pPr>
            <a:endParaRPr sz="1000" dirty="0">
              <a:solidFill>
                <a:schemeClr val="dk1"/>
              </a:solidFill>
            </a:endParaRPr>
          </a:p>
          <a:p>
            <a:pPr marL="0" lvl="0" indent="0" algn="l" rtl="0">
              <a:lnSpc>
                <a:spcPct val="100000"/>
              </a:lnSpc>
              <a:spcBef>
                <a:spcPts val="0"/>
              </a:spcBef>
              <a:spcAft>
                <a:spcPts val="0"/>
              </a:spcAft>
              <a:buSzPts val="1100"/>
              <a:buNone/>
            </a:pPr>
            <a:endParaRPr sz="10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000" b="1" dirty="0">
                <a:solidFill>
                  <a:schemeClr val="dk1"/>
                </a:solidFill>
              </a:rPr>
              <a:t>References:</a:t>
            </a:r>
            <a:endParaRPr sz="1000" dirty="0">
              <a:solidFill>
                <a:srgbClr val="212121"/>
              </a:solidFill>
              <a:highlight>
                <a:srgbClr val="FFFFFF"/>
              </a:highlight>
            </a:endParaRPr>
          </a:p>
          <a:p>
            <a:pPr marL="457200" lvl="0" indent="-292100" algn="l" rtl="0">
              <a:lnSpc>
                <a:spcPct val="100000"/>
              </a:lnSpc>
              <a:spcBef>
                <a:spcPts val="0"/>
              </a:spcBef>
              <a:spcAft>
                <a:spcPts val="0"/>
              </a:spcAft>
              <a:buClr>
                <a:schemeClr val="dk1"/>
              </a:buClr>
              <a:buSzPts val="1000"/>
              <a:buAutoNum type="arabicPeriod"/>
            </a:pPr>
            <a:r>
              <a:rPr lang="en" sz="1000" dirty="0">
                <a:solidFill>
                  <a:srgbClr val="212121"/>
                </a:solidFill>
                <a:highlight>
                  <a:srgbClr val="FFFFFF"/>
                </a:highlight>
              </a:rPr>
              <a:t>Bernstein AS, Rice MB. Lungs in a warming world: climate change and respiratory health. </a:t>
            </a:r>
            <a:r>
              <a:rPr lang="en" sz="1000" i="1" dirty="0">
                <a:solidFill>
                  <a:srgbClr val="212121"/>
                </a:solidFill>
                <a:highlight>
                  <a:srgbClr val="FFFFFF"/>
                </a:highlight>
              </a:rPr>
              <a:t>Chest</a:t>
            </a:r>
            <a:r>
              <a:rPr lang="en" sz="1000" dirty="0">
                <a:solidFill>
                  <a:srgbClr val="212121"/>
                </a:solidFill>
                <a:highlight>
                  <a:srgbClr val="FFFFFF"/>
                </a:highlight>
              </a:rPr>
              <a:t>. 2013;143(5):1455-1459. doi:10.1378/chest.12-2384 </a:t>
            </a:r>
            <a:r>
              <a:rPr lang="en" sz="1000" u="sng" dirty="0">
                <a:solidFill>
                  <a:schemeClr val="dk1"/>
                </a:solidFill>
                <a:hlinkClick r:id="rId3">
                  <a:extLst>
                    <a:ext uri="{A12FA001-AC4F-418D-AE19-62706E023703}">
                      <ahyp:hlinkClr xmlns:ahyp="http://schemas.microsoft.com/office/drawing/2018/hyperlinkcolor" val="tx"/>
                    </a:ext>
                  </a:extLst>
                </a:hlinkClick>
              </a:rPr>
              <a:t>https://www.sciencedirect.com/science/article/pii/S0012369213603463?casa_token=c4Oz7XYTTEcAAAAA:5di7NLfuR0705j6G4UIaOqNtm7nNKRg7gH-dZXXgKB2S91TlgkYll5KeOcAbMljVuzUEhyPNFA#bib41</a:t>
            </a:r>
            <a:endParaRPr sz="1000" dirty="0">
              <a:solidFill>
                <a:schemeClr val="dk1"/>
              </a:solidFill>
            </a:endParaRPr>
          </a:p>
          <a:p>
            <a:pPr marL="457200" lvl="0" indent="-292100" algn="l" rtl="0">
              <a:lnSpc>
                <a:spcPct val="100000"/>
              </a:lnSpc>
              <a:spcBef>
                <a:spcPts val="0"/>
              </a:spcBef>
              <a:spcAft>
                <a:spcPts val="0"/>
              </a:spcAft>
              <a:buClr>
                <a:schemeClr val="dk1"/>
              </a:buClr>
              <a:buSzPts val="1000"/>
              <a:buAutoNum type="arabicPeriod"/>
            </a:pPr>
            <a:r>
              <a:rPr lang="en" sz="1000" dirty="0">
                <a:solidFill>
                  <a:srgbClr val="222222"/>
                </a:solidFill>
                <a:highlight>
                  <a:srgbClr val="FFFFFF"/>
                </a:highlight>
              </a:rPr>
              <a:t>Doubleday, Annie, et al. "Mortality associated with wildfire smoke exposure in Washington state, 2006–2017: a case-crossover study." </a:t>
            </a:r>
            <a:r>
              <a:rPr lang="en" sz="1000" i="1" dirty="0">
                <a:solidFill>
                  <a:srgbClr val="222222"/>
                </a:solidFill>
                <a:highlight>
                  <a:srgbClr val="FFFFFF"/>
                </a:highlight>
              </a:rPr>
              <a:t>Environmental health</a:t>
            </a:r>
            <a:r>
              <a:rPr lang="en" sz="1000" dirty="0">
                <a:solidFill>
                  <a:srgbClr val="222222"/>
                </a:solidFill>
                <a:highlight>
                  <a:srgbClr val="FFFFFF"/>
                </a:highlight>
              </a:rPr>
              <a:t> 19.1 (2020): 1-10.</a:t>
            </a:r>
            <a:endParaRPr sz="1000" dirty="0">
              <a:solidFill>
                <a:srgbClr val="212121"/>
              </a:solidFill>
              <a:highlight>
                <a:srgbClr val="FFFFFF"/>
              </a:highlight>
            </a:endParaRPr>
          </a:p>
          <a:p>
            <a:pPr marL="457200" lvl="0" indent="-292100" algn="l" rtl="0">
              <a:lnSpc>
                <a:spcPct val="100000"/>
              </a:lnSpc>
              <a:spcBef>
                <a:spcPts val="0"/>
              </a:spcBef>
              <a:spcAft>
                <a:spcPts val="0"/>
              </a:spcAft>
              <a:buClr>
                <a:schemeClr val="dk1"/>
              </a:buClr>
              <a:buSzPts val="1000"/>
              <a:buAutoNum type="arabicPeriod"/>
            </a:pPr>
            <a:r>
              <a:rPr lang="en" sz="1000" dirty="0">
                <a:solidFill>
                  <a:srgbClr val="212121"/>
                </a:solidFill>
                <a:highlight>
                  <a:srgbClr val="FFFFFF"/>
                </a:highlight>
              </a:rPr>
              <a:t>Duan RR, Hao K, Yang T. Air pollution and chronic obstructive pulmonary disease. </a:t>
            </a:r>
            <a:r>
              <a:rPr lang="en" sz="1000" i="1" dirty="0">
                <a:solidFill>
                  <a:srgbClr val="212121"/>
                </a:solidFill>
                <a:highlight>
                  <a:srgbClr val="FFFFFF"/>
                </a:highlight>
              </a:rPr>
              <a:t>Chronic Dis Transl Med</a:t>
            </a:r>
            <a:r>
              <a:rPr lang="en" sz="1000" dirty="0">
                <a:solidFill>
                  <a:srgbClr val="212121"/>
                </a:solidFill>
                <a:highlight>
                  <a:srgbClr val="FFFFFF"/>
                </a:highlight>
              </a:rPr>
              <a:t>. 2020;6(4):260-269. Published 2020 Jul 11. doi:10.1016/j.cdtm.2020.05.004 </a:t>
            </a:r>
            <a:r>
              <a:rPr lang="en" sz="1000" u="sng" dirty="0">
                <a:solidFill>
                  <a:schemeClr val="dk1"/>
                </a:solidFill>
                <a:hlinkClick r:id="rId4">
                  <a:extLst>
                    <a:ext uri="{A12FA001-AC4F-418D-AE19-62706E023703}">
                      <ahyp:hlinkClr xmlns:ahyp="http://schemas.microsoft.com/office/drawing/2018/hyperlinkcolor" val="tx"/>
                    </a:ext>
                  </a:extLst>
                </a:hlinkClick>
              </a:rPr>
              <a:t>https://medcentral.net/doi/full/10.1016/j.cdtm.2020.05.004</a:t>
            </a:r>
            <a:r>
              <a:rPr lang="en" sz="1000" dirty="0">
                <a:solidFill>
                  <a:schemeClr val="dk1"/>
                </a:solidFill>
              </a:rPr>
              <a:t> </a:t>
            </a:r>
            <a:endParaRPr sz="1000" dirty="0">
              <a:solidFill>
                <a:schemeClr val="dk1"/>
              </a:solidFill>
            </a:endParaRPr>
          </a:p>
          <a:p>
            <a:pPr marL="457200" lvl="0" indent="-292100" algn="l" rtl="0">
              <a:lnSpc>
                <a:spcPct val="124000"/>
              </a:lnSpc>
              <a:spcBef>
                <a:spcPts val="0"/>
              </a:spcBef>
              <a:spcAft>
                <a:spcPts val="0"/>
              </a:spcAft>
              <a:buClr>
                <a:schemeClr val="dk1"/>
              </a:buClr>
              <a:buSzPts val="1000"/>
              <a:buAutoNum type="arabicPeriod"/>
            </a:pPr>
            <a:r>
              <a:rPr lang="en" sz="1000" dirty="0">
                <a:solidFill>
                  <a:srgbClr val="212121"/>
                </a:solidFill>
                <a:highlight>
                  <a:srgbClr val="FFFFFF"/>
                </a:highlight>
              </a:rPr>
              <a:t>Han F, Yang X, Xu D, Wang Q, Xu D. Association between outdoor PM2.5 and prevalence of COPD: a systematic review and meta-analysis. </a:t>
            </a:r>
            <a:r>
              <a:rPr lang="en" sz="1000" i="1" dirty="0">
                <a:solidFill>
                  <a:srgbClr val="212121"/>
                </a:solidFill>
                <a:highlight>
                  <a:srgbClr val="FFFFFF"/>
                </a:highlight>
              </a:rPr>
              <a:t>Postgrad Med J</a:t>
            </a:r>
            <a:r>
              <a:rPr lang="en" sz="1000" dirty="0">
                <a:solidFill>
                  <a:srgbClr val="212121"/>
                </a:solidFill>
                <a:highlight>
                  <a:srgbClr val="FFFFFF"/>
                </a:highlight>
              </a:rPr>
              <a:t>. 2019;95(1129):612-618. doi:10.1136/postgradmedj-2019-136675 </a:t>
            </a:r>
            <a:r>
              <a:rPr lang="en" sz="1000" u="sng" dirty="0">
                <a:solidFill>
                  <a:schemeClr val="dk1"/>
                </a:solidFill>
                <a:highlight>
                  <a:schemeClr val="lt1"/>
                </a:highlight>
                <a:hlinkClick r:id="rId5">
                  <a:extLst>
                    <a:ext uri="{A12FA001-AC4F-418D-AE19-62706E023703}">
                      <ahyp:hlinkClr xmlns:ahyp="http://schemas.microsoft.com/office/drawing/2018/hyperlinkcolor" val="tx"/>
                    </a:ext>
                  </a:extLst>
                </a:hlinkClick>
              </a:rPr>
              <a:t>https://pmj.bmj.com/content/postgradmedj/95/1129/612.full.pdf</a:t>
            </a:r>
            <a:r>
              <a:rPr lang="en" sz="1000" dirty="0">
                <a:solidFill>
                  <a:schemeClr val="dk1"/>
                </a:solidFill>
                <a:highlight>
                  <a:schemeClr val="lt1"/>
                </a:highlight>
              </a:rPr>
              <a:t> </a:t>
            </a:r>
            <a:endParaRPr sz="1000" dirty="0">
              <a:solidFill>
                <a:schemeClr val="dk1"/>
              </a:solidFill>
              <a:highlight>
                <a:srgbClr val="FFFFFF"/>
              </a:highlight>
            </a:endParaRPr>
          </a:p>
          <a:p>
            <a:pPr marL="457200" lvl="0" indent="-292100" algn="l" rtl="0">
              <a:lnSpc>
                <a:spcPct val="124000"/>
              </a:lnSpc>
              <a:spcBef>
                <a:spcPts val="0"/>
              </a:spcBef>
              <a:spcAft>
                <a:spcPts val="0"/>
              </a:spcAft>
              <a:buClr>
                <a:schemeClr val="dk1"/>
              </a:buClr>
              <a:buSzPts val="1000"/>
              <a:buAutoNum type="arabicPeriod"/>
            </a:pPr>
            <a:r>
              <a:rPr lang="en" sz="1000" dirty="0">
                <a:solidFill>
                  <a:srgbClr val="222222"/>
                </a:solidFill>
                <a:highlight>
                  <a:srgbClr val="FFFFFF"/>
                </a:highlight>
              </a:rPr>
              <a:t>Ko FW, Hui DS. Air pollution and chronic obstructive pulmonary disease. </a:t>
            </a:r>
            <a:r>
              <a:rPr lang="en" sz="1000" i="1" dirty="0">
                <a:solidFill>
                  <a:srgbClr val="222222"/>
                </a:solidFill>
                <a:highlight>
                  <a:srgbClr val="FFFFFF"/>
                </a:highlight>
              </a:rPr>
              <a:t>Respirology</a:t>
            </a:r>
            <a:r>
              <a:rPr lang="en" sz="1000" dirty="0">
                <a:solidFill>
                  <a:srgbClr val="222222"/>
                </a:solidFill>
                <a:highlight>
                  <a:srgbClr val="FFFFFF"/>
                </a:highlight>
              </a:rPr>
              <a:t>. 2012;17(3):395-401.</a:t>
            </a:r>
            <a:r>
              <a:rPr lang="en" sz="1000" u="sng" dirty="0">
                <a:solidFill>
                  <a:schemeClr val="dk1"/>
                </a:solidFill>
                <a:highlight>
                  <a:srgbClr val="FFFFFF"/>
                </a:highlight>
                <a:hlinkClick r:id="rId6">
                  <a:extLst>
                    <a:ext uri="{A12FA001-AC4F-418D-AE19-62706E023703}">
                      <ahyp:hlinkClr xmlns:ahyp="http://schemas.microsoft.com/office/drawing/2018/hyperlinkcolor" val="tx"/>
                    </a:ext>
                  </a:extLst>
                </a:hlinkClick>
              </a:rPr>
              <a:t>https://onlinelibrary.wiley.com/doi/full/10.1111/j.1440-1843.2011.02112.x</a:t>
            </a:r>
            <a:r>
              <a:rPr lang="en" sz="1000" dirty="0">
                <a:solidFill>
                  <a:schemeClr val="dk1"/>
                </a:solidFill>
                <a:highlight>
                  <a:srgbClr val="FFFFFF"/>
                </a:highlight>
              </a:rPr>
              <a:t> </a:t>
            </a:r>
            <a:endParaRPr sz="1000" dirty="0">
              <a:solidFill>
                <a:schemeClr val="dk1"/>
              </a:solidFill>
              <a:highlight>
                <a:srgbClr val="FFFFFF"/>
              </a:highlight>
            </a:endParaRPr>
          </a:p>
          <a:p>
            <a:pPr marL="457200" lvl="0" indent="-292100" algn="l" rtl="0">
              <a:lnSpc>
                <a:spcPct val="124000"/>
              </a:lnSpc>
              <a:spcBef>
                <a:spcPts val="0"/>
              </a:spcBef>
              <a:spcAft>
                <a:spcPts val="0"/>
              </a:spcAft>
              <a:buClr>
                <a:schemeClr val="dk1"/>
              </a:buClr>
              <a:buSzPts val="1000"/>
              <a:buAutoNum type="arabicPeriod"/>
            </a:pPr>
            <a:r>
              <a:rPr lang="en" sz="1000" dirty="0">
                <a:solidFill>
                  <a:srgbClr val="212121"/>
                </a:solidFill>
                <a:highlight>
                  <a:srgbClr val="FFFFFF"/>
                </a:highlight>
              </a:rPr>
              <a:t>Medina-Ramón M, Zanobetti A, Schwartz J. The effect of ozone and PM10 on hospital admissions for pneumonia and chronic obstructive pulmonary disease: a national multicity study. </a:t>
            </a:r>
            <a:r>
              <a:rPr lang="en" sz="1000" i="1" dirty="0">
                <a:solidFill>
                  <a:srgbClr val="212121"/>
                </a:solidFill>
                <a:highlight>
                  <a:srgbClr val="FFFFFF"/>
                </a:highlight>
              </a:rPr>
              <a:t>Am J Epidemiol</a:t>
            </a:r>
            <a:r>
              <a:rPr lang="en" sz="1000" dirty="0">
                <a:solidFill>
                  <a:srgbClr val="212121"/>
                </a:solidFill>
                <a:highlight>
                  <a:srgbClr val="FFFFFF"/>
                </a:highlight>
              </a:rPr>
              <a:t>. 2006;163(6):579-588. doi:10.1093/aje/kwj078 </a:t>
            </a:r>
            <a:r>
              <a:rPr lang="en" sz="1000" u="sng" dirty="0">
                <a:solidFill>
                  <a:schemeClr val="dk1"/>
                </a:solidFill>
                <a:highlight>
                  <a:schemeClr val="lt1"/>
                </a:highlight>
                <a:hlinkClick r:id="rId7">
                  <a:extLst>
                    <a:ext uri="{A12FA001-AC4F-418D-AE19-62706E023703}">
                      <ahyp:hlinkClr xmlns:ahyp="http://schemas.microsoft.com/office/drawing/2018/hyperlinkcolor" val="tx"/>
                    </a:ext>
                  </a:extLst>
                </a:hlinkClick>
              </a:rPr>
              <a:t>https://academic.oup.com/aje/article/163/6/579/87717?login=true</a:t>
            </a:r>
            <a:r>
              <a:rPr lang="en" sz="1000" dirty="0">
                <a:solidFill>
                  <a:schemeClr val="dk1"/>
                </a:solidFill>
                <a:highlight>
                  <a:schemeClr val="lt1"/>
                </a:highlight>
              </a:rPr>
              <a:t> </a:t>
            </a:r>
            <a:endParaRPr sz="1000" dirty="0">
              <a:solidFill>
                <a:schemeClr val="dk1"/>
              </a:solidFill>
              <a:highlight>
                <a:schemeClr val="lt1"/>
              </a:highlight>
            </a:endParaRPr>
          </a:p>
          <a:p>
            <a:pPr marL="457200" lvl="0" indent="-292100" algn="l" rtl="0">
              <a:lnSpc>
                <a:spcPct val="124000"/>
              </a:lnSpc>
              <a:spcBef>
                <a:spcPts val="0"/>
              </a:spcBef>
              <a:spcAft>
                <a:spcPts val="0"/>
              </a:spcAft>
              <a:buClr>
                <a:schemeClr val="dk1"/>
              </a:buClr>
              <a:buSzPts val="1000"/>
              <a:buAutoNum type="arabicPeriod"/>
            </a:pPr>
            <a:r>
              <a:rPr lang="en" sz="1000" dirty="0">
                <a:solidFill>
                  <a:srgbClr val="212121"/>
                </a:solidFill>
                <a:highlight>
                  <a:srgbClr val="FFFFFF"/>
                </a:highlight>
              </a:rPr>
              <a:t>Monteiro A, Carvalho V, Oliveira T, Sousa C. Excess mortality and morbidity during the July 2006 heat wave in Porto, Portugal. </a:t>
            </a:r>
            <a:r>
              <a:rPr lang="en" sz="1000" i="1" dirty="0">
                <a:solidFill>
                  <a:srgbClr val="212121"/>
                </a:solidFill>
                <a:highlight>
                  <a:srgbClr val="FFFFFF"/>
                </a:highlight>
              </a:rPr>
              <a:t>Int J Biometeorol</a:t>
            </a:r>
            <a:r>
              <a:rPr lang="en" sz="1000" dirty="0">
                <a:solidFill>
                  <a:srgbClr val="212121"/>
                </a:solidFill>
                <a:highlight>
                  <a:srgbClr val="FFFFFF"/>
                </a:highlight>
              </a:rPr>
              <a:t>. 2013;57(1):155-167. doi:10.1007/s00484-012-0543-9 </a:t>
            </a:r>
            <a:r>
              <a:rPr lang="en" sz="1000" u="sng" dirty="0">
                <a:solidFill>
                  <a:schemeClr val="dk1"/>
                </a:solidFill>
                <a:highlight>
                  <a:schemeClr val="lt1"/>
                </a:highlight>
                <a:hlinkClick r:id="rId8">
                  <a:extLst>
                    <a:ext uri="{A12FA001-AC4F-418D-AE19-62706E023703}">
                      <ahyp:hlinkClr xmlns:ahyp="http://schemas.microsoft.com/office/drawing/2018/hyperlinkcolor" val="tx"/>
                    </a:ext>
                  </a:extLst>
                </a:hlinkClick>
              </a:rPr>
              <a:t>https://link.springer.com/article/10.1007/s00484-012-0543-9</a:t>
            </a:r>
            <a:r>
              <a:rPr lang="en" sz="1000" dirty="0">
                <a:solidFill>
                  <a:schemeClr val="dk1"/>
                </a:solidFill>
                <a:highlight>
                  <a:schemeClr val="lt1"/>
                </a:highlight>
              </a:rPr>
              <a:t> </a:t>
            </a:r>
            <a:endParaRPr sz="1000" dirty="0">
              <a:solidFill>
                <a:schemeClr val="dk1"/>
              </a:solidFill>
              <a:highlight>
                <a:schemeClr val="lt1"/>
              </a:highlight>
            </a:endParaRPr>
          </a:p>
          <a:p>
            <a:pPr marL="457200" lvl="0" indent="-292100" algn="l" rtl="0">
              <a:lnSpc>
                <a:spcPct val="124000"/>
              </a:lnSpc>
              <a:spcBef>
                <a:spcPts val="0"/>
              </a:spcBef>
              <a:spcAft>
                <a:spcPts val="0"/>
              </a:spcAft>
              <a:buClr>
                <a:schemeClr val="dk1"/>
              </a:buClr>
              <a:buSzPts val="1000"/>
              <a:buAutoNum type="arabicPeriod"/>
            </a:pPr>
            <a:r>
              <a:rPr lang="en" sz="1000" dirty="0">
                <a:solidFill>
                  <a:srgbClr val="212121"/>
                </a:solidFill>
                <a:highlight>
                  <a:srgbClr val="FFFFFF"/>
                </a:highlight>
              </a:rPr>
              <a:t>Ni L, Chuang CC, Zuo L. Fine particulate matter in acute exacerbation of COPD. </a:t>
            </a:r>
            <a:r>
              <a:rPr lang="en" sz="1000" i="1" dirty="0">
                <a:solidFill>
                  <a:srgbClr val="212121"/>
                </a:solidFill>
                <a:highlight>
                  <a:srgbClr val="FFFFFF"/>
                </a:highlight>
              </a:rPr>
              <a:t>Front Physiol</a:t>
            </a:r>
            <a:r>
              <a:rPr lang="en" sz="1000" dirty="0">
                <a:solidFill>
                  <a:srgbClr val="212121"/>
                </a:solidFill>
                <a:highlight>
                  <a:srgbClr val="FFFFFF"/>
                </a:highlight>
              </a:rPr>
              <a:t>. 2015;6:294. Published 2015 Oct 23. doi:10.3389/fphys.2015.00294 </a:t>
            </a:r>
            <a:r>
              <a:rPr lang="en" sz="1000" u="sng" dirty="0">
                <a:solidFill>
                  <a:schemeClr val="dk1"/>
                </a:solidFill>
                <a:highlight>
                  <a:srgbClr val="FFFFFF"/>
                </a:highlight>
                <a:hlinkClick r:id="rId9">
                  <a:extLst>
                    <a:ext uri="{A12FA001-AC4F-418D-AE19-62706E023703}">
                      <ahyp:hlinkClr xmlns:ahyp="http://schemas.microsoft.com/office/drawing/2018/hyperlinkcolor" val="tx"/>
                    </a:ext>
                  </a:extLst>
                </a:hlinkClick>
              </a:rPr>
              <a:t>https://www.ncbi.nlm.nih.gov/pmc/articles/PMC4617054/#:~:text=PM2.5%20exacerbates%20COPD%20systemic,function%20leading%20to%20increased%20white</a:t>
            </a:r>
            <a:r>
              <a:rPr lang="en" sz="1000" dirty="0">
                <a:solidFill>
                  <a:schemeClr val="dk1"/>
                </a:solidFill>
                <a:highlight>
                  <a:srgbClr val="FFFFFF"/>
                </a:highlight>
              </a:rPr>
              <a:t> </a:t>
            </a:r>
            <a:endParaRPr sz="1000" dirty="0">
              <a:solidFill>
                <a:schemeClr val="dk1"/>
              </a:solidFill>
              <a:highlight>
                <a:srgbClr val="FFFFFF"/>
              </a:highlight>
            </a:endParaRPr>
          </a:p>
          <a:p>
            <a:pPr marL="0" lvl="0" indent="0" algn="l" rtl="0">
              <a:lnSpc>
                <a:spcPct val="124000"/>
              </a:lnSpc>
              <a:spcBef>
                <a:spcPts val="0"/>
              </a:spcBef>
              <a:spcAft>
                <a:spcPts val="0"/>
              </a:spcAft>
              <a:buSzPts val="1100"/>
              <a:buNone/>
            </a:pPr>
            <a:endParaRPr sz="1000" dirty="0">
              <a:solidFill>
                <a:schemeClr val="dk1"/>
              </a:solidFill>
              <a:highlight>
                <a:srgbClr val="FFFFFF"/>
              </a:highlight>
            </a:endParaRPr>
          </a:p>
          <a:p>
            <a:pPr marL="0" lvl="0" indent="0" algn="l" rtl="0">
              <a:lnSpc>
                <a:spcPct val="100000"/>
              </a:lnSpc>
              <a:spcBef>
                <a:spcPts val="0"/>
              </a:spcBef>
              <a:spcAft>
                <a:spcPts val="0"/>
              </a:spcAft>
              <a:buSzPts val="1100"/>
              <a:buNone/>
            </a:pPr>
            <a:r>
              <a:rPr lang="en" sz="1000" dirty="0">
                <a:solidFill>
                  <a:schemeClr val="dk1"/>
                </a:solidFill>
              </a:rPr>
              <a:t>Clip art factory - http://clipart-library.com/clipart/1627463.htm</a:t>
            </a:r>
            <a:endParaRPr sz="1000" dirty="0">
              <a:solidFill>
                <a:schemeClr val="dk1"/>
              </a:solidFill>
              <a:highlight>
                <a:srgbClr val="FFFFFF"/>
              </a:highlight>
            </a:endParaRPr>
          </a:p>
          <a:p>
            <a:pPr marL="0" lvl="0" indent="0" algn="l" rtl="0">
              <a:lnSpc>
                <a:spcPct val="100000"/>
              </a:lnSpc>
              <a:spcBef>
                <a:spcPts val="0"/>
              </a:spcBef>
              <a:spcAft>
                <a:spcPts val="0"/>
              </a:spcAft>
              <a:buSzPts val="1100"/>
              <a:buNone/>
            </a:pPr>
            <a:endParaRPr sz="1000" dirty="0">
              <a:solidFill>
                <a:schemeClr val="dk1"/>
              </a:solidFill>
              <a:highlight>
                <a:srgbClr val="FFFFFF"/>
              </a:highlight>
            </a:endParaRPr>
          </a:p>
          <a:p>
            <a:pPr marL="0" lvl="0" indent="0" algn="r" rtl="0">
              <a:lnSpc>
                <a:spcPct val="115000"/>
              </a:lnSpc>
              <a:spcBef>
                <a:spcPts val="0"/>
              </a:spcBef>
              <a:spcAft>
                <a:spcPts val="0"/>
              </a:spcAft>
              <a:buSzPts val="1100"/>
              <a:buNone/>
            </a:pPr>
            <a:r>
              <a:rPr lang="en" sz="1000" dirty="0">
                <a:solidFill>
                  <a:schemeClr val="dk1"/>
                </a:solidFill>
                <a:highlight>
                  <a:srgbClr val="FFFFFF"/>
                </a:highlight>
              </a:rPr>
              <a:t>APA</a:t>
            </a:r>
            <a:endParaRPr sz="1000" dirty="0">
              <a:solidFill>
                <a:schemeClr val="dk1"/>
              </a:solidFill>
              <a:highlight>
                <a:srgbClr val="FFFFFF"/>
              </a:highlight>
            </a:endParaRPr>
          </a:p>
          <a:p>
            <a:pPr marL="0" lvl="0" indent="0" algn="l" rtl="0">
              <a:lnSpc>
                <a:spcPct val="100000"/>
              </a:lnSpc>
              <a:spcBef>
                <a:spcPts val="0"/>
              </a:spcBef>
              <a:spcAft>
                <a:spcPts val="0"/>
              </a:spcAft>
              <a:buSzPts val="1100"/>
              <a:buNone/>
            </a:pPr>
            <a:endParaRPr sz="1000" dirty="0">
              <a:solidFill>
                <a:schemeClr val="dk1"/>
              </a:solidFill>
              <a:highlight>
                <a:srgbClr val="FFFFFF"/>
              </a:highlight>
            </a:endParaRPr>
          </a:p>
          <a:p>
            <a:pPr marL="0" lvl="0" indent="0" algn="l" rtl="0">
              <a:lnSpc>
                <a:spcPct val="100000"/>
              </a:lnSpc>
              <a:spcBef>
                <a:spcPts val="0"/>
              </a:spcBef>
              <a:spcAft>
                <a:spcPts val="0"/>
              </a:spcAft>
              <a:buSzPts val="1100"/>
              <a:buNone/>
            </a:pPr>
            <a:endParaRPr sz="1000"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ZA" b="1" dirty="0">
                <a:solidFill>
                  <a:schemeClr val="dk1"/>
                </a:solidFill>
              </a:rPr>
              <a:t>Learning Objective</a:t>
            </a:r>
            <a:r>
              <a:rPr lang="en-ZA" dirty="0">
                <a:solidFill>
                  <a:schemeClr val="dk1"/>
                </a:solidFill>
              </a:rPr>
              <a:t>: </a:t>
            </a:r>
            <a:r>
              <a:rPr lang="en-US" dirty="0"/>
              <a:t>Prescribing metered dose inhalers in COPD is a cause of climate change</a:t>
            </a:r>
            <a:endParaRPr lang="en-ZA" dirty="0">
              <a:solidFill>
                <a:srgbClr val="434343"/>
              </a:solidFill>
            </a:endParaRPr>
          </a:p>
          <a:p>
            <a:pPr marL="0" lvl="0" indent="0" algn="l" rtl="0">
              <a:spcBef>
                <a:spcPts val="0"/>
              </a:spcBef>
              <a:spcAft>
                <a:spcPts val="0"/>
              </a:spcAft>
              <a:buClr>
                <a:schemeClr val="dk1"/>
              </a:buClr>
              <a:buSzPts val="1100"/>
              <a:buFont typeface="Arial"/>
              <a:buNone/>
            </a:pPr>
            <a:endParaRPr lang="en-ZA" b="1" dirty="0">
              <a:solidFill>
                <a:schemeClr val="dk1"/>
              </a:solidFill>
            </a:endParaRPr>
          </a:p>
          <a:p>
            <a:pPr marL="0" lvl="0" indent="0" algn="l" rtl="0">
              <a:spcBef>
                <a:spcPts val="0"/>
              </a:spcBef>
              <a:spcAft>
                <a:spcPts val="0"/>
              </a:spcAft>
              <a:buClr>
                <a:schemeClr val="dk1"/>
              </a:buClr>
              <a:buSzPts val="1100"/>
              <a:buFont typeface="Arial"/>
              <a:buNone/>
            </a:pPr>
            <a:r>
              <a:rPr lang="en-ZA" b="1" dirty="0">
                <a:solidFill>
                  <a:schemeClr val="dk1"/>
                </a:solidFill>
              </a:rPr>
              <a:t>Speaker’s Notes:</a:t>
            </a:r>
          </a:p>
          <a:p>
            <a:pPr marL="171450" lvl="0" indent="-171450" algn="l" rtl="0">
              <a:spcBef>
                <a:spcPts val="0"/>
              </a:spcBef>
              <a:spcAft>
                <a:spcPts val="0"/>
              </a:spcAft>
              <a:buClr>
                <a:schemeClr val="dk1"/>
              </a:buClr>
              <a:buSzPts val="1100"/>
            </a:pPr>
            <a:r>
              <a:rPr lang="en-ZA" b="0" dirty="0">
                <a:solidFill>
                  <a:schemeClr val="dk1"/>
                </a:solidFill>
              </a:rPr>
              <a:t>The figure shows the carbon footprint of primary care facilities in the Cederberg, South Africa. 34% of the footprint is from inhalers.</a:t>
            </a:r>
          </a:p>
          <a:p>
            <a:pPr marL="171450" lvl="0" indent="-171450" algn="l" rtl="0">
              <a:spcBef>
                <a:spcPts val="0"/>
              </a:spcBef>
              <a:spcAft>
                <a:spcPts val="0"/>
              </a:spcAft>
              <a:buClr>
                <a:schemeClr val="dk1"/>
              </a:buClr>
              <a:buSzPts val="1100"/>
            </a:pPr>
            <a:r>
              <a:rPr lang="en-ZA" b="0" dirty="0">
                <a:solidFill>
                  <a:schemeClr val="dk1"/>
                </a:solidFill>
              </a:rPr>
              <a:t>Metered dose inhalers contain hydrofluorocarbon propellants that are potent greenhouse gases (</a:t>
            </a:r>
            <a:r>
              <a:rPr lang="en-ZA" sz="1100" dirty="0"/>
              <a:t>12–14,800× CO₂ potency; persist in atmosphere for 1.4–270 years)</a:t>
            </a: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chemeClr val="dk1"/>
                </a:solidFill>
                <a:latin typeface="Arial"/>
                <a:cs typeface="Arial"/>
                <a:sym typeface="Arial"/>
              </a:rPr>
              <a:t>Optimise MDIs: lower volume propellant inhalers (e.g. </a:t>
            </a:r>
            <a:r>
              <a:rPr lang="en-ZA" sz="1100" b="0" i="0" u="none" strike="noStrike" cap="none" dirty="0" err="1">
                <a:solidFill>
                  <a:schemeClr val="dk1"/>
                </a:solidFill>
                <a:latin typeface="Arial"/>
                <a:cs typeface="Arial"/>
                <a:sym typeface="Arial"/>
              </a:rPr>
              <a:t>Airomir</a:t>
            </a:r>
            <a:r>
              <a:rPr lang="en-ZA" sz="1100" b="0" i="0" u="none" strike="noStrike" cap="none" dirty="0">
                <a:solidFill>
                  <a:schemeClr val="dk1"/>
                </a:solidFill>
                <a:latin typeface="Arial"/>
                <a:cs typeface="Arial"/>
                <a:sym typeface="Arial"/>
              </a:rPr>
              <a:t> vs Ventolin), fewer puffs (1 puff BD of higher strength vs 2 puffs BD or lower strength) or combination inhalers</a:t>
            </a: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chemeClr val="dk1"/>
                </a:solidFill>
                <a:latin typeface="Arial"/>
                <a:cs typeface="Arial"/>
                <a:sym typeface="Arial"/>
              </a:rPr>
              <a:t>Switching to dry powder inhalers significantly reduces the carbon footprint</a:t>
            </a:r>
          </a:p>
          <a:p>
            <a:pPr marL="171450" lvl="0" indent="-171450" algn="l" rtl="0">
              <a:spcBef>
                <a:spcPts val="0"/>
              </a:spcBef>
              <a:spcAft>
                <a:spcPts val="0"/>
              </a:spcAft>
              <a:buClr>
                <a:schemeClr val="dk1"/>
              </a:buClr>
              <a:buSzPts val="1100"/>
            </a:pPr>
            <a:r>
              <a:rPr lang="en-ZA" sz="1100" b="0" dirty="0">
                <a:solidFill>
                  <a:schemeClr val="dk1"/>
                </a:solidFill>
              </a:rPr>
              <a:t>Dry powder inhalers are easier to use and better adherence may also lead to better asthma control (and fewer expensive emergency visits)</a:t>
            </a:r>
          </a:p>
          <a:p>
            <a:pPr marL="171450" lvl="0" indent="-171450" algn="l" rtl="0">
              <a:spcBef>
                <a:spcPts val="0"/>
              </a:spcBef>
              <a:spcAft>
                <a:spcPts val="0"/>
              </a:spcAft>
              <a:buClr>
                <a:schemeClr val="dk1"/>
              </a:buClr>
              <a:buSzPts val="1100"/>
            </a:pPr>
            <a:r>
              <a:rPr lang="en-ZA" sz="1100" b="0" i="0" u="none" strike="noStrike" cap="none" dirty="0">
                <a:solidFill>
                  <a:srgbClr val="000000"/>
                </a:solidFill>
                <a:effectLst/>
                <a:latin typeface="Arial"/>
                <a:ea typeface="Arial"/>
                <a:cs typeface="Arial"/>
                <a:sym typeface="Arial"/>
              </a:rPr>
              <a:t>The higher cost of DPIs however, is a potential barrier to their use.  In high income countries such as UK, the cost is the same, but in a country such as South Africa DPIs are more expensive and not yet available in the public sector. </a:t>
            </a:r>
          </a:p>
          <a:p>
            <a:pPr marL="171450" lvl="0" indent="-171450" algn="l" rtl="0">
              <a:spcBef>
                <a:spcPts val="0"/>
              </a:spcBef>
              <a:spcAft>
                <a:spcPts val="0"/>
              </a:spcAft>
              <a:buClr>
                <a:schemeClr val="dk1"/>
              </a:buClr>
              <a:buSzPts val="1100"/>
            </a:pPr>
            <a:r>
              <a:rPr lang="en-ZA" sz="1100" b="0" i="0" u="none" strike="noStrike" cap="none" dirty="0">
                <a:solidFill>
                  <a:srgbClr val="000000"/>
                </a:solidFill>
                <a:effectLst/>
                <a:latin typeface="Arial"/>
                <a:cs typeface="Arial"/>
                <a:sym typeface="Arial"/>
              </a:rPr>
              <a:t>DPIs cannot be used by small children (under 7 years of age)</a:t>
            </a:r>
          </a:p>
          <a:p>
            <a:pPr marL="171450" lvl="0" indent="-171450" algn="l" rtl="0">
              <a:spcBef>
                <a:spcPts val="0"/>
              </a:spcBef>
              <a:spcAft>
                <a:spcPts val="0"/>
              </a:spcAft>
              <a:buClr>
                <a:schemeClr val="dk1"/>
              </a:buClr>
              <a:buSzPts val="1100"/>
            </a:pPr>
            <a:endParaRPr lang="en-ZA" b="1"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ZA" b="1" dirty="0">
                <a:solidFill>
                  <a:schemeClr val="dk1"/>
                </a:solidFill>
              </a:rPr>
              <a:t>References:</a:t>
            </a:r>
            <a:endParaRPr lang="en-ZA" sz="1100" b="0" i="0" u="none" strike="noStrike" cap="none" dirty="0">
              <a:solidFill>
                <a:srgbClr val="000000"/>
              </a:solidFill>
              <a:effectLst/>
              <a:latin typeface="Arial"/>
              <a:cs typeface="Arial"/>
              <a:sym typeface="Arial"/>
            </a:endParaRPr>
          </a:p>
          <a:p>
            <a:pPr marL="171450" marR="0" lvl="0" indent="-171450" algn="l" rtl="0">
              <a:lnSpc>
                <a:spcPct val="100000"/>
              </a:lnSpc>
              <a:spcBef>
                <a:spcPts val="0"/>
              </a:spcBef>
              <a:spcAft>
                <a:spcPts val="0"/>
              </a:spcAft>
              <a:buClr>
                <a:schemeClr val="dk1"/>
              </a:buClr>
              <a:buSzPts val="1100"/>
              <a:buFont typeface="Arial"/>
              <a:buChar char="●"/>
            </a:pPr>
            <a:r>
              <a:rPr lang="en-ZA" sz="1100" b="0" i="0" u="none" strike="noStrike" cap="none" dirty="0">
                <a:solidFill>
                  <a:srgbClr val="000000"/>
                </a:solidFill>
                <a:effectLst/>
                <a:latin typeface="Arial"/>
                <a:ea typeface="Arial"/>
                <a:cs typeface="Arial"/>
                <a:sym typeface="Arial"/>
              </a:rPr>
              <a:t>Nayna Schwerdtle et al. Assessing greenhouse gas emissions in a primary care subdistrict in Cederberg, South Africa BMC Health Services Research (2025) 25:1389 https://doi.org/10.1186/s12913-025-13489-9  </a:t>
            </a:r>
            <a:endParaRPr lang="en-ZA" sz="1100" b="0" i="0" u="none" strike="noStrike" cap="none" dirty="0">
              <a:solidFill>
                <a:srgbClr val="000000"/>
              </a:solidFill>
              <a:effectLst/>
              <a:latin typeface="Arial"/>
              <a:cs typeface="Arial"/>
              <a:sym typeface="Arial"/>
            </a:endParaRPr>
          </a:p>
          <a:p>
            <a:pPr marL="171450" lvl="0" indent="-171450" algn="l" rtl="0">
              <a:spcBef>
                <a:spcPts val="0"/>
              </a:spcBef>
              <a:spcAft>
                <a:spcPts val="0"/>
              </a:spcAft>
              <a:buClr>
                <a:schemeClr val="dk1"/>
              </a:buClr>
              <a:buSzPts val="1100"/>
            </a:pPr>
            <a:r>
              <a:rPr lang="en-ZA" dirty="0">
                <a:hlinkClick r:id="rId3"/>
              </a:rPr>
              <a:t>Therapeutics Initiative | [143] Reducing the adverse environmental impacts of prescribing</a:t>
            </a:r>
            <a:r>
              <a:rPr lang="en-ZA" dirty="0"/>
              <a:t> </a:t>
            </a:r>
          </a:p>
        </p:txBody>
      </p:sp>
    </p:spTree>
    <p:extLst>
      <p:ext uri="{BB962C8B-B14F-4D97-AF65-F5344CB8AC3E}">
        <p14:creationId xmlns:p14="http://schemas.microsoft.com/office/powerpoint/2010/main" val="3941964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220895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2F37-D566-5CD3-78A8-70F2252CD6E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D5CF3DA-4015-AE9A-DA3A-B50164889E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2D3E896-DB71-453C-73E5-99AAFB1E0212}"/>
              </a:ext>
            </a:extLst>
          </p:cNvPr>
          <p:cNvSpPr>
            <a:spLocks noGrp="1"/>
          </p:cNvSpPr>
          <p:nvPr>
            <p:ph type="dt" sz="half" idx="10"/>
          </p:nvPr>
        </p:nvSpPr>
        <p:spPr/>
        <p:txBody>
          <a:bodyPr/>
          <a:lstStyle/>
          <a:p>
            <a:fld id="{67647914-A0A9-4948-B1E6-9F487DD60C92}" type="datetime1">
              <a:rPr lang="en-US" smtClean="0"/>
              <a:t>6/5/2026</a:t>
            </a:fld>
            <a:endParaRPr lang="en-US"/>
          </a:p>
        </p:txBody>
      </p:sp>
      <p:sp>
        <p:nvSpPr>
          <p:cNvPr id="5" name="Footer Placeholder 4">
            <a:extLst>
              <a:ext uri="{FF2B5EF4-FFF2-40B4-BE49-F238E27FC236}">
                <a16:creationId xmlns:a16="http://schemas.microsoft.com/office/drawing/2014/main" id="{5EDB3A29-2657-51D4-A899-D4C4F52123EA}"/>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2A20403E-B97D-A2EB-C510-B865C7841DC2}"/>
              </a:ext>
            </a:extLst>
          </p:cNvPr>
          <p:cNvSpPr>
            <a:spLocks noGrp="1"/>
          </p:cNvSpPr>
          <p:nvPr>
            <p:ph type="sldNum" sz="quarter" idx="12"/>
          </p:nvPr>
        </p:nvSpPr>
        <p:spPr/>
        <p:txBody>
          <a:bodyPr/>
          <a:lstStyle/>
          <a:p>
            <a:fld id="{FD550D4C-7310-48EB-AB4A-11C1BDEC928F}" type="slidenum">
              <a:rPr lang="en-US" smtClean="0"/>
              <a:pPr/>
              <a:t>‹#›</a:t>
            </a:fld>
            <a:endParaRPr lang="en-US"/>
          </a:p>
        </p:txBody>
      </p:sp>
    </p:spTree>
    <p:extLst>
      <p:ext uri="{BB962C8B-B14F-4D97-AF65-F5344CB8AC3E}">
        <p14:creationId xmlns:p14="http://schemas.microsoft.com/office/powerpoint/2010/main" val="347433855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5812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3" r:id="rId2"/>
    <p:sldLayoutId id="2147483654" r:id="rId3"/>
    <p:sldLayoutId id="2147483655" r:id="rId4"/>
    <p:sldLayoutId id="2147483656" r:id="rId5"/>
    <p:sldLayoutId id="2147483657" r:id="rId6"/>
    <p:sldLayoutId id="2147483658" r:id="rId7"/>
    <p:sldLayoutId id="2147483659" r:id="rId8"/>
    <p:sldLayoutId id="2147483661"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en.m.wikipedia.org/wiki/File:FireIcon.svg" TargetMode="External"/><Relationship Id="rId5" Type="http://schemas.openxmlformats.org/officeDocument/2006/relationships/image" Target="../media/image5.png"/><Relationship Id="rId4" Type="http://schemas.openxmlformats.org/officeDocument/2006/relationships/hyperlink" Target="https://www.needpix.com/photo/180764/tornado-grey-cyclone-twister-danger-disaster-meteorology-storm-weather"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climatehealthed.org/about/" TargetMode="External"/><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hyperlink" Target="mailto:rm@sun.ac.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A20B40-8994-9964-A541-2F2820BF82AE}"/>
              </a:ext>
            </a:extLst>
          </p:cNvPr>
          <p:cNvSpPr>
            <a:spLocks noGrp="1"/>
          </p:cNvSpPr>
          <p:nvPr>
            <p:ph type="title"/>
          </p:nvPr>
        </p:nvSpPr>
        <p:spPr>
          <a:xfrm>
            <a:off x="944679" y="2683916"/>
            <a:ext cx="7254642" cy="841800"/>
          </a:xfrm>
        </p:spPr>
        <p:txBody>
          <a:bodyPr>
            <a:normAutofit fontScale="90000"/>
          </a:bodyPr>
          <a:lstStyle/>
          <a:p>
            <a:r>
              <a:rPr lang="en-US" dirty="0"/>
              <a:t>COPD, fossils fuels and climate change: resources for CPD</a:t>
            </a:r>
            <a:endParaRPr lang="en-ZA" dirty="0"/>
          </a:p>
        </p:txBody>
      </p:sp>
      <p:pic>
        <p:nvPicPr>
          <p:cNvPr id="11" name="Picture 10">
            <a:extLst>
              <a:ext uri="{FF2B5EF4-FFF2-40B4-BE49-F238E27FC236}">
                <a16:creationId xmlns:a16="http://schemas.microsoft.com/office/drawing/2014/main" id="{D353CE63-1E1A-1BBC-86EF-FA402A9E1AB7}"/>
              </a:ext>
            </a:extLst>
          </p:cNvPr>
          <p:cNvPicPr>
            <a:picLocks noChangeAspect="1"/>
          </p:cNvPicPr>
          <p:nvPr/>
        </p:nvPicPr>
        <p:blipFill>
          <a:blip r:embed="rId3"/>
          <a:stretch>
            <a:fillRect/>
          </a:stretch>
        </p:blipFill>
        <p:spPr>
          <a:xfrm>
            <a:off x="682869" y="393945"/>
            <a:ext cx="7254642" cy="1401640"/>
          </a:xfrm>
          <a:prstGeom prst="rect">
            <a:avLst/>
          </a:prstGeom>
        </p:spPr>
      </p:pic>
    </p:spTree>
    <p:extLst>
      <p:ext uri="{BB962C8B-B14F-4D97-AF65-F5344CB8AC3E}">
        <p14:creationId xmlns:p14="http://schemas.microsoft.com/office/powerpoint/2010/main" val="320278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2" name="Google Shape;92;p5"/>
          <p:cNvPicPr preferRelativeResize="0"/>
          <p:nvPr/>
        </p:nvPicPr>
        <p:blipFill rotWithShape="1">
          <a:blip r:embed="rId3">
            <a:alphaModFix/>
          </a:blip>
          <a:srcRect/>
          <a:stretch/>
        </p:blipFill>
        <p:spPr>
          <a:xfrm>
            <a:off x="4335561" y="1053975"/>
            <a:ext cx="4808439" cy="3121200"/>
          </a:xfrm>
          <a:prstGeom prst="rect">
            <a:avLst/>
          </a:prstGeom>
          <a:noFill/>
          <a:ln>
            <a:noFill/>
          </a:ln>
        </p:spPr>
      </p:pic>
      <p:sp>
        <p:nvSpPr>
          <p:cNvPr id="90" name="Google Shape;90;p5"/>
          <p:cNvSpPr txBox="1">
            <a:spLocks noGrp="1"/>
          </p:cNvSpPr>
          <p:nvPr>
            <p:ph type="title"/>
          </p:nvPr>
        </p:nvSpPr>
        <p:spPr>
          <a:xfrm>
            <a:off x="311700" y="445025"/>
            <a:ext cx="8520600" cy="9543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
              <a:t>What is Particulate Matter?</a:t>
            </a:r>
            <a:endParaRPr/>
          </a:p>
        </p:txBody>
      </p:sp>
      <p:sp>
        <p:nvSpPr>
          <p:cNvPr id="91" name="Google Shape;91;p5"/>
          <p:cNvSpPr txBox="1">
            <a:spLocks noGrp="1"/>
          </p:cNvSpPr>
          <p:nvPr>
            <p:ph type="body" idx="1"/>
          </p:nvPr>
        </p:nvSpPr>
        <p:spPr>
          <a:xfrm>
            <a:off x="-1" y="1602000"/>
            <a:ext cx="4944979" cy="3121200"/>
          </a:xfrm>
          <a:prstGeom prst="rect">
            <a:avLst/>
          </a:prstGeom>
          <a:noFill/>
          <a:ln>
            <a:noFill/>
          </a:ln>
        </p:spPr>
        <p:txBody>
          <a:bodyPr spcFirstLastPara="1" wrap="square" lIns="91425" tIns="91425" rIns="91425" bIns="91425" anchor="t" anchorCtr="0">
            <a:normAutofit fontScale="92500" lnSpcReduction="10000"/>
          </a:bodyPr>
          <a:lstStyle/>
          <a:p>
            <a:pPr marL="457200" lvl="0" indent="-309562" algn="l" rtl="0">
              <a:lnSpc>
                <a:spcPct val="115000"/>
              </a:lnSpc>
              <a:spcBef>
                <a:spcPts val="0"/>
              </a:spcBef>
              <a:spcAft>
                <a:spcPts val="0"/>
              </a:spcAft>
              <a:buClr>
                <a:schemeClr val="dk1"/>
              </a:buClr>
              <a:buSzPct val="100000"/>
              <a:buChar char="●"/>
            </a:pPr>
            <a:r>
              <a:rPr lang="en" sz="1500" dirty="0">
                <a:solidFill>
                  <a:schemeClr val="dk1"/>
                </a:solidFill>
              </a:rPr>
              <a:t>All air we breathe contains particulate matter (PM)</a:t>
            </a:r>
            <a:endParaRPr sz="1500" dirty="0">
              <a:solidFill>
                <a:schemeClr val="dk1"/>
              </a:solidFill>
            </a:endParaRPr>
          </a:p>
          <a:p>
            <a:pPr marL="457200" lvl="0" indent="-309562" algn="l" rtl="0">
              <a:lnSpc>
                <a:spcPct val="115000"/>
              </a:lnSpc>
              <a:spcBef>
                <a:spcPts val="0"/>
              </a:spcBef>
              <a:spcAft>
                <a:spcPts val="0"/>
              </a:spcAft>
              <a:buClr>
                <a:schemeClr val="dk1"/>
              </a:buClr>
              <a:buSzPct val="100000"/>
              <a:buChar char="●"/>
            </a:pPr>
            <a:r>
              <a:rPr lang="en" sz="1500" dirty="0">
                <a:solidFill>
                  <a:schemeClr val="dk1"/>
                </a:solidFill>
              </a:rPr>
              <a:t>PM is a mixture of solid and liquid droplets suspended in air</a:t>
            </a:r>
          </a:p>
          <a:p>
            <a:pPr indent="-309562">
              <a:buClr>
                <a:schemeClr val="dk1"/>
              </a:buClr>
              <a:buSzPct val="100000"/>
            </a:pPr>
            <a:r>
              <a:rPr lang="en-ZA" sz="1500" dirty="0">
                <a:solidFill>
                  <a:schemeClr val="dk1"/>
                </a:solidFill>
              </a:rPr>
              <a:t>Incomplete combustion of biofuels is a significant contributor to PM</a:t>
            </a:r>
            <a:endParaRPr lang="en" sz="1500" dirty="0">
              <a:solidFill>
                <a:schemeClr val="dk1"/>
              </a:solidFill>
            </a:endParaRPr>
          </a:p>
          <a:p>
            <a:pPr marL="457200" lvl="0" indent="-309562" algn="l" rtl="0">
              <a:lnSpc>
                <a:spcPct val="115000"/>
              </a:lnSpc>
              <a:spcBef>
                <a:spcPts val="0"/>
              </a:spcBef>
              <a:spcAft>
                <a:spcPts val="0"/>
              </a:spcAft>
              <a:buClr>
                <a:schemeClr val="dk1"/>
              </a:buClr>
              <a:buSzPct val="100000"/>
              <a:buChar char="●"/>
            </a:pPr>
            <a:r>
              <a:rPr lang="en" sz="1500" dirty="0">
                <a:solidFill>
                  <a:schemeClr val="dk1"/>
                </a:solidFill>
              </a:rPr>
              <a:t>Smaller particles can travel deeper into the small airways and can enter the systemic circulation.</a:t>
            </a:r>
            <a:endParaRPr sz="1500" dirty="0">
              <a:solidFill>
                <a:schemeClr val="dk1"/>
              </a:solidFill>
            </a:endParaRPr>
          </a:p>
          <a:p>
            <a:pPr marL="457200" lvl="0" indent="-309562" algn="l" rtl="0">
              <a:lnSpc>
                <a:spcPct val="115000"/>
              </a:lnSpc>
              <a:spcBef>
                <a:spcPts val="0"/>
              </a:spcBef>
              <a:spcAft>
                <a:spcPts val="0"/>
              </a:spcAft>
              <a:buClr>
                <a:schemeClr val="dk1"/>
              </a:buClr>
              <a:buSzPct val="100000"/>
              <a:buChar char="●"/>
            </a:pPr>
            <a:r>
              <a:rPr lang="en" sz="1500" dirty="0">
                <a:solidFill>
                  <a:schemeClr val="dk1"/>
                </a:solidFill>
              </a:rPr>
              <a:t>PM is defined by the size of the particle:</a:t>
            </a:r>
            <a:endParaRPr sz="1500" dirty="0">
              <a:solidFill>
                <a:schemeClr val="dk1"/>
              </a:solidFill>
            </a:endParaRPr>
          </a:p>
          <a:p>
            <a:pPr marL="604838" lvl="0" indent="0" algn="l" rtl="0">
              <a:lnSpc>
                <a:spcPct val="115000"/>
              </a:lnSpc>
              <a:spcBef>
                <a:spcPts val="0"/>
              </a:spcBef>
              <a:spcAft>
                <a:spcPts val="0"/>
              </a:spcAft>
              <a:buClr>
                <a:schemeClr val="dk1"/>
              </a:buClr>
              <a:buSzPct val="100000"/>
              <a:buNone/>
            </a:pPr>
            <a:r>
              <a:rPr lang="en" sz="1500" dirty="0">
                <a:solidFill>
                  <a:schemeClr val="dk1"/>
                </a:solidFill>
              </a:rPr>
              <a:t>PM</a:t>
            </a:r>
            <a:r>
              <a:rPr lang="en" sz="1500" baseline="-25000" dirty="0">
                <a:solidFill>
                  <a:schemeClr val="dk1"/>
                </a:solidFill>
              </a:rPr>
              <a:t>2.5 </a:t>
            </a:r>
            <a:r>
              <a:rPr lang="en" sz="1500" dirty="0">
                <a:solidFill>
                  <a:schemeClr val="dk1"/>
                </a:solidFill>
              </a:rPr>
              <a:t>- PM</a:t>
            </a:r>
            <a:r>
              <a:rPr lang="en" sz="1500" baseline="-25000" dirty="0">
                <a:solidFill>
                  <a:schemeClr val="dk1"/>
                </a:solidFill>
              </a:rPr>
              <a:t>10</a:t>
            </a:r>
            <a:r>
              <a:rPr lang="en" sz="1500" dirty="0">
                <a:solidFill>
                  <a:schemeClr val="dk1"/>
                </a:solidFill>
              </a:rPr>
              <a:t>: coarse particles (2.5 µm -10 µm)</a:t>
            </a:r>
            <a:endParaRPr sz="1500" dirty="0">
              <a:solidFill>
                <a:schemeClr val="dk1"/>
              </a:solidFill>
            </a:endParaRPr>
          </a:p>
          <a:p>
            <a:pPr marL="604838" lvl="0" indent="0" algn="l" rtl="0">
              <a:lnSpc>
                <a:spcPct val="115000"/>
              </a:lnSpc>
              <a:spcBef>
                <a:spcPts val="1000"/>
              </a:spcBef>
              <a:spcAft>
                <a:spcPts val="0"/>
              </a:spcAft>
              <a:buClr>
                <a:schemeClr val="dk1"/>
              </a:buClr>
              <a:buSzPct val="100000"/>
              <a:buNone/>
            </a:pPr>
            <a:r>
              <a:rPr lang="en" sz="1500" dirty="0">
                <a:solidFill>
                  <a:schemeClr val="dk1"/>
                </a:solidFill>
              </a:rPr>
              <a:t>PM</a:t>
            </a:r>
            <a:r>
              <a:rPr lang="en" sz="1500" baseline="-25000" dirty="0">
                <a:solidFill>
                  <a:schemeClr val="dk1"/>
                </a:solidFill>
              </a:rPr>
              <a:t>2.5</a:t>
            </a:r>
            <a:r>
              <a:rPr lang="en" sz="1500" dirty="0">
                <a:solidFill>
                  <a:schemeClr val="dk1"/>
                </a:solidFill>
              </a:rPr>
              <a:t>: fine particles (D &lt; 2.5 µm)</a:t>
            </a:r>
            <a:endParaRPr sz="1500" dirty="0">
              <a:solidFill>
                <a:schemeClr val="dk1"/>
              </a:solidFill>
            </a:endParaRPr>
          </a:p>
          <a:p>
            <a:pPr marL="604838" lvl="0" indent="0" algn="l" rtl="0">
              <a:lnSpc>
                <a:spcPct val="115000"/>
              </a:lnSpc>
              <a:spcBef>
                <a:spcPts val="1000"/>
              </a:spcBef>
              <a:spcAft>
                <a:spcPts val="0"/>
              </a:spcAft>
              <a:buClr>
                <a:schemeClr val="dk1"/>
              </a:buClr>
              <a:buSzPct val="100000"/>
              <a:buNone/>
            </a:pPr>
            <a:r>
              <a:rPr lang="en" sz="1500" dirty="0">
                <a:solidFill>
                  <a:schemeClr val="dk1"/>
                </a:solidFill>
              </a:rPr>
              <a:t>PM</a:t>
            </a:r>
            <a:r>
              <a:rPr lang="en" sz="1500" baseline="-25000" dirty="0">
                <a:solidFill>
                  <a:schemeClr val="dk1"/>
                </a:solidFill>
              </a:rPr>
              <a:t>0.1</a:t>
            </a:r>
            <a:r>
              <a:rPr lang="en" sz="1500" dirty="0">
                <a:solidFill>
                  <a:schemeClr val="dk1"/>
                </a:solidFill>
              </a:rPr>
              <a:t>: ultrafine particles (D </a:t>
            </a:r>
            <a:r>
              <a:rPr lang="en" sz="1500" u="sng" dirty="0">
                <a:solidFill>
                  <a:schemeClr val="dk1"/>
                </a:solidFill>
              </a:rPr>
              <a:t>&lt;</a:t>
            </a:r>
            <a:r>
              <a:rPr lang="en" sz="1500" dirty="0">
                <a:solidFill>
                  <a:schemeClr val="dk1"/>
                </a:solidFill>
              </a:rPr>
              <a:t> 0.1µm)</a:t>
            </a:r>
            <a:endParaRPr sz="1500" dirty="0">
              <a:solidFill>
                <a:schemeClr val="dk1"/>
              </a:solidFill>
            </a:endParaRPr>
          </a:p>
          <a:p>
            <a:pPr marL="0" lvl="0" indent="0" algn="l" rtl="0">
              <a:lnSpc>
                <a:spcPct val="115000"/>
              </a:lnSpc>
              <a:spcBef>
                <a:spcPts val="1000"/>
              </a:spcBef>
              <a:spcAft>
                <a:spcPts val="0"/>
              </a:spcAft>
              <a:buSzPct val="132352"/>
              <a:buNone/>
            </a:pPr>
            <a:endParaRPr sz="1600" strike="sngStrike" dirty="0">
              <a:highlight>
                <a:srgbClr val="FFFFFF"/>
              </a:highlight>
            </a:endParaRPr>
          </a:p>
          <a:p>
            <a:pPr marL="457200" lvl="0" indent="0" algn="l" rtl="0">
              <a:lnSpc>
                <a:spcPct val="115000"/>
              </a:lnSpc>
              <a:spcBef>
                <a:spcPts val="1000"/>
              </a:spcBef>
              <a:spcAft>
                <a:spcPts val="1200"/>
              </a:spcAft>
              <a:buSzPct val="151260"/>
              <a:buNone/>
            </a:pPr>
            <a:endParaRPr sz="1400" dirty="0"/>
          </a:p>
        </p:txBody>
      </p:sp>
      <p:sp>
        <p:nvSpPr>
          <p:cNvPr id="93" name="Google Shape;93;p5"/>
          <p:cNvSpPr txBox="1"/>
          <p:nvPr/>
        </p:nvSpPr>
        <p:spPr>
          <a:xfrm>
            <a:off x="5807575" y="3867375"/>
            <a:ext cx="21711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Arial"/>
                <a:ea typeface="Arial"/>
                <a:cs typeface="Arial"/>
                <a:sym typeface="Arial"/>
              </a:rPr>
              <a:t>Source: EPA What is Particle Pollution</a:t>
            </a:r>
            <a:endParaRPr sz="8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22825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276888-9930-C707-334D-E149B94514C1}"/>
              </a:ext>
            </a:extLst>
          </p:cNvPr>
          <p:cNvPicPr>
            <a:picLocks noChangeAspect="1"/>
          </p:cNvPicPr>
          <p:nvPr/>
        </p:nvPicPr>
        <p:blipFill>
          <a:blip r:embed="rId3"/>
          <a:stretch>
            <a:fillRect/>
          </a:stretch>
        </p:blipFill>
        <p:spPr>
          <a:xfrm>
            <a:off x="714375" y="0"/>
            <a:ext cx="7715250" cy="5143500"/>
          </a:xfrm>
          <a:prstGeom prst="rect">
            <a:avLst/>
          </a:prstGeom>
        </p:spPr>
      </p:pic>
    </p:spTree>
    <p:extLst>
      <p:ext uri="{BB962C8B-B14F-4D97-AF65-F5344CB8AC3E}">
        <p14:creationId xmlns:p14="http://schemas.microsoft.com/office/powerpoint/2010/main" val="1480132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xfrm>
            <a:off x="0" y="126900"/>
            <a:ext cx="9144000" cy="5727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dirty="0"/>
              <a:t>Climate Change and COPD</a:t>
            </a:r>
            <a:endParaRPr dirty="0"/>
          </a:p>
          <a:p>
            <a:pPr marL="0" lvl="0" indent="0" algn="ctr" rtl="0">
              <a:lnSpc>
                <a:spcPct val="100000"/>
              </a:lnSpc>
              <a:spcBef>
                <a:spcPts val="0"/>
              </a:spcBef>
              <a:spcAft>
                <a:spcPts val="0"/>
              </a:spcAft>
              <a:buSzPct val="111111"/>
              <a:buNone/>
            </a:pPr>
            <a:endParaRPr dirty="0"/>
          </a:p>
        </p:txBody>
      </p:sp>
      <p:pic>
        <p:nvPicPr>
          <p:cNvPr id="99" name="Google Shape;99;p6"/>
          <p:cNvPicPr preferRelativeResize="0"/>
          <p:nvPr/>
        </p:nvPicPr>
        <p:blipFill rotWithShape="1">
          <a:blip r:embed="rId3">
            <a:alphaModFix/>
          </a:blip>
          <a:srcRect/>
          <a:stretch/>
        </p:blipFill>
        <p:spPr>
          <a:xfrm>
            <a:off x="139400" y="972125"/>
            <a:ext cx="1576363" cy="1108200"/>
          </a:xfrm>
          <a:prstGeom prst="rect">
            <a:avLst/>
          </a:prstGeom>
          <a:noFill/>
          <a:ln>
            <a:noFill/>
          </a:ln>
        </p:spPr>
      </p:pic>
      <p:grpSp>
        <p:nvGrpSpPr>
          <p:cNvPr id="100" name="Google Shape;100;p6"/>
          <p:cNvGrpSpPr/>
          <p:nvPr/>
        </p:nvGrpSpPr>
        <p:grpSpPr>
          <a:xfrm>
            <a:off x="1836064" y="1346693"/>
            <a:ext cx="1885114" cy="733549"/>
            <a:chOff x="1836123" y="1346750"/>
            <a:chExt cx="1917520" cy="615600"/>
          </a:xfrm>
        </p:grpSpPr>
        <p:sp>
          <p:nvSpPr>
            <p:cNvPr id="101" name="Google Shape;101;p6"/>
            <p:cNvSpPr/>
            <p:nvPr/>
          </p:nvSpPr>
          <p:spPr>
            <a:xfrm>
              <a:off x="1836123" y="1592776"/>
              <a:ext cx="510900" cy="1236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2" name="Google Shape;102;p6"/>
            <p:cNvGrpSpPr/>
            <p:nvPr/>
          </p:nvGrpSpPr>
          <p:grpSpPr>
            <a:xfrm>
              <a:off x="2526375" y="1346750"/>
              <a:ext cx="1227268" cy="615600"/>
              <a:chOff x="3855925" y="822600"/>
              <a:chExt cx="1227268" cy="615600"/>
            </a:xfrm>
          </p:grpSpPr>
          <p:sp>
            <p:nvSpPr>
              <p:cNvPr id="103" name="Google Shape;103;p6"/>
              <p:cNvSpPr/>
              <p:nvPr/>
            </p:nvSpPr>
            <p:spPr>
              <a:xfrm>
                <a:off x="3855925" y="822600"/>
                <a:ext cx="716040" cy="615600"/>
              </a:xfrm>
              <a:prstGeom prst="cloud">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6"/>
              <p:cNvSpPr txBox="1"/>
              <p:nvPr/>
            </p:nvSpPr>
            <p:spPr>
              <a:xfrm>
                <a:off x="3964493" y="873446"/>
                <a:ext cx="1118700" cy="490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Arial"/>
                    <a:ea typeface="Arial"/>
                    <a:cs typeface="Arial"/>
                    <a:sym typeface="Arial"/>
                  </a:rPr>
                  <a:t>PM</a:t>
                </a:r>
                <a:r>
                  <a:rPr lang="en" sz="1300" b="1" i="0" u="none" strike="noStrike" cap="none" baseline="-25000">
                    <a:solidFill>
                      <a:srgbClr val="000000"/>
                    </a:solidFill>
                    <a:latin typeface="Arial"/>
                    <a:ea typeface="Arial"/>
                    <a:cs typeface="Arial"/>
                    <a:sym typeface="Arial"/>
                  </a:rPr>
                  <a:t>2.5 </a:t>
                </a:r>
                <a:endParaRPr sz="1300" b="1" i="0" u="none" strike="noStrike" cap="none" baseline="-2500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Arial"/>
                    <a:ea typeface="Arial"/>
                    <a:cs typeface="Arial"/>
                    <a:sym typeface="Arial"/>
                  </a:rPr>
                  <a:t>PM</a:t>
                </a:r>
                <a:r>
                  <a:rPr lang="en" sz="1300" b="1" i="0" u="none" strike="noStrike" cap="none" baseline="-25000">
                    <a:solidFill>
                      <a:srgbClr val="000000"/>
                    </a:solidFill>
                    <a:latin typeface="Arial"/>
                    <a:ea typeface="Arial"/>
                    <a:cs typeface="Arial"/>
                    <a:sym typeface="Arial"/>
                  </a:rPr>
                  <a:t>10</a:t>
                </a:r>
                <a:endParaRPr sz="1300" b="1" i="0" u="none" strike="noStrike" cap="none" baseline="-25000">
                  <a:solidFill>
                    <a:srgbClr val="000000"/>
                  </a:solidFill>
                  <a:latin typeface="Arial"/>
                  <a:ea typeface="Arial"/>
                  <a:cs typeface="Arial"/>
                  <a:sym typeface="Arial"/>
                </a:endParaRPr>
              </a:p>
            </p:txBody>
          </p:sp>
        </p:grpSp>
      </p:grpSp>
      <p:sp>
        <p:nvSpPr>
          <p:cNvPr id="106" name="Google Shape;106;p6"/>
          <p:cNvSpPr/>
          <p:nvPr/>
        </p:nvSpPr>
        <p:spPr>
          <a:xfrm>
            <a:off x="3453648" y="1592751"/>
            <a:ext cx="510900" cy="1236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8" name="Google Shape;108;p6"/>
          <p:cNvGrpSpPr/>
          <p:nvPr/>
        </p:nvGrpSpPr>
        <p:grpSpPr>
          <a:xfrm>
            <a:off x="6358373" y="986675"/>
            <a:ext cx="2620852" cy="1477500"/>
            <a:chOff x="6358373" y="986675"/>
            <a:chExt cx="2620852" cy="1477500"/>
          </a:xfrm>
        </p:grpSpPr>
        <p:sp>
          <p:nvSpPr>
            <p:cNvPr id="109" name="Google Shape;109;p6"/>
            <p:cNvSpPr/>
            <p:nvPr/>
          </p:nvSpPr>
          <p:spPr>
            <a:xfrm>
              <a:off x="6358373" y="1592751"/>
              <a:ext cx="510900" cy="1236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6"/>
            <p:cNvSpPr txBox="1"/>
            <p:nvPr/>
          </p:nvSpPr>
          <p:spPr>
            <a:xfrm>
              <a:off x="6983925" y="986675"/>
              <a:ext cx="1995300" cy="1477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Chronic: </a:t>
              </a:r>
              <a:r>
                <a:rPr lang="en" sz="1200" b="0" i="0" u="none" strike="noStrike" cap="none">
                  <a:solidFill>
                    <a:srgbClr val="000000"/>
                  </a:solidFill>
                  <a:latin typeface="Arial"/>
                  <a:ea typeface="Arial"/>
                  <a:cs typeface="Arial"/>
                  <a:sym typeface="Arial"/>
                </a:rPr>
                <a:t>Increased prevalence COPD</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Arial"/>
                  <a:ea typeface="Arial"/>
                  <a:cs typeface="Arial"/>
                  <a:sym typeface="Arial"/>
                </a:rPr>
                <a:t>(Ko et al., 2012; Han et al., 2019)</a:t>
              </a:r>
              <a:endParaRPr sz="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Acute: </a:t>
              </a:r>
              <a:r>
                <a:rPr lang="en" sz="1200" b="0" i="0" u="none" strike="noStrike" cap="none">
                  <a:solidFill>
                    <a:srgbClr val="000000"/>
                  </a:solidFill>
                  <a:latin typeface="Arial"/>
                  <a:ea typeface="Arial"/>
                  <a:cs typeface="Arial"/>
                  <a:sym typeface="Arial"/>
                </a:rPr>
                <a:t>COPD exacerbations &amp; hospitalizations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Arial"/>
                  <a:ea typeface="Arial"/>
                  <a:cs typeface="Arial"/>
                  <a:sym typeface="Arial"/>
                </a:rPr>
                <a:t>(Duan et al., 2020; </a:t>
              </a:r>
              <a:r>
                <a:rPr lang="en" sz="800" b="0" i="0" u="none" strike="noStrike" cap="none">
                  <a:solidFill>
                    <a:schemeClr val="dk1"/>
                  </a:solidFill>
                  <a:latin typeface="Arial"/>
                  <a:ea typeface="Arial"/>
                  <a:cs typeface="Arial"/>
                  <a:sym typeface="Arial"/>
                </a:rPr>
                <a:t>Ko et al., 2012)</a:t>
              </a:r>
              <a:endParaRPr sz="800" b="0" i="0" u="none" strike="noStrike" cap="none">
                <a:solidFill>
                  <a:srgbClr val="000000"/>
                </a:solidFill>
                <a:latin typeface="Arial"/>
                <a:ea typeface="Arial"/>
                <a:cs typeface="Arial"/>
                <a:sym typeface="Arial"/>
              </a:endParaRPr>
            </a:p>
          </p:txBody>
        </p:sp>
      </p:grpSp>
      <p:grpSp>
        <p:nvGrpSpPr>
          <p:cNvPr id="111" name="Google Shape;111;p6"/>
          <p:cNvGrpSpPr/>
          <p:nvPr/>
        </p:nvGrpSpPr>
        <p:grpSpPr>
          <a:xfrm>
            <a:off x="139400" y="3124595"/>
            <a:ext cx="2424275" cy="1888880"/>
            <a:chOff x="139400" y="3124595"/>
            <a:chExt cx="2424275" cy="1888880"/>
          </a:xfrm>
        </p:grpSpPr>
        <p:sp>
          <p:nvSpPr>
            <p:cNvPr id="112" name="Google Shape;112;p6"/>
            <p:cNvSpPr/>
            <p:nvPr/>
          </p:nvSpPr>
          <p:spPr>
            <a:xfrm rot="8252847">
              <a:off x="1483726" y="3280719"/>
              <a:ext cx="510682" cy="123787"/>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3" name="Google Shape;113;p6"/>
            <p:cNvGrpSpPr/>
            <p:nvPr/>
          </p:nvGrpSpPr>
          <p:grpSpPr>
            <a:xfrm>
              <a:off x="139400" y="3658975"/>
              <a:ext cx="2424275" cy="1354500"/>
              <a:chOff x="228150" y="4232338"/>
              <a:chExt cx="2424275" cy="1354500"/>
            </a:xfrm>
          </p:grpSpPr>
          <p:sp>
            <p:nvSpPr>
              <p:cNvPr id="114" name="Google Shape;114;p6"/>
              <p:cNvSpPr/>
              <p:nvPr/>
            </p:nvSpPr>
            <p:spPr>
              <a:xfrm>
                <a:off x="228150" y="4384275"/>
                <a:ext cx="716100" cy="710400"/>
              </a:xfrm>
              <a:prstGeom prst="sun">
                <a:avLst>
                  <a:gd name="adj" fmla="val 25000"/>
                </a:avLst>
              </a:prstGeom>
              <a:solidFill>
                <a:srgbClr val="F3F321"/>
              </a:solidFill>
              <a:ln w="9525" cap="flat" cmpd="sng">
                <a:solidFill>
                  <a:srgbClr val="F3F32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6"/>
              <p:cNvSpPr txBox="1"/>
              <p:nvPr/>
            </p:nvSpPr>
            <p:spPr>
              <a:xfrm>
                <a:off x="902225" y="4232338"/>
                <a:ext cx="1750200" cy="13545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dirty="0">
                    <a:solidFill>
                      <a:srgbClr val="000000"/>
                    </a:solidFill>
                    <a:latin typeface="Arial"/>
                    <a:ea typeface="Arial"/>
                    <a:cs typeface="Arial"/>
                    <a:sym typeface="Arial"/>
                  </a:rPr>
                  <a:t>Heat increases COPD morbidity &amp; mortality &amp; acts synergistically with PM, O</a:t>
                </a:r>
                <a:r>
                  <a:rPr lang="en" sz="1200" b="0" i="0" u="none" strike="noStrike" cap="none" baseline="-25000" dirty="0">
                    <a:solidFill>
                      <a:srgbClr val="000000"/>
                    </a:solidFill>
                    <a:latin typeface="Arial"/>
                    <a:ea typeface="Arial"/>
                    <a:cs typeface="Arial"/>
                    <a:sym typeface="Arial"/>
                  </a:rPr>
                  <a:t>3</a:t>
                </a:r>
                <a:r>
                  <a:rPr lang="en" sz="1200" b="0" i="0" u="none" strike="noStrike" cap="none" dirty="0">
                    <a:solidFill>
                      <a:srgbClr val="000000"/>
                    </a:solidFill>
                    <a:latin typeface="Arial"/>
                    <a:ea typeface="Arial"/>
                    <a:cs typeface="Arial"/>
                    <a:sym typeface="Arial"/>
                  </a:rPr>
                  <a:t> &amp; other pollutants</a:t>
                </a:r>
                <a:endParaRPr sz="1200" b="0" i="0" u="none" strike="noStrike" cap="none" baseline="-2500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dirty="0">
                    <a:solidFill>
                      <a:srgbClr val="000000"/>
                    </a:solidFill>
                    <a:latin typeface="Arial"/>
                    <a:ea typeface="Arial"/>
                    <a:cs typeface="Arial"/>
                    <a:sym typeface="Arial"/>
                  </a:rPr>
                  <a:t>(Monteiro et al., 2013; Bernstein &amp; Rice, 2013)</a:t>
                </a:r>
                <a:endParaRPr sz="800" b="0" i="0" u="none" strike="noStrike" cap="none" dirty="0">
                  <a:solidFill>
                    <a:srgbClr val="000000"/>
                  </a:solidFill>
                  <a:latin typeface="Arial"/>
                  <a:ea typeface="Arial"/>
                  <a:cs typeface="Arial"/>
                  <a:sym typeface="Arial"/>
                </a:endParaRPr>
              </a:p>
            </p:txBody>
          </p:sp>
        </p:grpSp>
      </p:grpSp>
      <p:grpSp>
        <p:nvGrpSpPr>
          <p:cNvPr id="116" name="Google Shape;116;p6"/>
          <p:cNvGrpSpPr/>
          <p:nvPr/>
        </p:nvGrpSpPr>
        <p:grpSpPr>
          <a:xfrm>
            <a:off x="2467633" y="3111764"/>
            <a:ext cx="2952317" cy="1670111"/>
            <a:chOff x="2467633" y="3111764"/>
            <a:chExt cx="2952317" cy="1670111"/>
          </a:xfrm>
        </p:grpSpPr>
        <p:sp>
          <p:nvSpPr>
            <p:cNvPr id="117" name="Google Shape;117;p6"/>
            <p:cNvSpPr/>
            <p:nvPr/>
          </p:nvSpPr>
          <p:spPr>
            <a:xfrm rot="2701428">
              <a:off x="2436600" y="3274203"/>
              <a:ext cx="510602" cy="123885"/>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8" name="Google Shape;118;p6"/>
            <p:cNvGrpSpPr/>
            <p:nvPr/>
          </p:nvGrpSpPr>
          <p:grpSpPr>
            <a:xfrm>
              <a:off x="2750900" y="3735175"/>
              <a:ext cx="2669050" cy="1046700"/>
              <a:chOff x="2750900" y="3735175"/>
              <a:chExt cx="2669050" cy="1046700"/>
            </a:xfrm>
          </p:grpSpPr>
          <p:pic>
            <p:nvPicPr>
              <p:cNvPr id="119" name="Google Shape;119;p6">
                <a:hlinkClick r:id="rId4"/>
              </p:cNvPr>
              <p:cNvPicPr preferRelativeResize="0"/>
              <p:nvPr/>
            </p:nvPicPr>
            <p:blipFill rotWithShape="1">
              <a:blip r:embed="rId5">
                <a:alphaModFix/>
              </a:blip>
              <a:srcRect/>
              <a:stretch/>
            </p:blipFill>
            <p:spPr>
              <a:xfrm>
                <a:off x="2750900" y="3811376"/>
                <a:ext cx="752893" cy="671724"/>
              </a:xfrm>
              <a:prstGeom prst="rect">
                <a:avLst/>
              </a:prstGeom>
              <a:noFill/>
              <a:ln>
                <a:noFill/>
              </a:ln>
            </p:spPr>
          </p:pic>
          <p:sp>
            <p:nvSpPr>
              <p:cNvPr id="120" name="Google Shape;120;p6"/>
              <p:cNvSpPr txBox="1"/>
              <p:nvPr/>
            </p:nvSpPr>
            <p:spPr>
              <a:xfrm>
                <a:off x="3571650" y="3735175"/>
                <a:ext cx="1848300" cy="1046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dirty="0">
                    <a:solidFill>
                      <a:srgbClr val="000000"/>
                    </a:solidFill>
                    <a:latin typeface="Arial"/>
                    <a:ea typeface="Arial"/>
                    <a:cs typeface="Arial"/>
                    <a:sym typeface="Arial"/>
                  </a:rPr>
                  <a:t>Extreme weather events disproportionately impact patients with COPD </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dirty="0">
                    <a:solidFill>
                      <a:schemeClr val="dk1"/>
                    </a:solidFill>
                    <a:latin typeface="Arial"/>
                    <a:ea typeface="Arial"/>
                    <a:cs typeface="Arial"/>
                    <a:sym typeface="Arial"/>
                  </a:rPr>
                  <a:t>(Bernstein &amp; Rice, 2013)</a:t>
                </a:r>
                <a:endParaRPr sz="1200" b="0" i="0" u="none" strike="noStrike" cap="none" dirty="0">
                  <a:solidFill>
                    <a:srgbClr val="000000"/>
                  </a:solidFill>
                  <a:latin typeface="Arial"/>
                  <a:ea typeface="Arial"/>
                  <a:cs typeface="Arial"/>
                  <a:sym typeface="Arial"/>
                </a:endParaRPr>
              </a:p>
            </p:txBody>
          </p:sp>
        </p:grpSp>
      </p:grpSp>
      <p:sp>
        <p:nvSpPr>
          <p:cNvPr id="121" name="Google Shape;121;p6"/>
          <p:cNvSpPr txBox="1"/>
          <p:nvPr/>
        </p:nvSpPr>
        <p:spPr>
          <a:xfrm>
            <a:off x="6358375" y="3005600"/>
            <a:ext cx="2223300" cy="1662300"/>
          </a:xfrm>
          <a:prstGeom prst="rect">
            <a:avLst/>
          </a:prstGeom>
          <a:solidFill>
            <a:srgbClr val="93C47D"/>
          </a:solidFill>
          <a:ln w="9525" cap="flat" cmpd="sng">
            <a:solidFill>
              <a:srgbClr val="6AA84F"/>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Modifying Factors</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Housing quality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Access to air filtration &amp; AC</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Health comorbidities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Age</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Work exposure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 smoking</a:t>
            </a:r>
            <a:endParaRPr sz="1200" b="0" i="0" u="none" strike="noStrike" cap="none">
              <a:solidFill>
                <a:srgbClr val="000000"/>
              </a:solidFill>
              <a:latin typeface="Arial"/>
              <a:ea typeface="Arial"/>
              <a:cs typeface="Arial"/>
              <a:sym typeface="Arial"/>
            </a:endParaRPr>
          </a:p>
        </p:txBody>
      </p:sp>
      <p:grpSp>
        <p:nvGrpSpPr>
          <p:cNvPr id="122" name="Google Shape;122;p6"/>
          <p:cNvGrpSpPr/>
          <p:nvPr/>
        </p:nvGrpSpPr>
        <p:grpSpPr>
          <a:xfrm>
            <a:off x="2767967" y="1989621"/>
            <a:ext cx="1438586" cy="1319879"/>
            <a:chOff x="2767967" y="1989621"/>
            <a:chExt cx="1438586" cy="1319879"/>
          </a:xfrm>
        </p:grpSpPr>
        <p:grpSp>
          <p:nvGrpSpPr>
            <p:cNvPr id="123" name="Google Shape;123;p6"/>
            <p:cNvGrpSpPr/>
            <p:nvPr/>
          </p:nvGrpSpPr>
          <p:grpSpPr>
            <a:xfrm>
              <a:off x="2767967" y="2282203"/>
              <a:ext cx="1438586" cy="1027297"/>
              <a:chOff x="2767967" y="2282203"/>
              <a:chExt cx="1438586" cy="1027297"/>
            </a:xfrm>
          </p:grpSpPr>
          <p:pic>
            <p:nvPicPr>
              <p:cNvPr id="124" name="Google Shape;124;p6">
                <a:hlinkClick r:id="rId6"/>
              </p:cNvPr>
              <p:cNvPicPr preferRelativeResize="0"/>
              <p:nvPr/>
            </p:nvPicPr>
            <p:blipFill rotWithShape="1">
              <a:blip r:embed="rId7">
                <a:alphaModFix/>
              </a:blip>
              <a:srcRect/>
              <a:stretch/>
            </p:blipFill>
            <p:spPr>
              <a:xfrm>
                <a:off x="3453651" y="2282203"/>
                <a:ext cx="752902" cy="1027297"/>
              </a:xfrm>
              <a:prstGeom prst="rect">
                <a:avLst/>
              </a:prstGeom>
              <a:noFill/>
              <a:ln>
                <a:noFill/>
              </a:ln>
            </p:spPr>
          </p:pic>
          <p:sp>
            <p:nvSpPr>
              <p:cNvPr id="125" name="Google Shape;125;p6"/>
              <p:cNvSpPr/>
              <p:nvPr/>
            </p:nvSpPr>
            <p:spPr>
              <a:xfrm rot="2020">
                <a:off x="2768003" y="2733902"/>
                <a:ext cx="510600" cy="123900"/>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6" name="Google Shape;126;p6"/>
            <p:cNvSpPr/>
            <p:nvPr/>
          </p:nvSpPr>
          <p:spPr>
            <a:xfrm rot="-7794022">
              <a:off x="3030439" y="2163341"/>
              <a:ext cx="510714" cy="123723"/>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7" name="Google Shape;127;p6"/>
          <p:cNvGrpSpPr/>
          <p:nvPr/>
        </p:nvGrpSpPr>
        <p:grpSpPr>
          <a:xfrm>
            <a:off x="1449346" y="2115687"/>
            <a:ext cx="1625254" cy="987963"/>
            <a:chOff x="1449346" y="2115687"/>
            <a:chExt cx="1625254" cy="987963"/>
          </a:xfrm>
        </p:grpSpPr>
        <p:grpSp>
          <p:nvGrpSpPr>
            <p:cNvPr id="128" name="Google Shape;128;p6"/>
            <p:cNvGrpSpPr/>
            <p:nvPr/>
          </p:nvGrpSpPr>
          <p:grpSpPr>
            <a:xfrm>
              <a:off x="1889950" y="2488050"/>
              <a:ext cx="1184650" cy="615600"/>
              <a:chOff x="3855925" y="822600"/>
              <a:chExt cx="1184650" cy="615600"/>
            </a:xfrm>
          </p:grpSpPr>
          <p:sp>
            <p:nvSpPr>
              <p:cNvPr id="129" name="Google Shape;129;p6"/>
              <p:cNvSpPr/>
              <p:nvPr/>
            </p:nvSpPr>
            <p:spPr>
              <a:xfrm>
                <a:off x="3855925" y="822600"/>
                <a:ext cx="716040" cy="615600"/>
              </a:xfrm>
              <a:prstGeom prst="cloud">
                <a:avLst/>
              </a:prstGeom>
              <a:solidFill>
                <a:srgbClr val="777777"/>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130" name="Google Shape;130;p6"/>
              <p:cNvSpPr txBox="1"/>
              <p:nvPr/>
            </p:nvSpPr>
            <p:spPr>
              <a:xfrm>
                <a:off x="3921875" y="927675"/>
                <a:ext cx="11187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000000"/>
                    </a:solidFill>
                    <a:latin typeface="Arial"/>
                    <a:ea typeface="Arial"/>
                    <a:cs typeface="Arial"/>
                    <a:sym typeface="Arial"/>
                  </a:rPr>
                  <a:t>GHG</a:t>
                </a:r>
                <a:endParaRPr sz="1300" b="1" i="0" u="none" strike="noStrike" cap="none">
                  <a:solidFill>
                    <a:srgbClr val="000000"/>
                  </a:solidFill>
                  <a:latin typeface="Arial"/>
                  <a:ea typeface="Arial"/>
                  <a:cs typeface="Arial"/>
                  <a:sym typeface="Arial"/>
                </a:endParaRPr>
              </a:p>
            </p:txBody>
          </p:sp>
        </p:grpSp>
        <p:sp>
          <p:nvSpPr>
            <p:cNvPr id="131" name="Google Shape;131;p6"/>
            <p:cNvSpPr/>
            <p:nvPr/>
          </p:nvSpPr>
          <p:spPr>
            <a:xfrm rot="2698573">
              <a:off x="1418215" y="2278225"/>
              <a:ext cx="511026" cy="123461"/>
            </a:xfrm>
            <a:prstGeom prst="right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 name="Google Shape;132;p6"/>
          <p:cNvSpPr txBox="1"/>
          <p:nvPr/>
        </p:nvSpPr>
        <p:spPr>
          <a:xfrm>
            <a:off x="4206550" y="2571750"/>
            <a:ext cx="1848300" cy="1046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dirty="0">
                <a:solidFill>
                  <a:srgbClr val="000000"/>
                </a:solidFill>
                <a:latin typeface="Arial"/>
                <a:ea typeface="Arial"/>
                <a:cs typeface="Arial"/>
                <a:sym typeface="Arial"/>
              </a:rPr>
              <a:t>Wildfires major source of PM emissions and increase COPD mortality</a:t>
            </a:r>
            <a:endParaRPr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dirty="0">
                <a:solidFill>
                  <a:schemeClr val="dk1"/>
                </a:solidFill>
                <a:latin typeface="Arial"/>
                <a:ea typeface="Arial"/>
                <a:cs typeface="Arial"/>
                <a:sym typeface="Arial"/>
              </a:rPr>
              <a:t>(Doubleday et al.,, 2020)</a:t>
            </a:r>
            <a:endParaRPr sz="1200" b="0" i="0" u="none" strike="noStrike" cap="none" dirty="0">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94B45DD1-B42E-29C6-63BF-053CE3B9EEFC}"/>
              </a:ext>
            </a:extLst>
          </p:cNvPr>
          <p:cNvPicPr>
            <a:picLocks noChangeAspect="1"/>
          </p:cNvPicPr>
          <p:nvPr/>
        </p:nvPicPr>
        <p:blipFill>
          <a:blip r:embed="rId8"/>
          <a:stretch>
            <a:fillRect/>
          </a:stretch>
        </p:blipFill>
        <p:spPr>
          <a:xfrm>
            <a:off x="4167050" y="672524"/>
            <a:ext cx="994410" cy="954107"/>
          </a:xfrm>
          <a:prstGeom prst="rect">
            <a:avLst/>
          </a:prstGeom>
        </p:spPr>
      </p:pic>
      <p:sp>
        <p:nvSpPr>
          <p:cNvPr id="9" name="TextBox 8">
            <a:extLst>
              <a:ext uri="{FF2B5EF4-FFF2-40B4-BE49-F238E27FC236}">
                <a16:creationId xmlns:a16="http://schemas.microsoft.com/office/drawing/2014/main" id="{10A7FE27-B7AC-BC77-FE7C-DF1CF144BE10}"/>
              </a:ext>
            </a:extLst>
          </p:cNvPr>
          <p:cNvSpPr txBox="1"/>
          <p:nvPr/>
        </p:nvSpPr>
        <p:spPr>
          <a:xfrm>
            <a:off x="4265053" y="1585869"/>
            <a:ext cx="1844867" cy="954107"/>
          </a:xfrm>
          <a:prstGeom prst="rect">
            <a:avLst/>
          </a:prstGeom>
          <a:noFill/>
        </p:spPr>
        <p:txBody>
          <a:bodyPr wrap="square" rtlCol="0">
            <a:spAutoFit/>
          </a:bodyPr>
          <a:lstStyle/>
          <a:p>
            <a:pPr marL="171450" indent="-171450">
              <a:buFont typeface="Arial" panose="020B0604020202020204" pitchFamily="34" charset="0"/>
              <a:buChar char="•"/>
            </a:pPr>
            <a:r>
              <a:rPr lang="en-ZA" sz="800" dirty="0"/>
              <a:t>Low income households rely on biomass fuels</a:t>
            </a:r>
          </a:p>
          <a:p>
            <a:pPr marL="171450" indent="-171450">
              <a:buFont typeface="Arial" panose="020B0604020202020204" pitchFamily="34" charset="0"/>
              <a:buChar char="•"/>
            </a:pPr>
            <a:r>
              <a:rPr lang="en-ZA" sz="800" dirty="0"/>
              <a:t>Wood, charcoal, animal dung, and crop materials common sources</a:t>
            </a:r>
          </a:p>
          <a:p>
            <a:pPr marL="171450" indent="-171450">
              <a:buFont typeface="Arial" panose="020B0604020202020204" pitchFamily="34" charset="0"/>
              <a:buChar char="•"/>
            </a:pPr>
            <a:r>
              <a:rPr lang="en-ZA" sz="800" dirty="0"/>
              <a:t>Mostly wood stove emissions</a:t>
            </a:r>
          </a:p>
          <a:p>
            <a:pPr marL="171450" indent="-171450">
              <a:buFont typeface="Arial" panose="020B0604020202020204" pitchFamily="34" charset="0"/>
              <a:buChar char="•"/>
            </a:pPr>
            <a:r>
              <a:rPr lang="en-ZA" sz="800" dirty="0"/>
              <a:t>Women at greater risk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10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10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8"/>
                                        </p:tgtEl>
                                        <p:attrNameLst>
                                          <p:attrName>style.visibility</p:attrName>
                                        </p:attrNameLst>
                                      </p:cBhvr>
                                      <p:to>
                                        <p:strVal val="visible"/>
                                      </p:to>
                                    </p:set>
                                    <p:animEffect transition="in" filter="fade">
                                      <p:cBhvr>
                                        <p:cTn id="17" dur="1000"/>
                                        <p:tgtEl>
                                          <p:spTgt spid="10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7"/>
                                        </p:tgtEl>
                                        <p:attrNameLst>
                                          <p:attrName>style.visibility</p:attrName>
                                        </p:attrNameLst>
                                      </p:cBhvr>
                                      <p:to>
                                        <p:strVal val="visible"/>
                                      </p:to>
                                    </p:set>
                                    <p:animEffect transition="in" filter="fade">
                                      <p:cBhvr>
                                        <p:cTn id="22" dur="1000"/>
                                        <p:tgtEl>
                                          <p:spTgt spid="1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1"/>
                                        </p:tgtEl>
                                        <p:attrNameLst>
                                          <p:attrName>style.visibility</p:attrName>
                                        </p:attrNameLst>
                                      </p:cBhvr>
                                      <p:to>
                                        <p:strVal val="visible"/>
                                      </p:to>
                                    </p:set>
                                    <p:animEffect transition="in" filter="fade">
                                      <p:cBhvr>
                                        <p:cTn id="27" dur="1000"/>
                                        <p:tgtEl>
                                          <p:spTgt spid="1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6"/>
                                        </p:tgtEl>
                                        <p:attrNameLst>
                                          <p:attrName>style.visibility</p:attrName>
                                        </p:attrNameLst>
                                      </p:cBhvr>
                                      <p:to>
                                        <p:strVal val="visible"/>
                                      </p:to>
                                    </p:set>
                                    <p:animEffect transition="in" filter="fade">
                                      <p:cBhvr>
                                        <p:cTn id="32" dur="1000"/>
                                        <p:tgtEl>
                                          <p:spTgt spid="1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2"/>
                                        </p:tgtEl>
                                        <p:attrNameLst>
                                          <p:attrName>style.visibility</p:attrName>
                                        </p:attrNameLst>
                                      </p:cBhvr>
                                      <p:to>
                                        <p:strVal val="visible"/>
                                      </p:to>
                                    </p:set>
                                    <p:animEffect transition="in" filter="fade">
                                      <p:cBhvr>
                                        <p:cTn id="37" dur="1000"/>
                                        <p:tgtEl>
                                          <p:spTgt spid="1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2"/>
                                        </p:tgtEl>
                                        <p:attrNameLst>
                                          <p:attrName>style.visibility</p:attrName>
                                        </p:attrNameLst>
                                      </p:cBhvr>
                                      <p:to>
                                        <p:strVal val="visible"/>
                                      </p:to>
                                    </p:set>
                                    <p:animEffect transition="in" filter="fade">
                                      <p:cBhvr>
                                        <p:cTn id="42" dur="1000"/>
                                        <p:tgtEl>
                                          <p:spTgt spid="13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1"/>
                                        </p:tgtEl>
                                        <p:attrNameLst>
                                          <p:attrName>style.visibility</p:attrName>
                                        </p:attrNameLst>
                                      </p:cBhvr>
                                      <p:to>
                                        <p:strVal val="visible"/>
                                      </p:to>
                                    </p:set>
                                    <p:animEffect transition="in" filter="fade">
                                      <p:cBhvr>
                                        <p:cTn id="47" dur="10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EFCF6D-CFEF-E302-B53C-2FF74E3FFCF9}"/>
              </a:ext>
            </a:extLst>
          </p:cNvPr>
          <p:cNvPicPr>
            <a:picLocks noChangeAspect="1"/>
          </p:cNvPicPr>
          <p:nvPr/>
        </p:nvPicPr>
        <p:blipFill>
          <a:blip r:embed="rId2"/>
          <a:stretch>
            <a:fillRect/>
          </a:stretch>
        </p:blipFill>
        <p:spPr>
          <a:xfrm>
            <a:off x="386366" y="0"/>
            <a:ext cx="8255358" cy="5143500"/>
          </a:xfrm>
          <a:prstGeom prst="rect">
            <a:avLst/>
          </a:prstGeom>
        </p:spPr>
      </p:pic>
    </p:spTree>
    <p:extLst>
      <p:ext uri="{BB962C8B-B14F-4D97-AF65-F5344CB8AC3E}">
        <p14:creationId xmlns:p14="http://schemas.microsoft.com/office/powerpoint/2010/main" val="976333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png">
            <a:extLst>
              <a:ext uri="{FF2B5EF4-FFF2-40B4-BE49-F238E27FC236}">
                <a16:creationId xmlns:a16="http://schemas.microsoft.com/office/drawing/2014/main" id="{F3338FB6-7888-ABF1-38FB-80420D0441BC}"/>
              </a:ext>
            </a:extLst>
          </p:cNvPr>
          <p:cNvPicPr/>
          <p:nvPr/>
        </p:nvPicPr>
        <p:blipFill>
          <a:blip r:embed="rId3"/>
          <a:srcRect/>
          <a:stretch>
            <a:fillRect/>
          </a:stretch>
        </p:blipFill>
        <p:spPr>
          <a:xfrm>
            <a:off x="2298549" y="334444"/>
            <a:ext cx="6727115" cy="4474611"/>
          </a:xfrm>
          <a:prstGeom prst="rect">
            <a:avLst/>
          </a:prstGeom>
          <a:ln/>
        </p:spPr>
      </p:pic>
      <p:sp>
        <p:nvSpPr>
          <p:cNvPr id="2" name="Title 1">
            <a:extLst>
              <a:ext uri="{FF2B5EF4-FFF2-40B4-BE49-F238E27FC236}">
                <a16:creationId xmlns:a16="http://schemas.microsoft.com/office/drawing/2014/main" id="{2B76D284-AC92-6131-9B6B-8F47E78A47F5}"/>
              </a:ext>
            </a:extLst>
          </p:cNvPr>
          <p:cNvSpPr>
            <a:spLocks noGrp="1"/>
          </p:cNvSpPr>
          <p:nvPr>
            <p:ph type="title"/>
          </p:nvPr>
        </p:nvSpPr>
        <p:spPr>
          <a:xfrm>
            <a:off x="453585" y="1775583"/>
            <a:ext cx="2289616" cy="572700"/>
          </a:xfrm>
        </p:spPr>
        <p:txBody>
          <a:bodyPr>
            <a:normAutofit fontScale="90000"/>
          </a:bodyPr>
          <a:lstStyle/>
          <a:p>
            <a:r>
              <a:rPr lang="en-ZA" dirty="0"/>
              <a:t>Environmental impact of inhaler prescribing</a:t>
            </a:r>
            <a:br>
              <a:rPr lang="en-ZA" dirty="0"/>
            </a:br>
            <a:endParaRPr lang="en-ZA" dirty="0"/>
          </a:p>
        </p:txBody>
      </p:sp>
    </p:spTree>
    <p:extLst>
      <p:ext uri="{BB962C8B-B14F-4D97-AF65-F5344CB8AC3E}">
        <p14:creationId xmlns:p14="http://schemas.microsoft.com/office/powerpoint/2010/main" val="398871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A5A9-1108-BD16-AD1C-A7BD792C36D2}"/>
              </a:ext>
            </a:extLst>
          </p:cNvPr>
          <p:cNvSpPr>
            <a:spLocks noGrp="1"/>
          </p:cNvSpPr>
          <p:nvPr>
            <p:ph type="title"/>
          </p:nvPr>
        </p:nvSpPr>
        <p:spPr>
          <a:xfrm>
            <a:off x="311700" y="288275"/>
            <a:ext cx="8520600" cy="572700"/>
          </a:xfrm>
        </p:spPr>
        <p:txBody>
          <a:bodyPr>
            <a:normAutofit fontScale="90000"/>
          </a:bodyPr>
          <a:lstStyle/>
          <a:p>
            <a:r>
              <a:rPr lang="en-US" dirty="0"/>
              <a:t>Acknowledgements</a:t>
            </a:r>
            <a:endParaRPr lang="en-ZA" dirty="0"/>
          </a:p>
        </p:txBody>
      </p:sp>
      <p:sp>
        <p:nvSpPr>
          <p:cNvPr id="3" name="Content Placeholder 2">
            <a:extLst>
              <a:ext uri="{FF2B5EF4-FFF2-40B4-BE49-F238E27FC236}">
                <a16:creationId xmlns:a16="http://schemas.microsoft.com/office/drawing/2014/main" id="{09CF412F-776E-4207-9A52-3AC7D60B2C27}"/>
              </a:ext>
            </a:extLst>
          </p:cNvPr>
          <p:cNvSpPr>
            <a:spLocks noGrp="1"/>
          </p:cNvSpPr>
          <p:nvPr>
            <p:ph idx="1"/>
          </p:nvPr>
        </p:nvSpPr>
        <p:spPr>
          <a:xfrm>
            <a:off x="311700" y="1053896"/>
            <a:ext cx="8520600" cy="3416400"/>
          </a:xfrm>
        </p:spPr>
        <p:txBody>
          <a:bodyPr>
            <a:normAutofit fontScale="92500" lnSpcReduction="10000"/>
          </a:bodyPr>
          <a:lstStyle/>
          <a:p>
            <a:r>
              <a:rPr lang="en-US" dirty="0"/>
              <a:t>Thanks to the </a:t>
            </a:r>
            <a:r>
              <a:rPr lang="en-ZA" dirty="0"/>
              <a:t>Global Consortium on Climate and Health Education for use of their Climate Resources for Health Education </a:t>
            </a:r>
            <a:r>
              <a:rPr lang="en-ZA" dirty="0">
                <a:hlinkClick r:id="rId3"/>
              </a:rPr>
              <a:t>https://climatehealthed.org/about/</a:t>
            </a:r>
            <a:endParaRPr lang="en-ZA" dirty="0"/>
          </a:p>
          <a:p>
            <a:r>
              <a:rPr lang="en-ZA" dirty="0"/>
              <a:t>Thanks to Dr Sheron Forgus for adapting and expanding these resources for use by the PRIMAFAMED network in sub-Saharan Africa as part of a research and educational project at Stellenbosch University.</a:t>
            </a:r>
          </a:p>
          <a:p>
            <a:r>
              <a:rPr lang="en-ZA" dirty="0"/>
              <a:t>This project is a collaboration between the Division of Family Medicine and Primary Care at Stellenbosch University, South Africa and Departments of Public Health and Primary Care &amp; Economics at Gent University, Belgium</a:t>
            </a:r>
          </a:p>
          <a:p>
            <a:r>
              <a:rPr lang="en-ZA" dirty="0"/>
              <a:t>The project is funded by a TEAM grant from the VLIR-UOS the Flemish Interuniversity Council (ZA2022TEA526A103)</a:t>
            </a:r>
          </a:p>
          <a:p>
            <a:r>
              <a:rPr lang="en-ZA" dirty="0"/>
              <a:t>For more information contact Prof Bob Mash on </a:t>
            </a:r>
            <a:r>
              <a:rPr lang="en-ZA" dirty="0">
                <a:hlinkClick r:id="rId4"/>
              </a:rPr>
              <a:t>rm@sun.ac.za</a:t>
            </a:r>
            <a:r>
              <a:rPr lang="en-ZA" dirty="0"/>
              <a:t> </a:t>
            </a:r>
          </a:p>
        </p:txBody>
      </p:sp>
      <p:sp>
        <p:nvSpPr>
          <p:cNvPr id="4" name="Footer Placeholder 3">
            <a:extLst>
              <a:ext uri="{FF2B5EF4-FFF2-40B4-BE49-F238E27FC236}">
                <a16:creationId xmlns:a16="http://schemas.microsoft.com/office/drawing/2014/main" id="{7BCFD029-61AE-3DD8-A52F-8406EC99E3ED}"/>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8CDC86AD-673D-B376-485E-2A7DADAE0C83}"/>
              </a:ext>
            </a:extLst>
          </p:cNvPr>
          <p:cNvSpPr>
            <a:spLocks noGrp="1"/>
          </p:cNvSpPr>
          <p:nvPr>
            <p:ph type="sldNum" sz="quarter" idx="12"/>
          </p:nvPr>
        </p:nvSpPr>
        <p:spPr/>
        <p:txBody>
          <a:bodyPr/>
          <a:lstStyle/>
          <a:p>
            <a:fld id="{FD550D4C-7310-48EB-AB4A-11C1BDEC928F}" type="slidenum">
              <a:rPr lang="en-US" smtClean="0"/>
              <a:pPr/>
              <a:t>7</a:t>
            </a:fld>
            <a:endParaRPr lang="en-US"/>
          </a:p>
        </p:txBody>
      </p:sp>
      <p:pic>
        <p:nvPicPr>
          <p:cNvPr id="13" name="Picture 12">
            <a:extLst>
              <a:ext uri="{FF2B5EF4-FFF2-40B4-BE49-F238E27FC236}">
                <a16:creationId xmlns:a16="http://schemas.microsoft.com/office/drawing/2014/main" id="{821F79E7-7B8A-46A4-ACD3-5FFF08EBE1B4}"/>
              </a:ext>
            </a:extLst>
          </p:cNvPr>
          <p:cNvPicPr>
            <a:picLocks noChangeAspect="1"/>
          </p:cNvPicPr>
          <p:nvPr/>
        </p:nvPicPr>
        <p:blipFill>
          <a:blip r:embed="rId5"/>
          <a:stretch>
            <a:fillRect/>
          </a:stretch>
        </p:blipFill>
        <p:spPr>
          <a:xfrm>
            <a:off x="530469" y="4162369"/>
            <a:ext cx="1577731" cy="808776"/>
          </a:xfrm>
          <a:prstGeom prst="rect">
            <a:avLst/>
          </a:prstGeom>
        </p:spPr>
      </p:pic>
      <p:pic>
        <p:nvPicPr>
          <p:cNvPr id="14" name="Picture 13">
            <a:extLst>
              <a:ext uri="{FF2B5EF4-FFF2-40B4-BE49-F238E27FC236}">
                <a16:creationId xmlns:a16="http://schemas.microsoft.com/office/drawing/2014/main" id="{3B3D10BB-B0DB-AF10-E092-28EF10D7B61C}"/>
              </a:ext>
            </a:extLst>
          </p:cNvPr>
          <p:cNvPicPr>
            <a:picLocks noChangeAspect="1"/>
          </p:cNvPicPr>
          <p:nvPr/>
        </p:nvPicPr>
        <p:blipFill>
          <a:blip r:embed="rId6"/>
          <a:stretch>
            <a:fillRect/>
          </a:stretch>
        </p:blipFill>
        <p:spPr>
          <a:xfrm>
            <a:off x="6807200" y="4287245"/>
            <a:ext cx="1939608" cy="559023"/>
          </a:xfrm>
          <a:prstGeom prst="rect">
            <a:avLst/>
          </a:prstGeom>
        </p:spPr>
      </p:pic>
      <p:pic>
        <p:nvPicPr>
          <p:cNvPr id="7" name="Picture 6">
            <a:extLst>
              <a:ext uri="{FF2B5EF4-FFF2-40B4-BE49-F238E27FC236}">
                <a16:creationId xmlns:a16="http://schemas.microsoft.com/office/drawing/2014/main" id="{12C30489-49AC-C60C-3A1B-D67FA04BFCFF}"/>
              </a:ext>
            </a:extLst>
          </p:cNvPr>
          <p:cNvPicPr>
            <a:picLocks noChangeAspect="1"/>
          </p:cNvPicPr>
          <p:nvPr/>
        </p:nvPicPr>
        <p:blipFill>
          <a:blip r:embed="rId7"/>
          <a:stretch>
            <a:fillRect/>
          </a:stretch>
        </p:blipFill>
        <p:spPr>
          <a:xfrm>
            <a:off x="2108200" y="4219060"/>
            <a:ext cx="1039842" cy="695394"/>
          </a:xfrm>
          <a:prstGeom prst="rect">
            <a:avLst/>
          </a:prstGeom>
        </p:spPr>
      </p:pic>
    </p:spTree>
    <p:extLst>
      <p:ext uri="{BB962C8B-B14F-4D97-AF65-F5344CB8AC3E}">
        <p14:creationId xmlns:p14="http://schemas.microsoft.com/office/powerpoint/2010/main" val="29947595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2020</Words>
  <Application>Microsoft Office PowerPoint</Application>
  <PresentationFormat>On-screen Show (16:9)</PresentationFormat>
  <Paragraphs>109</Paragraphs>
  <Slides>7</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Simple Light</vt:lpstr>
      <vt:lpstr>COPD, fossils fuels and climate change: resources for CPD</vt:lpstr>
      <vt:lpstr>What is Particulate Matter?</vt:lpstr>
      <vt:lpstr>PowerPoint Presentation</vt:lpstr>
      <vt:lpstr>Climate Change and COPD </vt:lpstr>
      <vt:lpstr>PowerPoint Presentation</vt:lpstr>
      <vt:lpstr>Environmental impact of inhaler prescribing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Forgus, S, Dr [sheronf@sun.ac.za]</dc:creator>
  <cp:lastModifiedBy>Mash, R, Prof [rm@sun.ac.za]</cp:lastModifiedBy>
  <cp:revision>3</cp:revision>
  <dcterms:modified xsi:type="dcterms:W3CDTF">2026-06-05T10:11:38Z</dcterms:modified>
</cp:coreProperties>
</file>