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1"/>
  </p:notesMasterIdLst>
  <p:sldIdLst>
    <p:sldId id="267" r:id="rId2"/>
    <p:sldId id="260" r:id="rId3"/>
    <p:sldId id="261" r:id="rId4"/>
    <p:sldId id="264" r:id="rId5"/>
    <p:sldId id="268" r:id="rId6"/>
    <p:sldId id="269" r:id="rId7"/>
    <p:sldId id="266" r:id="rId8"/>
    <p:sldId id="263" r:id="rId9"/>
    <p:sldId id="2570" r:id="rId10"/>
  </p:sldIdLst>
  <p:sldSz cx="9144000" cy="5143500" type="screen16x9"/>
  <p:notesSz cx="6858000" cy="9144000"/>
  <p:embeddedFontLst>
    <p:embeddedFont>
      <p:font typeface="Roboto" panose="02000000000000000000" pitchFamily="2"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6A9A08-CC39-4064-BE35-5B43E065BED1}" v="2" dt="2026-06-05T10:12:01.2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1017" autoAdjust="0"/>
  </p:normalViewPr>
  <p:slideViewPr>
    <p:cSldViewPr snapToGrid="0">
      <p:cViewPr varScale="1">
        <p:scale>
          <a:sx n="89" d="100"/>
          <a:sy n="89" d="100"/>
        </p:scale>
        <p:origin x="2244" y="7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sh, R, Prof [rm@sun.ac.za]" userId="a2b7db96-ba39-4b83-b756-5413940b22f7" providerId="ADAL" clId="{0DA387B5-9BE9-48E5-B850-B3C742AD5A75}"/>
    <pc:docChg chg="undo custSel addSld delSld modSld">
      <pc:chgData name="Mash, R, Prof [rm@sun.ac.za]" userId="a2b7db96-ba39-4b83-b756-5413940b22f7" providerId="ADAL" clId="{0DA387B5-9BE9-48E5-B850-B3C742AD5A75}" dt="2026-06-05T10:12:14.905" v="13" actId="1076"/>
      <pc:docMkLst>
        <pc:docMk/>
      </pc:docMkLst>
      <pc:sldChg chg="delSp modSp mod">
        <pc:chgData name="Mash, R, Prof [rm@sun.ac.za]" userId="a2b7db96-ba39-4b83-b756-5413940b22f7" providerId="ADAL" clId="{0DA387B5-9BE9-48E5-B850-B3C742AD5A75}" dt="2026-06-05T10:12:14.905" v="13" actId="1076"/>
        <pc:sldMkLst>
          <pc:docMk/>
          <pc:sldMk cId="3202781203" sldId="267"/>
        </pc:sldMkLst>
        <pc:spChg chg="mod">
          <ac:chgData name="Mash, R, Prof [rm@sun.ac.za]" userId="a2b7db96-ba39-4b83-b756-5413940b22f7" providerId="ADAL" clId="{0DA387B5-9BE9-48E5-B850-B3C742AD5A75}" dt="2026-06-05T10:12:14.905" v="13" actId="1076"/>
          <ac:spMkLst>
            <pc:docMk/>
            <pc:sldMk cId="3202781203" sldId="267"/>
            <ac:spMk id="8" creationId="{11A20B40-8994-9964-A541-2F2820BF82AE}"/>
          </ac:spMkLst>
        </pc:spChg>
        <pc:picChg chg="del">
          <ac:chgData name="Mash, R, Prof [rm@sun.ac.za]" userId="a2b7db96-ba39-4b83-b756-5413940b22f7" providerId="ADAL" clId="{0DA387B5-9BE9-48E5-B850-B3C742AD5A75}" dt="2026-06-05T10:12:10.004" v="11" actId="478"/>
          <ac:picMkLst>
            <pc:docMk/>
            <pc:sldMk cId="3202781203" sldId="267"/>
            <ac:picMk id="13" creationId="{821F79E7-7B8A-46A4-ACD3-5FFF08EBE1B4}"/>
          </ac:picMkLst>
        </pc:picChg>
        <pc:picChg chg="del">
          <ac:chgData name="Mash, R, Prof [rm@sun.ac.za]" userId="a2b7db96-ba39-4b83-b756-5413940b22f7" providerId="ADAL" clId="{0DA387B5-9BE9-48E5-B850-B3C742AD5A75}" dt="2026-06-05T10:12:11.549" v="12" actId="478"/>
          <ac:picMkLst>
            <pc:docMk/>
            <pc:sldMk cId="3202781203" sldId="267"/>
            <ac:picMk id="14" creationId="{3B3D10BB-B0DB-AF10-E092-28EF10D7B61C}"/>
          </ac:picMkLst>
        </pc:picChg>
      </pc:sldChg>
      <pc:sldChg chg="modSp add del mod modNotes">
        <pc:chgData name="Mash, R, Prof [rm@sun.ac.za]" userId="a2b7db96-ba39-4b83-b756-5413940b22f7" providerId="ADAL" clId="{0DA387B5-9BE9-48E5-B850-B3C742AD5A75}" dt="2026-06-05T10:12:05.004" v="10" actId="47"/>
        <pc:sldMkLst>
          <pc:docMk/>
          <pc:sldMk cId="299475957" sldId="2569"/>
        </pc:sldMkLst>
        <pc:spChg chg="mod">
          <ac:chgData name="Mash, R, Prof [rm@sun.ac.za]" userId="a2b7db96-ba39-4b83-b756-5413940b22f7" providerId="ADAL" clId="{0DA387B5-9BE9-48E5-B850-B3C742AD5A75}" dt="2026-06-05T10:06:54.790" v="8" actId="27636"/>
          <ac:spMkLst>
            <pc:docMk/>
            <pc:sldMk cId="299475957" sldId="2569"/>
            <ac:spMk id="2" creationId="{4D77A5A9-1108-BD16-AD1C-A7BD792C36D2}"/>
          </ac:spMkLst>
        </pc:spChg>
        <pc:spChg chg="mod">
          <ac:chgData name="Mash, R, Prof [rm@sun.ac.za]" userId="a2b7db96-ba39-4b83-b756-5413940b22f7" providerId="ADAL" clId="{0DA387B5-9BE9-48E5-B850-B3C742AD5A75}" dt="2026-06-05T10:06:54.790" v="7" actId="27636"/>
          <ac:spMkLst>
            <pc:docMk/>
            <pc:sldMk cId="299475957" sldId="2569"/>
            <ac:spMk id="3" creationId="{09CF412F-776E-4207-9A52-3AC7D60B2C27}"/>
          </ac:spMkLst>
        </pc:spChg>
      </pc:sldChg>
      <pc:sldChg chg="add">
        <pc:chgData name="Mash, R, Prof [rm@sun.ac.za]" userId="a2b7db96-ba39-4b83-b756-5413940b22f7" providerId="ADAL" clId="{0DA387B5-9BE9-48E5-B850-B3C742AD5A75}" dt="2026-06-05T10:12:01.226" v="9"/>
        <pc:sldMkLst>
          <pc:docMk/>
          <pc:sldMk cId="1271532744" sldId="257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dx.doi.org/10.15585/mmwr.mm6705e1"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www.epa.gov/newsreleases/epa-report-shows-disproportionate-impacts-climate-change-socially-vulnerable" TargetMode="External"/><Relationship Id="rId5" Type="http://schemas.openxmlformats.org/officeDocument/2006/relationships/hyperlink" Target="https://www.cnet.com/personal-finance/these-us-states-are-the-most-vulnerable-to-climate-change/" TargetMode="External"/><Relationship Id="rId4" Type="http://schemas.openxmlformats.org/officeDocument/2006/relationships/hyperlink" Target="https://www.apha.org/topics-and-issues/climate-change/vulnerable-populations"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epa.gov/air-trends/particulate-matter-pm10-trends"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link.springer.com/article/10.1007/s40572-017-0168-6" TargetMode="External"/><Relationship Id="rId5" Type="http://schemas.openxmlformats.org/officeDocument/2006/relationships/hyperlink" Target="https://www.ncbi.nlm.nih.gov/pmc/articles/PMC59535/" TargetMode="External"/><Relationship Id="rId4" Type="http://schemas.openxmlformats.org/officeDocument/2006/relationships/hyperlink" Target="https://www.epa.gov/pm-pollution/particulate-matter-pm-basics#PM"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ti.ubc.ca/2023/06/20/143-reducing-the-adverse-environmental-impacts-of-prescribin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ncbi.nlm.nih.gov/pmc/articles/PMC7737930/"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ZA" dirty="0"/>
          </a:p>
        </p:txBody>
      </p:sp>
    </p:spTree>
    <p:extLst>
      <p:ext uri="{BB962C8B-B14F-4D97-AF65-F5344CB8AC3E}">
        <p14:creationId xmlns:p14="http://schemas.microsoft.com/office/powerpoint/2010/main" val="367399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e66ef5ed70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e66ef5ed70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dirty="0">
                <a:solidFill>
                  <a:schemeClr val="dk1"/>
                </a:solidFill>
              </a:rPr>
              <a:t>Learning Objectives and notes:</a:t>
            </a:r>
            <a:r>
              <a:rPr lang="en" dirty="0">
                <a:solidFill>
                  <a:schemeClr val="dk1"/>
                </a:solidFill>
              </a:rPr>
              <a:t> </a:t>
            </a:r>
          </a:p>
          <a:p>
            <a:pPr marL="0" lvl="0" indent="0" algn="l" rtl="0">
              <a:spcBef>
                <a:spcPts val="0"/>
              </a:spcBef>
              <a:spcAft>
                <a:spcPts val="0"/>
              </a:spcAft>
              <a:buClr>
                <a:schemeClr val="dk1"/>
              </a:buClr>
              <a:buSzPts val="1100"/>
              <a:buFont typeface="Arial"/>
              <a:buNone/>
            </a:pPr>
            <a:r>
              <a:rPr lang="en" dirty="0">
                <a:solidFill>
                  <a:schemeClr val="dk1"/>
                </a:solidFill>
              </a:rPr>
              <a:t>1. Asthma is a climate-sensitive disease and climate change impacts asthma through extreme weather events, heat stress and changes in air quality</a:t>
            </a:r>
          </a:p>
          <a:p>
            <a:pPr marL="0" lvl="0" indent="0" algn="l" rtl="0">
              <a:spcBef>
                <a:spcPts val="0"/>
              </a:spcBef>
              <a:spcAft>
                <a:spcPts val="0"/>
              </a:spcAft>
              <a:buClr>
                <a:schemeClr val="dk1"/>
              </a:buClr>
              <a:buSzPts val="1100"/>
              <a:buFont typeface="Arial"/>
              <a:buNone/>
            </a:pPr>
            <a:r>
              <a:rPr lang="en" dirty="0">
                <a:solidFill>
                  <a:schemeClr val="dk1"/>
                </a:solidFill>
              </a:rPr>
              <a:t>2. Certain populations are more vulnerable and have more environmental determinants of illhealth that are exacerbated by climate change – such as poorer or informal communities, high levels of indoor (e.g. burning wood) and outdoor (e.g. burning waste) air pollution, high pyscho-social stress, more vulnerable to heat (e.g. heat inside shacks) and lack of shade (e.g. no trees), more vulnerable to flooding and damp (e.g. living in flood plains), dificult access to primary care and less availability of treatment.</a:t>
            </a:r>
          </a:p>
          <a:p>
            <a:pPr marL="914400" lvl="0" indent="0" algn="l" rtl="0">
              <a:spcBef>
                <a:spcPts val="1300"/>
              </a:spcBef>
              <a:spcAft>
                <a:spcPts val="0"/>
              </a:spcAft>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b="1" dirty="0">
                <a:solidFill>
                  <a:schemeClr val="dk1"/>
                </a:solidFill>
              </a:rPr>
              <a:t>References</a:t>
            </a:r>
            <a:r>
              <a:rPr lang="en" dirty="0">
                <a:solidFill>
                  <a:schemeClr val="dk1"/>
                </a:solidFill>
              </a:rPr>
              <a:t>:</a:t>
            </a:r>
            <a:endParaRPr dirty="0">
              <a:solidFill>
                <a:schemeClr val="dk1"/>
              </a:solidFill>
            </a:endParaRPr>
          </a:p>
          <a:p>
            <a:pPr marL="457200" lvl="0" indent="-298450" algn="l" rtl="0">
              <a:spcBef>
                <a:spcPts val="0"/>
              </a:spcBef>
              <a:spcAft>
                <a:spcPts val="0"/>
              </a:spcAft>
              <a:buSzPts val="1100"/>
              <a:buAutoNum type="arabicPeriod"/>
            </a:pPr>
            <a:r>
              <a:rPr lang="en" dirty="0">
                <a:solidFill>
                  <a:schemeClr val="dk1"/>
                </a:solidFill>
                <a:highlight>
                  <a:schemeClr val="lt1"/>
                </a:highlight>
              </a:rPr>
              <a:t>Zahran HS, Bailey CM, Damon SA, Garbe PL, Breysse PN. </a:t>
            </a:r>
            <a:r>
              <a:rPr lang="en" i="1" dirty="0">
                <a:solidFill>
                  <a:schemeClr val="dk1"/>
                </a:solidFill>
                <a:highlight>
                  <a:schemeClr val="lt1"/>
                </a:highlight>
              </a:rPr>
              <a:t>Vital Signs</a:t>
            </a:r>
            <a:r>
              <a:rPr lang="en" dirty="0">
                <a:solidFill>
                  <a:schemeClr val="dk1"/>
                </a:solidFill>
                <a:highlight>
                  <a:schemeClr val="lt1"/>
                </a:highlight>
              </a:rPr>
              <a:t>: Asthma in Children — United States, 2001–2016. MMWR Morb Mortal Wkly Rep 2018;67:149–155. DOI: </a:t>
            </a:r>
            <a:r>
              <a:rPr lang="en" u="sng" dirty="0">
                <a:solidFill>
                  <a:srgbClr val="075290"/>
                </a:solidFill>
                <a:highlight>
                  <a:schemeClr val="lt1"/>
                </a:highlight>
                <a:hlinkClick r:id="rId3">
                  <a:extLst>
                    <a:ext uri="{A12FA001-AC4F-418D-AE19-62706E023703}">
                      <ahyp:hlinkClr xmlns:ahyp="http://schemas.microsoft.com/office/drawing/2018/hyperlinkcolor" val="tx"/>
                    </a:ext>
                  </a:extLst>
                </a:hlinkClick>
              </a:rPr>
              <a:t>http://dx.doi.org/10.15585/mmwr.mm6705e1external icon</a:t>
            </a:r>
            <a:endParaRPr dirty="0">
              <a:solidFill>
                <a:schemeClr val="dk1"/>
              </a:solidFill>
            </a:endParaRPr>
          </a:p>
          <a:p>
            <a:pPr marL="457200" lvl="0" indent="-298450" algn="l" rtl="0">
              <a:spcBef>
                <a:spcPts val="0"/>
              </a:spcBef>
              <a:spcAft>
                <a:spcPts val="0"/>
              </a:spcAft>
              <a:buClr>
                <a:schemeClr val="dk1"/>
              </a:buClr>
              <a:buSzPts val="1100"/>
              <a:buAutoNum type="arabicPeriod"/>
            </a:pPr>
            <a:r>
              <a:rPr lang="en" dirty="0">
                <a:solidFill>
                  <a:schemeClr val="dk1"/>
                </a:solidFill>
              </a:rPr>
              <a:t>Climate Changes Health: Vulnerable Populations. Accessed  August 2nd, 2022. </a:t>
            </a:r>
            <a:r>
              <a:rPr lang="en" u="sng" dirty="0">
                <a:solidFill>
                  <a:schemeClr val="hlink"/>
                </a:solidFill>
                <a:hlinkClick r:id="rId4"/>
              </a:rPr>
              <a:t>https://www.apha.org/topics-and-issues/climate-change/vulnerable-populations</a:t>
            </a:r>
            <a:r>
              <a:rPr lang="en" dirty="0">
                <a:solidFill>
                  <a:schemeClr val="dk1"/>
                </a:solidFill>
              </a:rPr>
              <a:t> </a:t>
            </a:r>
            <a:endParaRPr dirty="0">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 dirty="0">
                <a:solidFill>
                  <a:schemeClr val="dk1"/>
                </a:solidFill>
              </a:rPr>
              <a:t>Climate change and health. World Health Organization. Accessed August 2, 2022. https://www.who.int/news-room/fact-sheets/detail/climate-change-and-health. </a:t>
            </a:r>
            <a:endParaRPr dirty="0">
              <a:solidFill>
                <a:schemeClr val="dk1"/>
              </a:solidFill>
            </a:endParaRPr>
          </a:p>
          <a:p>
            <a:pPr marL="457200" lvl="0" indent="-298450" algn="l" rtl="0">
              <a:spcBef>
                <a:spcPts val="0"/>
              </a:spcBef>
              <a:spcAft>
                <a:spcPts val="0"/>
              </a:spcAft>
              <a:buClr>
                <a:schemeClr val="dk1"/>
              </a:buClr>
              <a:buSzPts val="1100"/>
              <a:buAutoNum type="arabicPeriod"/>
            </a:pPr>
            <a:r>
              <a:rPr lang="en" dirty="0">
                <a:solidFill>
                  <a:srgbClr val="212121"/>
                </a:solidFill>
                <a:highlight>
                  <a:schemeClr val="lt1"/>
                </a:highlight>
              </a:rPr>
              <a:t>Federico MJ, McFarlane AE 2nd, Szefler SJ, Abrams EM. The Impact of Social Determinants of Health on Children with Asthma. J Allergy Clin Immunol Pract. 2020 Jun;8(6):1808-1814. doi: 10.1016/j.jaip.2020.03.028. Epub 2020 Apr 12. PMID: 32294541.</a:t>
            </a:r>
            <a:endParaRPr dirty="0">
              <a:solidFill>
                <a:srgbClr val="212121"/>
              </a:solidFill>
              <a:highlight>
                <a:schemeClr val="lt1"/>
              </a:highlight>
            </a:endParaRPr>
          </a:p>
          <a:p>
            <a:pPr marL="457200" lvl="0" indent="-298450" algn="l" rtl="0">
              <a:spcBef>
                <a:spcPts val="0"/>
              </a:spcBef>
              <a:spcAft>
                <a:spcPts val="0"/>
              </a:spcAft>
              <a:buClr>
                <a:srgbClr val="212121"/>
              </a:buClr>
              <a:buSzPts val="1100"/>
              <a:buAutoNum type="arabicPeriod"/>
            </a:pPr>
            <a:r>
              <a:rPr lang="en" dirty="0">
                <a:solidFill>
                  <a:srgbClr val="212121"/>
                </a:solidFill>
                <a:highlight>
                  <a:schemeClr val="lt1"/>
                </a:highlight>
              </a:rPr>
              <a:t>Cabello, M. </a:t>
            </a:r>
            <a:r>
              <a:rPr lang="en" sz="1200" dirty="0">
                <a:solidFill>
                  <a:srgbClr val="141415"/>
                </a:solidFill>
              </a:rPr>
              <a:t>These US states are the most vulnerable to climate change. CNET. Accessed August 9th, 2022. </a:t>
            </a:r>
            <a:r>
              <a:rPr lang="en" u="sng" dirty="0">
                <a:solidFill>
                  <a:schemeClr val="hlink"/>
                </a:solidFill>
                <a:highlight>
                  <a:schemeClr val="lt1"/>
                </a:highlight>
                <a:hlinkClick r:id="rId5"/>
              </a:rPr>
              <a:t>https://www.cnet.com/personal-finance/these-us-states-are-the-most-vulnerable-to-climate-change/</a:t>
            </a:r>
            <a:r>
              <a:rPr lang="en" dirty="0">
                <a:solidFill>
                  <a:srgbClr val="212121"/>
                </a:solidFill>
                <a:highlight>
                  <a:schemeClr val="lt1"/>
                </a:highlight>
              </a:rPr>
              <a:t> </a:t>
            </a:r>
            <a:endParaRPr dirty="0">
              <a:solidFill>
                <a:srgbClr val="212121"/>
              </a:solidFill>
              <a:highlight>
                <a:schemeClr val="lt1"/>
              </a:highlight>
            </a:endParaRPr>
          </a:p>
          <a:p>
            <a:pPr marL="457200" lvl="0" indent="-298450" algn="l" rtl="0">
              <a:lnSpc>
                <a:spcPct val="120000"/>
              </a:lnSpc>
              <a:spcBef>
                <a:spcPts val="0"/>
              </a:spcBef>
              <a:spcAft>
                <a:spcPts val="0"/>
              </a:spcAft>
              <a:buClr>
                <a:srgbClr val="212121"/>
              </a:buClr>
              <a:buSzPts val="1100"/>
              <a:buAutoNum type="arabicPeriod"/>
            </a:pPr>
            <a:r>
              <a:rPr lang="en" sz="1200" dirty="0">
                <a:solidFill>
                  <a:srgbClr val="1B1B1B"/>
                </a:solidFill>
              </a:rPr>
              <a:t>EPA Report Shows Disproportionate Impacts of Climate Change on Socially Vulnerable Populations in the United States. United States Environmental Protection Agency. </a:t>
            </a:r>
            <a:r>
              <a:rPr lang="en" dirty="0">
                <a:solidFill>
                  <a:srgbClr val="212121"/>
                </a:solidFill>
                <a:highlight>
                  <a:schemeClr val="lt1"/>
                </a:highlight>
              </a:rPr>
              <a:t>Accessed August 9th, 2022. </a:t>
            </a:r>
            <a:r>
              <a:rPr lang="en" u="sng" dirty="0">
                <a:solidFill>
                  <a:schemeClr val="hlink"/>
                </a:solidFill>
                <a:highlight>
                  <a:schemeClr val="lt1"/>
                </a:highlight>
                <a:hlinkClick r:id="rId6"/>
              </a:rPr>
              <a:t>https://www.epa.gov/newsreleases/epa-report-shows-disproportionate-impacts-climate-change-socially-vulnerable</a:t>
            </a:r>
            <a:r>
              <a:rPr lang="en" dirty="0">
                <a:solidFill>
                  <a:srgbClr val="212121"/>
                </a:solidFill>
                <a:highlight>
                  <a:schemeClr val="lt1"/>
                </a:highlight>
              </a:rPr>
              <a:t> </a:t>
            </a:r>
            <a:endParaRPr dirty="0">
              <a:solidFill>
                <a:srgbClr val="212121"/>
              </a:solidFill>
              <a:highlight>
                <a:schemeClr val="lt1"/>
              </a:highlight>
            </a:endParaRPr>
          </a:p>
          <a:p>
            <a:pPr marL="0" lvl="0" indent="0" algn="l" rtl="0">
              <a:spcBef>
                <a:spcPts val="600"/>
              </a:spcBef>
              <a:spcAft>
                <a:spcPts val="0"/>
              </a:spcAft>
              <a:buNone/>
            </a:pPr>
            <a:endParaRPr dirty="0">
              <a:solidFill>
                <a:schemeClr val="dk1"/>
              </a:solidFill>
              <a:highlight>
                <a:schemeClr val="lt1"/>
              </a:highlight>
            </a:endParaRPr>
          </a:p>
          <a:p>
            <a:pPr marL="0" lvl="0" indent="0" algn="l" rtl="0">
              <a:spcBef>
                <a:spcPts val="0"/>
              </a:spcBef>
              <a:spcAft>
                <a:spcPts val="0"/>
              </a:spcAft>
              <a:buClr>
                <a:schemeClr val="dk1"/>
              </a:buClr>
              <a:buSzPts val="1100"/>
              <a:buFont typeface="Arial"/>
              <a:buNone/>
            </a:pPr>
            <a:endParaRPr dirty="0">
              <a:solidFill>
                <a:schemeClr val="dk1"/>
              </a:solidFill>
            </a:endParaRPr>
          </a:p>
        </p:txBody>
      </p:sp>
    </p:spTree>
    <p:extLst>
      <p:ext uri="{BB962C8B-B14F-4D97-AF65-F5344CB8AC3E}">
        <p14:creationId xmlns:p14="http://schemas.microsoft.com/office/powerpoint/2010/main" val="1870374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cebddf469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cebddf469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dirty="0">
              <a:solidFill>
                <a:schemeClr val="dk1"/>
              </a:solidFill>
            </a:endParaRPr>
          </a:p>
          <a:p>
            <a:pPr marL="0" lvl="0" indent="0" algn="l" rtl="0">
              <a:spcBef>
                <a:spcPts val="0"/>
              </a:spcBef>
              <a:spcAft>
                <a:spcPts val="0"/>
              </a:spcAft>
              <a:buClr>
                <a:schemeClr val="dk1"/>
              </a:buClr>
              <a:buSzPts val="1100"/>
              <a:buFont typeface="Arial"/>
              <a:buNone/>
            </a:pPr>
            <a:r>
              <a:rPr lang="en" b="1" dirty="0">
                <a:solidFill>
                  <a:schemeClr val="dk1"/>
                </a:solidFill>
              </a:rPr>
              <a:t>Learning Objective</a:t>
            </a:r>
            <a:r>
              <a:rPr lang="en" dirty="0">
                <a:solidFill>
                  <a:schemeClr val="dk1"/>
                </a:solidFill>
              </a:rPr>
              <a:t>: </a:t>
            </a:r>
            <a:r>
              <a:rPr lang="en" dirty="0">
                <a:solidFill>
                  <a:srgbClr val="434343"/>
                </a:solidFill>
              </a:rPr>
              <a:t>Understand the mechanism by which particulate matter contributes to exacerbations of asthma</a:t>
            </a:r>
          </a:p>
          <a:p>
            <a:pPr marL="0" lvl="0" indent="0" algn="l" rtl="0">
              <a:spcBef>
                <a:spcPts val="0"/>
              </a:spcBef>
              <a:spcAft>
                <a:spcPts val="0"/>
              </a:spcAft>
              <a:buClr>
                <a:schemeClr val="dk1"/>
              </a:buClr>
              <a:buSzPts val="1100"/>
              <a:buFont typeface="Arial"/>
              <a:buNone/>
            </a:pPr>
            <a:endParaRPr lang="en" b="1" dirty="0">
              <a:solidFill>
                <a:schemeClr val="dk1"/>
              </a:solidFill>
            </a:endParaRPr>
          </a:p>
          <a:p>
            <a:pPr marL="0" lvl="0" indent="0" algn="l" rtl="0">
              <a:spcBef>
                <a:spcPts val="0"/>
              </a:spcBef>
              <a:spcAft>
                <a:spcPts val="0"/>
              </a:spcAft>
              <a:buClr>
                <a:schemeClr val="dk1"/>
              </a:buClr>
              <a:buSzPts val="1100"/>
              <a:buFont typeface="Arial"/>
              <a:buNone/>
            </a:pPr>
            <a:r>
              <a:rPr lang="en" b="1" dirty="0">
                <a:solidFill>
                  <a:schemeClr val="dk1"/>
                </a:solidFill>
              </a:rPr>
              <a:t>Speaker’s Notes:</a:t>
            </a:r>
            <a:endParaRPr dirty="0">
              <a:solidFill>
                <a:schemeClr val="dk1"/>
              </a:solidFill>
            </a:endParaRPr>
          </a:p>
          <a:p>
            <a:pPr marL="171450" lvl="0" indent="-171450" algn="l" rtl="0">
              <a:spcBef>
                <a:spcPts val="0"/>
              </a:spcBef>
              <a:spcAft>
                <a:spcPts val="0"/>
              </a:spcAft>
              <a:buClr>
                <a:schemeClr val="dk1"/>
              </a:buClr>
              <a:buSzPts val="1100"/>
              <a:buChar char="●"/>
            </a:pPr>
            <a:r>
              <a:rPr lang="en" dirty="0">
                <a:solidFill>
                  <a:schemeClr val="dk1"/>
                </a:solidFill>
              </a:rPr>
              <a:t>Particulate matter (PM) can be inhaled into the lungs if small enough (PM2.5 and PM10 are small enough) and cause exacerbation of asthma through enhancing inflammation and oxidative stress.</a:t>
            </a:r>
          </a:p>
          <a:p>
            <a:pPr marL="171450" lvl="0" indent="-171450" algn="l" rtl="0">
              <a:spcBef>
                <a:spcPts val="0"/>
              </a:spcBef>
              <a:spcAft>
                <a:spcPts val="0"/>
              </a:spcAft>
              <a:buClr>
                <a:schemeClr val="dk1"/>
              </a:buClr>
              <a:buSzPts val="1100"/>
              <a:buChar char="●"/>
            </a:pPr>
            <a:r>
              <a:rPr lang="en" dirty="0">
                <a:solidFill>
                  <a:schemeClr val="dk1"/>
                </a:solidFill>
              </a:rPr>
              <a:t>Particles contain a variety of substances, including transition metals, hydrocarbons, and endotoxins that are deposited in the alveoli and bronchioles and may contribute to trace metals in the blood that are linked to cancer and systemic inflammation.</a:t>
            </a:r>
          </a:p>
          <a:p>
            <a:pPr marL="171450" lvl="0" indent="-171450" algn="l" rtl="0">
              <a:spcBef>
                <a:spcPts val="0"/>
              </a:spcBef>
              <a:spcAft>
                <a:spcPts val="0"/>
              </a:spcAft>
              <a:buClr>
                <a:schemeClr val="dk1"/>
              </a:buClr>
              <a:buSzPts val="1100"/>
              <a:buChar char="●"/>
            </a:pPr>
            <a:r>
              <a:rPr lang="en" dirty="0">
                <a:solidFill>
                  <a:schemeClr val="dk1"/>
                </a:solidFill>
              </a:rPr>
              <a:t>PM is created by the burning of fossil fuels in industry, coal power stations, vehicles, construction sites and from reactions in the atmosphere.</a:t>
            </a:r>
          </a:p>
          <a:p>
            <a:pPr marL="171450" lvl="0" indent="-171450" algn="l" rtl="0">
              <a:spcBef>
                <a:spcPts val="0"/>
              </a:spcBef>
              <a:spcAft>
                <a:spcPts val="0"/>
              </a:spcAft>
              <a:buClr>
                <a:schemeClr val="dk1"/>
              </a:buClr>
              <a:buSzPts val="1100"/>
              <a:buChar char="●"/>
            </a:pPr>
            <a:r>
              <a:rPr lang="en" dirty="0">
                <a:solidFill>
                  <a:schemeClr val="dk1"/>
                </a:solidFill>
              </a:rPr>
              <a:t>Some PM has been shown to absorb heat, contributing to increasing local temperatures. Other particles are able to interact with clouds and contribute to cooling temperatures. </a:t>
            </a:r>
          </a:p>
          <a:p>
            <a:pPr marL="171450" lvl="0" indent="-171450" algn="l" rtl="0">
              <a:spcBef>
                <a:spcPts val="0"/>
              </a:spcBef>
              <a:spcAft>
                <a:spcPts val="0"/>
              </a:spcAft>
              <a:buClr>
                <a:schemeClr val="dk1"/>
              </a:buClr>
              <a:buSzPts val="1100"/>
              <a:buChar char="●"/>
            </a:pPr>
            <a:endParaRPr lang="en" dirty="0">
              <a:solidFill>
                <a:schemeClr val="dk1"/>
              </a:solidFill>
            </a:endParaRPr>
          </a:p>
          <a:p>
            <a:pPr marL="0" lvl="0" indent="0" algn="l" rtl="0">
              <a:spcBef>
                <a:spcPts val="0"/>
              </a:spcBef>
              <a:spcAft>
                <a:spcPts val="0"/>
              </a:spcAft>
              <a:buClr>
                <a:schemeClr val="dk1"/>
              </a:buClr>
              <a:buSzPts val="1100"/>
              <a:buFont typeface="Arial"/>
              <a:buNone/>
            </a:pPr>
            <a:r>
              <a:rPr lang="en" b="1" dirty="0">
                <a:solidFill>
                  <a:schemeClr val="dk1"/>
                </a:solidFill>
              </a:rPr>
              <a:t>References</a:t>
            </a:r>
            <a:r>
              <a:rPr lang="en" dirty="0">
                <a:solidFill>
                  <a:schemeClr val="dk1"/>
                </a:solidFill>
              </a:rPr>
              <a:t>: </a:t>
            </a:r>
            <a:endParaRPr dirty="0">
              <a:solidFill>
                <a:schemeClr val="dk1"/>
              </a:solidFill>
            </a:endParaRPr>
          </a:p>
          <a:p>
            <a:pPr marL="457200" lvl="0" indent="-298450" algn="l" rtl="0">
              <a:spcBef>
                <a:spcPts val="0"/>
              </a:spcBef>
              <a:spcAft>
                <a:spcPts val="0"/>
              </a:spcAft>
              <a:buClr>
                <a:schemeClr val="dk1"/>
              </a:buClr>
              <a:buSzPts val="1100"/>
              <a:buChar char="●"/>
            </a:pPr>
            <a:r>
              <a:rPr lang="en" u="sng" dirty="0">
                <a:solidFill>
                  <a:schemeClr val="hlink"/>
                </a:solidFill>
                <a:hlinkClick r:id="rId3"/>
              </a:rPr>
              <a:t>Particulate Matter (PM10) Trends | US EPA</a:t>
            </a:r>
            <a:endParaRPr dirty="0">
              <a:solidFill>
                <a:schemeClr val="dk1"/>
              </a:solidFill>
            </a:endParaRPr>
          </a:p>
          <a:p>
            <a:pPr marL="914400" lvl="1" indent="-298450" algn="l" rtl="0">
              <a:lnSpc>
                <a:spcPct val="115000"/>
              </a:lnSpc>
              <a:spcBef>
                <a:spcPts val="0"/>
              </a:spcBef>
              <a:spcAft>
                <a:spcPts val="0"/>
              </a:spcAft>
              <a:buClr>
                <a:schemeClr val="dk1"/>
              </a:buClr>
              <a:buSzPts val="1100"/>
              <a:buChar char="○"/>
            </a:pPr>
            <a:r>
              <a:rPr lang="en" dirty="0">
                <a:solidFill>
                  <a:schemeClr val="dk1"/>
                </a:solidFill>
              </a:rPr>
              <a:t>Particulate Matter (PM10) Trends. EPA. https://www.epa.gov/air-trends/particulate-matter-pm10-trends. Accessed August 2, 2022. </a:t>
            </a:r>
            <a:endParaRPr dirty="0">
              <a:solidFill>
                <a:schemeClr val="dk1"/>
              </a:solidFill>
            </a:endParaRPr>
          </a:p>
          <a:p>
            <a:pPr marL="457200" lvl="0" indent="-298450" algn="l" rtl="0">
              <a:spcBef>
                <a:spcPts val="0"/>
              </a:spcBef>
              <a:spcAft>
                <a:spcPts val="0"/>
              </a:spcAft>
              <a:buClr>
                <a:schemeClr val="dk1"/>
              </a:buClr>
              <a:buSzPts val="1100"/>
              <a:buChar char="●"/>
            </a:pPr>
            <a:r>
              <a:rPr lang="en" u="sng" dirty="0">
                <a:solidFill>
                  <a:schemeClr val="hlink"/>
                </a:solidFill>
                <a:hlinkClick r:id="rId4"/>
              </a:rPr>
              <a:t>Particulate Matter (PM) Basics | US EPA</a:t>
            </a:r>
            <a:endParaRPr dirty="0">
              <a:solidFill>
                <a:schemeClr val="dk1"/>
              </a:solidFill>
            </a:endParaRPr>
          </a:p>
          <a:p>
            <a:pPr marL="914400" lvl="1" indent="-298450" algn="l" rtl="0">
              <a:lnSpc>
                <a:spcPct val="115000"/>
              </a:lnSpc>
              <a:spcBef>
                <a:spcPts val="0"/>
              </a:spcBef>
              <a:spcAft>
                <a:spcPts val="0"/>
              </a:spcAft>
              <a:buClr>
                <a:schemeClr val="dk1"/>
              </a:buClr>
              <a:buSzPts val="1100"/>
              <a:buChar char="○"/>
            </a:pPr>
            <a:r>
              <a:rPr lang="en" dirty="0">
                <a:solidFill>
                  <a:schemeClr val="dk1"/>
                </a:solidFill>
              </a:rPr>
              <a:t>What is PM, and how does it get into the air? EPA. https://www.epa.gov/pm-pollution/particulate-matter-pm-basics#PM. Accessed August 2, 2022. </a:t>
            </a:r>
            <a:endParaRPr dirty="0">
              <a:solidFill>
                <a:schemeClr val="dk1"/>
              </a:solidFill>
            </a:endParaRPr>
          </a:p>
          <a:p>
            <a:pPr marL="457200" lvl="0" indent="-298450" algn="l" rtl="0">
              <a:spcBef>
                <a:spcPts val="0"/>
              </a:spcBef>
              <a:spcAft>
                <a:spcPts val="0"/>
              </a:spcAft>
              <a:buClr>
                <a:schemeClr val="dk1"/>
              </a:buClr>
              <a:buSzPts val="1100"/>
              <a:buChar char="●"/>
            </a:pPr>
            <a:r>
              <a:rPr lang="en" u="sng" dirty="0">
                <a:solidFill>
                  <a:schemeClr val="hlink"/>
                </a:solidFill>
                <a:hlinkClick r:id="rId5"/>
              </a:rPr>
              <a:t>https://www.ncbi.nlm.nih.gov/pmc/articles/PMC59535/</a:t>
            </a:r>
            <a:r>
              <a:rPr lang="en" dirty="0">
                <a:solidFill>
                  <a:schemeClr val="dk1"/>
                </a:solidFill>
              </a:rPr>
              <a:t> </a:t>
            </a:r>
            <a:endParaRPr dirty="0">
              <a:solidFill>
                <a:schemeClr val="dk1"/>
              </a:solidFill>
            </a:endParaRPr>
          </a:p>
          <a:p>
            <a:pPr marL="914400" lvl="1" indent="-298450" algn="l" rtl="0">
              <a:spcBef>
                <a:spcPts val="0"/>
              </a:spcBef>
              <a:spcAft>
                <a:spcPts val="0"/>
              </a:spcAft>
              <a:buClr>
                <a:schemeClr val="dk1"/>
              </a:buClr>
              <a:buSzPts val="1100"/>
              <a:buChar char="○"/>
            </a:pPr>
            <a:r>
              <a:rPr lang="en" sz="1300" dirty="0">
                <a:solidFill>
                  <a:srgbClr val="212121"/>
                </a:solidFill>
                <a:highlight>
                  <a:srgbClr val="FFFFFF"/>
                </a:highlight>
                <a:latin typeface="Roboto"/>
                <a:ea typeface="Roboto"/>
                <a:cs typeface="Roboto"/>
                <a:sym typeface="Roboto"/>
              </a:rPr>
              <a:t>Donaldson K, Gilmour MI, MacNee W. Asthma and PM10. </a:t>
            </a:r>
            <a:r>
              <a:rPr lang="en" sz="1300" i="1" dirty="0">
                <a:solidFill>
                  <a:srgbClr val="212121"/>
                </a:solidFill>
                <a:latin typeface="Roboto"/>
                <a:ea typeface="Roboto"/>
                <a:cs typeface="Roboto"/>
                <a:sym typeface="Roboto"/>
              </a:rPr>
              <a:t>Respir Res</a:t>
            </a:r>
            <a:r>
              <a:rPr lang="en" sz="1300" dirty="0">
                <a:solidFill>
                  <a:srgbClr val="212121"/>
                </a:solidFill>
                <a:highlight>
                  <a:srgbClr val="FFFFFF"/>
                </a:highlight>
                <a:latin typeface="Roboto"/>
                <a:ea typeface="Roboto"/>
                <a:cs typeface="Roboto"/>
                <a:sym typeface="Roboto"/>
              </a:rPr>
              <a:t>. 2000;1(1):12-15. doi:10.1186/rr5</a:t>
            </a:r>
            <a:endParaRPr dirty="0">
              <a:solidFill>
                <a:schemeClr val="dk1"/>
              </a:solidFill>
            </a:endParaRPr>
          </a:p>
          <a:p>
            <a:pPr marL="457200" lvl="0" indent="-298450" algn="l" rtl="0">
              <a:spcBef>
                <a:spcPts val="0"/>
              </a:spcBef>
              <a:spcAft>
                <a:spcPts val="0"/>
              </a:spcAft>
              <a:buClr>
                <a:schemeClr val="dk1"/>
              </a:buClr>
              <a:buSzPts val="1100"/>
              <a:buChar char="●"/>
            </a:pPr>
            <a:r>
              <a:rPr lang="en" u="sng" dirty="0">
                <a:solidFill>
                  <a:schemeClr val="hlink"/>
                </a:solidFill>
                <a:hlinkClick r:id="rId6"/>
              </a:rPr>
              <a:t>The Interplay of Climate Change and Air Pollution on Health | SpringerLink</a:t>
            </a:r>
            <a:r>
              <a:rPr lang="en" dirty="0">
                <a:solidFill>
                  <a:schemeClr val="dk1"/>
                </a:solidFill>
              </a:rPr>
              <a:t> </a:t>
            </a:r>
            <a:endParaRPr dirty="0">
              <a:solidFill>
                <a:schemeClr val="dk1"/>
              </a:solidFill>
            </a:endParaRPr>
          </a:p>
          <a:p>
            <a:pPr marL="914400" lvl="1" indent="-298450" algn="l" rtl="0">
              <a:lnSpc>
                <a:spcPct val="115000"/>
              </a:lnSpc>
              <a:spcBef>
                <a:spcPts val="0"/>
              </a:spcBef>
              <a:spcAft>
                <a:spcPts val="0"/>
              </a:spcAft>
              <a:buClr>
                <a:schemeClr val="dk1"/>
              </a:buClr>
              <a:buSzPts val="1100"/>
              <a:buChar char="○"/>
            </a:pPr>
            <a:r>
              <a:rPr lang="en" dirty="0">
                <a:solidFill>
                  <a:schemeClr val="dk1"/>
                </a:solidFill>
              </a:rPr>
              <a:t>Orru H, Ebi KL, Forsberg B. The interplay of climate change and air pollution on health. </a:t>
            </a:r>
            <a:r>
              <a:rPr lang="en" i="1" dirty="0">
                <a:solidFill>
                  <a:schemeClr val="dk1"/>
                </a:solidFill>
              </a:rPr>
              <a:t>Current Environmental Health Reports</a:t>
            </a:r>
            <a:r>
              <a:rPr lang="en" dirty="0">
                <a:solidFill>
                  <a:schemeClr val="dk1"/>
                </a:solidFill>
              </a:rPr>
              <a:t>. 2017;4(4):504-513. doi:10.1007/s40572-017-0168-6 </a:t>
            </a:r>
            <a:endParaRPr dirty="0">
              <a:solidFill>
                <a:schemeClr val="dk1"/>
              </a:solidFill>
            </a:endParaRPr>
          </a:p>
          <a:p>
            <a:pPr marL="0" lvl="0" indent="0" algn="l" rtl="0">
              <a:spcBef>
                <a:spcPts val="120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 dirty="0">
              <a:solidFill>
                <a:schemeClr val="dk1"/>
              </a:solidFill>
            </a:endParaRPr>
          </a:p>
          <a:p>
            <a:pPr marL="158750" indent="0">
              <a:buNone/>
            </a:pPr>
            <a:r>
              <a:rPr lang="en" b="1" dirty="0">
                <a:solidFill>
                  <a:schemeClr val="dk1"/>
                </a:solidFill>
              </a:rPr>
              <a:t>Learning Objective</a:t>
            </a:r>
            <a:r>
              <a:rPr lang="en" dirty="0">
                <a:solidFill>
                  <a:schemeClr val="dk1"/>
                </a:solidFill>
              </a:rPr>
              <a:t>: </a:t>
            </a:r>
            <a:r>
              <a:rPr lang="en" dirty="0">
                <a:solidFill>
                  <a:srgbClr val="595959"/>
                </a:solidFill>
              </a:rPr>
              <a:t>Ground level ozone triggers asthma by irritating airways </a:t>
            </a:r>
            <a:endParaRPr lang="en" dirty="0">
              <a:solidFill>
                <a:schemeClr val="dk1"/>
              </a:solidFill>
            </a:endParaRPr>
          </a:p>
          <a:p>
            <a:pPr marL="158750" indent="0">
              <a:buNone/>
            </a:pPr>
            <a:endParaRPr lang="en" dirty="0">
              <a:solidFill>
                <a:schemeClr val="dk1"/>
              </a:solidFill>
            </a:endParaRPr>
          </a:p>
          <a:p>
            <a:pPr marL="158750" indent="0">
              <a:buNone/>
            </a:pPr>
            <a:r>
              <a:rPr lang="en" b="1" dirty="0">
                <a:solidFill>
                  <a:schemeClr val="dk1"/>
                </a:solidFill>
              </a:rPr>
              <a:t>Speaker notes:</a:t>
            </a:r>
          </a:p>
          <a:p>
            <a:pPr marL="457200" indent="-298450"/>
            <a:r>
              <a:rPr lang="en" dirty="0">
                <a:solidFill>
                  <a:schemeClr val="dk1"/>
                </a:solidFill>
              </a:rPr>
              <a:t>Ground level ozone is made by reactions of oxides and nitrogen and organic compounds that are volatile</a:t>
            </a:r>
          </a:p>
          <a:p>
            <a:pPr marL="457200" marR="0" lvl="0" indent="-298450" algn="l" rtl="0">
              <a:lnSpc>
                <a:spcPct val="100000"/>
              </a:lnSpc>
              <a:spcBef>
                <a:spcPts val="0"/>
              </a:spcBef>
              <a:spcAft>
                <a:spcPts val="0"/>
              </a:spcAft>
              <a:buClr>
                <a:srgbClr val="000000"/>
              </a:buClr>
              <a:buSzPts val="1100"/>
              <a:buFont typeface="Arial"/>
              <a:buChar char="●"/>
            </a:pPr>
            <a:r>
              <a:rPr lang="en-ZA" sz="1100" b="0" i="0" u="none" strike="noStrike" cap="none" dirty="0">
                <a:solidFill>
                  <a:schemeClr val="dk1"/>
                </a:solidFill>
                <a:latin typeface="Arial"/>
                <a:cs typeface="Arial"/>
                <a:sym typeface="Arial"/>
              </a:rPr>
              <a:t>Volatile Organic Compound’s (VOCs)+ Nitrous Oxide (Nox) + sunlight = Ozone</a:t>
            </a:r>
          </a:p>
          <a:p>
            <a:pPr marL="457200" marR="0" lvl="0" indent="-298450" algn="l" rtl="0">
              <a:lnSpc>
                <a:spcPct val="100000"/>
              </a:lnSpc>
              <a:spcBef>
                <a:spcPts val="0"/>
              </a:spcBef>
              <a:spcAft>
                <a:spcPts val="0"/>
              </a:spcAft>
              <a:buClr>
                <a:srgbClr val="000000"/>
              </a:buClr>
              <a:buSzPts val="1100"/>
              <a:buFont typeface="Arial"/>
              <a:buChar char="●"/>
            </a:pPr>
            <a:r>
              <a:rPr lang="en-ZA" sz="1100" b="0" i="0" u="none" strike="noStrike" cap="none" dirty="0">
                <a:solidFill>
                  <a:schemeClr val="dk1"/>
                </a:solidFill>
                <a:latin typeface="Arial"/>
                <a:cs typeface="Arial"/>
                <a:sym typeface="Arial"/>
              </a:rPr>
              <a:t>Examples of VOCs: car emissions, paint, glue, cleaning agents, acetone</a:t>
            </a:r>
          </a:p>
          <a:p>
            <a:pPr marL="457200" marR="0" lvl="0" indent="-298450" algn="l" rtl="0">
              <a:lnSpc>
                <a:spcPct val="100000"/>
              </a:lnSpc>
              <a:spcBef>
                <a:spcPts val="0"/>
              </a:spcBef>
              <a:spcAft>
                <a:spcPts val="0"/>
              </a:spcAft>
              <a:buClr>
                <a:srgbClr val="000000"/>
              </a:buClr>
              <a:buSzPts val="1100"/>
              <a:buFont typeface="Arial"/>
              <a:buChar char="●"/>
            </a:pPr>
            <a:r>
              <a:rPr lang="en-ZA" sz="1100" b="0" i="0" u="none" strike="noStrike" cap="none" dirty="0">
                <a:solidFill>
                  <a:schemeClr val="dk1"/>
                </a:solidFill>
                <a:latin typeface="Arial"/>
                <a:cs typeface="Arial"/>
                <a:sym typeface="Arial"/>
              </a:rPr>
              <a:t>Nitrous oxide is produced in nature but 40% is anthropogenic i.e. pollution caused by humans such as cars and power plants</a:t>
            </a:r>
          </a:p>
          <a:p>
            <a:pPr marL="457200" marR="0" lvl="0" indent="-298450" algn="l" rtl="0">
              <a:lnSpc>
                <a:spcPct val="100000"/>
              </a:lnSpc>
              <a:spcBef>
                <a:spcPts val="0"/>
              </a:spcBef>
              <a:spcAft>
                <a:spcPts val="0"/>
              </a:spcAft>
              <a:buClr>
                <a:srgbClr val="000000"/>
              </a:buClr>
              <a:buSzPts val="1100"/>
              <a:buFont typeface="Arial"/>
              <a:buChar char="●"/>
            </a:pPr>
            <a:r>
              <a:rPr lang="en-ZA" sz="1100" b="0" i="0" u="none" strike="noStrike" cap="none" dirty="0">
                <a:solidFill>
                  <a:schemeClr val="dk1"/>
                </a:solidFill>
                <a:latin typeface="Arial"/>
                <a:cs typeface="Arial"/>
                <a:sym typeface="Arial"/>
              </a:rPr>
              <a:t>Worse on hot and windy days, climate change will exacerbate heat and production of ground level ozone</a:t>
            </a:r>
          </a:p>
          <a:p>
            <a:endParaRPr lang="en-ZA" dirty="0"/>
          </a:p>
        </p:txBody>
      </p:sp>
    </p:spTree>
    <p:extLst>
      <p:ext uri="{BB962C8B-B14F-4D97-AF65-F5344CB8AC3E}">
        <p14:creationId xmlns:p14="http://schemas.microsoft.com/office/powerpoint/2010/main" val="3474807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ZA" b="1" dirty="0">
                <a:solidFill>
                  <a:schemeClr val="dk1"/>
                </a:solidFill>
              </a:rPr>
              <a:t>Learning Objective</a:t>
            </a:r>
            <a:r>
              <a:rPr lang="en-ZA" dirty="0">
                <a:solidFill>
                  <a:schemeClr val="dk1"/>
                </a:solidFill>
              </a:rPr>
              <a:t>: </a:t>
            </a:r>
            <a:r>
              <a:rPr lang="en-ZA" dirty="0">
                <a:solidFill>
                  <a:srgbClr val="434343"/>
                </a:solidFill>
              </a:rPr>
              <a:t>Understand how changes in weather from climate change can impact asthma</a:t>
            </a:r>
          </a:p>
          <a:p>
            <a:pPr marL="0" lvl="0" indent="0" algn="l" rtl="0">
              <a:spcBef>
                <a:spcPts val="0"/>
              </a:spcBef>
              <a:spcAft>
                <a:spcPts val="0"/>
              </a:spcAft>
              <a:buClr>
                <a:schemeClr val="dk1"/>
              </a:buClr>
              <a:buSzPts val="1100"/>
              <a:buFont typeface="Arial"/>
              <a:buNone/>
            </a:pPr>
            <a:endParaRPr lang="en-ZA" b="1" dirty="0">
              <a:solidFill>
                <a:schemeClr val="dk1"/>
              </a:solidFill>
            </a:endParaRPr>
          </a:p>
          <a:p>
            <a:pPr marL="0" lvl="0" indent="0" algn="l" rtl="0">
              <a:spcBef>
                <a:spcPts val="0"/>
              </a:spcBef>
              <a:spcAft>
                <a:spcPts val="0"/>
              </a:spcAft>
              <a:buClr>
                <a:schemeClr val="dk1"/>
              </a:buClr>
              <a:buSzPts val="1100"/>
              <a:buFont typeface="Arial"/>
              <a:buNone/>
            </a:pPr>
            <a:r>
              <a:rPr lang="en-ZA" b="1" dirty="0">
                <a:solidFill>
                  <a:schemeClr val="dk1"/>
                </a:solidFill>
              </a:rPr>
              <a:t>Speaker’s Notes:</a:t>
            </a:r>
          </a:p>
          <a:p>
            <a:pPr marL="0" lvl="0" indent="0" algn="l" rtl="0">
              <a:spcBef>
                <a:spcPts val="0"/>
              </a:spcBef>
              <a:spcAft>
                <a:spcPts val="0"/>
              </a:spcAft>
              <a:buClr>
                <a:schemeClr val="dk1"/>
              </a:buClr>
              <a:buSzPts val="1100"/>
              <a:buFont typeface="Arial"/>
              <a:buNone/>
            </a:pPr>
            <a:endParaRPr lang="en-ZA" b="1" dirty="0">
              <a:solidFill>
                <a:schemeClr val="dk1"/>
              </a:solidFill>
            </a:endParaRPr>
          </a:p>
          <a:p>
            <a:pPr marL="0" lvl="0" indent="0" algn="l" rtl="0">
              <a:spcBef>
                <a:spcPts val="0"/>
              </a:spcBef>
              <a:spcAft>
                <a:spcPts val="0"/>
              </a:spcAft>
              <a:buClr>
                <a:schemeClr val="dk1"/>
              </a:buClr>
              <a:buSzPts val="1100"/>
              <a:buFont typeface="Arial"/>
              <a:buNone/>
            </a:pPr>
            <a:r>
              <a:rPr lang="en-ZA" b="1" dirty="0">
                <a:solidFill>
                  <a:schemeClr val="dk1"/>
                </a:solidFill>
              </a:rPr>
              <a:t>References:</a:t>
            </a:r>
            <a:endParaRPr lang="en-ZA" sz="1100" b="0" i="0" u="none" strike="noStrike" cap="none" dirty="0">
              <a:solidFill>
                <a:schemeClr val="dk1"/>
              </a:solidFill>
              <a:effectLst/>
              <a:latin typeface="Arial"/>
              <a:cs typeface="Arial"/>
              <a:sym typeface="Arial"/>
            </a:endParaRPr>
          </a:p>
          <a:p>
            <a:pPr marL="0" lvl="0" indent="0" algn="l" rtl="0">
              <a:spcBef>
                <a:spcPts val="0"/>
              </a:spcBef>
              <a:spcAft>
                <a:spcPts val="0"/>
              </a:spcAft>
              <a:buClr>
                <a:schemeClr val="dk1"/>
              </a:buClr>
              <a:buSzPts val="1100"/>
              <a:buFont typeface="Arial"/>
              <a:buNone/>
            </a:pPr>
            <a:r>
              <a:rPr lang="en-ZA" sz="1100" b="0" i="0" u="none" strike="noStrike" cap="none" dirty="0">
                <a:solidFill>
                  <a:srgbClr val="000000"/>
                </a:solidFill>
                <a:effectLst/>
                <a:latin typeface="Arial"/>
                <a:ea typeface="Arial"/>
                <a:cs typeface="Arial"/>
                <a:sym typeface="Arial"/>
              </a:rPr>
              <a:t>Eguiluz-Gracia, I., </a:t>
            </a:r>
            <a:r>
              <a:rPr lang="en-ZA" sz="1100" b="0" i="0" u="none" strike="noStrike" cap="none" dirty="0" err="1">
                <a:solidFill>
                  <a:srgbClr val="000000"/>
                </a:solidFill>
                <a:effectLst/>
                <a:latin typeface="Arial"/>
                <a:ea typeface="Arial"/>
                <a:cs typeface="Arial"/>
                <a:sym typeface="Arial"/>
              </a:rPr>
              <a:t>Mathioudakis</a:t>
            </a:r>
            <a:r>
              <a:rPr lang="en-ZA" sz="1100" b="0" i="0" u="none" strike="noStrike" cap="none" dirty="0">
                <a:solidFill>
                  <a:srgbClr val="000000"/>
                </a:solidFill>
                <a:effectLst/>
                <a:latin typeface="Arial"/>
                <a:ea typeface="Arial"/>
                <a:cs typeface="Arial"/>
                <a:sym typeface="Arial"/>
              </a:rPr>
              <a:t>, A. G., Bartel, S., </a:t>
            </a:r>
            <a:r>
              <a:rPr lang="en-ZA" sz="1100" b="0" i="0" u="none" strike="noStrike" cap="none" dirty="0" err="1">
                <a:solidFill>
                  <a:srgbClr val="000000"/>
                </a:solidFill>
                <a:effectLst/>
                <a:latin typeface="Arial"/>
                <a:ea typeface="Arial"/>
                <a:cs typeface="Arial"/>
                <a:sym typeface="Arial"/>
              </a:rPr>
              <a:t>Vijverberg</a:t>
            </a:r>
            <a:r>
              <a:rPr lang="en-ZA" sz="1100" b="0" i="0" u="none" strike="noStrike" cap="none" dirty="0">
                <a:solidFill>
                  <a:srgbClr val="000000"/>
                </a:solidFill>
                <a:effectLst/>
                <a:latin typeface="Arial"/>
                <a:ea typeface="Arial"/>
                <a:cs typeface="Arial"/>
                <a:sym typeface="Arial"/>
              </a:rPr>
              <a:t>, S. J. H., Fuertes, E., </a:t>
            </a:r>
            <a:r>
              <a:rPr lang="en-ZA" sz="1100" b="0" i="0" u="none" strike="noStrike" cap="none" dirty="0" err="1">
                <a:solidFill>
                  <a:srgbClr val="000000"/>
                </a:solidFill>
                <a:effectLst/>
                <a:latin typeface="Arial"/>
                <a:ea typeface="Arial"/>
                <a:cs typeface="Arial"/>
                <a:sym typeface="Arial"/>
              </a:rPr>
              <a:t>Comberiati</a:t>
            </a:r>
            <a:r>
              <a:rPr lang="en-ZA" sz="1100" b="0" i="0" u="none" strike="noStrike" cap="none" dirty="0">
                <a:solidFill>
                  <a:srgbClr val="000000"/>
                </a:solidFill>
                <a:effectLst/>
                <a:latin typeface="Arial"/>
                <a:ea typeface="Arial"/>
                <a:cs typeface="Arial"/>
                <a:sym typeface="Arial"/>
              </a:rPr>
              <a:t>, P., Cai, Y. S., Tomazic, P. V., Diamant, Z., Vestbo, J., Galan, C., &amp; Hoffmann, B. (2020). The need for clean air: The way air pollution and climate change affect allergic rhinitis and asthma. </a:t>
            </a:r>
            <a:r>
              <a:rPr lang="en-ZA" sz="1100" b="0" i="1" u="none" strike="noStrike" cap="none" dirty="0">
                <a:solidFill>
                  <a:srgbClr val="000000"/>
                </a:solidFill>
                <a:effectLst/>
                <a:latin typeface="Arial"/>
                <a:ea typeface="Arial"/>
                <a:cs typeface="Arial"/>
                <a:sym typeface="Arial"/>
              </a:rPr>
              <a:t>Allergy</a:t>
            </a:r>
            <a:r>
              <a:rPr lang="en-ZA" sz="1100" b="0" i="0" u="none" strike="noStrike" cap="none" dirty="0">
                <a:solidFill>
                  <a:srgbClr val="000000"/>
                </a:solidFill>
                <a:effectLst/>
                <a:latin typeface="Arial"/>
                <a:ea typeface="Arial"/>
                <a:cs typeface="Arial"/>
                <a:sym typeface="Arial"/>
              </a:rPr>
              <a:t>, </a:t>
            </a:r>
            <a:r>
              <a:rPr lang="en-ZA" sz="1100" b="0" i="1" u="none" strike="noStrike" cap="none" dirty="0">
                <a:solidFill>
                  <a:srgbClr val="000000"/>
                </a:solidFill>
                <a:effectLst/>
                <a:latin typeface="Arial"/>
                <a:ea typeface="Arial"/>
                <a:cs typeface="Arial"/>
                <a:sym typeface="Arial"/>
              </a:rPr>
              <a:t>75</a:t>
            </a:r>
            <a:r>
              <a:rPr lang="en-ZA" sz="1100" b="0" i="0" u="none" strike="noStrike" cap="none" dirty="0">
                <a:solidFill>
                  <a:srgbClr val="000000"/>
                </a:solidFill>
                <a:effectLst/>
                <a:latin typeface="Arial"/>
                <a:ea typeface="Arial"/>
                <a:cs typeface="Arial"/>
                <a:sym typeface="Arial"/>
              </a:rPr>
              <a:t>(9), 2170-2184. https://doi.org/10.1111/all.14177</a:t>
            </a:r>
            <a:endParaRPr lang="en-ZA" dirty="0"/>
          </a:p>
        </p:txBody>
      </p:sp>
    </p:spTree>
    <p:extLst>
      <p:ext uri="{BB962C8B-B14F-4D97-AF65-F5344CB8AC3E}">
        <p14:creationId xmlns:p14="http://schemas.microsoft.com/office/powerpoint/2010/main" val="27454393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2AA28-713D-42CD-6815-AF86DBF4A0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FFFDF3-0C3C-AD15-FB91-3CE56549C3D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A915CF7-2087-FAF9-B828-D642C86EFAD7}"/>
              </a:ext>
            </a:extLst>
          </p:cNvPr>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ZA" b="1" dirty="0">
                <a:solidFill>
                  <a:schemeClr val="dk1"/>
                </a:solidFill>
              </a:rPr>
              <a:t>Learning Objective</a:t>
            </a:r>
            <a:r>
              <a:rPr lang="en-ZA" dirty="0">
                <a:solidFill>
                  <a:schemeClr val="dk1"/>
                </a:solidFill>
              </a:rPr>
              <a:t>: </a:t>
            </a:r>
            <a:r>
              <a:rPr lang="en-ZA" dirty="0">
                <a:solidFill>
                  <a:srgbClr val="434343"/>
                </a:solidFill>
              </a:rPr>
              <a:t>Understand how changes in allergens from climate change can impact asthma</a:t>
            </a:r>
          </a:p>
          <a:p>
            <a:pPr marL="0" lvl="0" indent="0" algn="l" rtl="0">
              <a:spcBef>
                <a:spcPts val="0"/>
              </a:spcBef>
              <a:spcAft>
                <a:spcPts val="0"/>
              </a:spcAft>
              <a:buClr>
                <a:schemeClr val="dk1"/>
              </a:buClr>
              <a:buSzPts val="1100"/>
              <a:buFont typeface="Arial"/>
              <a:buNone/>
            </a:pPr>
            <a:endParaRPr lang="en-ZA" b="1" dirty="0">
              <a:solidFill>
                <a:schemeClr val="dk1"/>
              </a:solidFill>
            </a:endParaRPr>
          </a:p>
          <a:p>
            <a:pPr marL="0" lvl="0" indent="0" algn="l" rtl="0">
              <a:spcBef>
                <a:spcPts val="0"/>
              </a:spcBef>
              <a:spcAft>
                <a:spcPts val="0"/>
              </a:spcAft>
              <a:buClr>
                <a:schemeClr val="dk1"/>
              </a:buClr>
              <a:buSzPts val="1100"/>
              <a:buFont typeface="Arial"/>
              <a:buNone/>
            </a:pPr>
            <a:r>
              <a:rPr lang="en-ZA" b="1" dirty="0">
                <a:solidFill>
                  <a:schemeClr val="dk1"/>
                </a:solidFill>
              </a:rPr>
              <a:t>Speaker’s Notes:</a:t>
            </a:r>
          </a:p>
          <a:p>
            <a:pPr marL="0" lvl="0" indent="0" algn="l" rtl="0">
              <a:spcBef>
                <a:spcPts val="0"/>
              </a:spcBef>
              <a:spcAft>
                <a:spcPts val="0"/>
              </a:spcAft>
              <a:buClr>
                <a:schemeClr val="dk1"/>
              </a:buClr>
              <a:buSzPts val="1100"/>
              <a:buFont typeface="Arial"/>
              <a:buNone/>
            </a:pPr>
            <a:endParaRPr lang="en-ZA" b="1" dirty="0">
              <a:solidFill>
                <a:schemeClr val="dk1"/>
              </a:solidFill>
            </a:endParaRPr>
          </a:p>
          <a:p>
            <a:pPr marL="0" lvl="0" indent="0" algn="l" rtl="0">
              <a:spcBef>
                <a:spcPts val="0"/>
              </a:spcBef>
              <a:spcAft>
                <a:spcPts val="0"/>
              </a:spcAft>
              <a:buClr>
                <a:schemeClr val="dk1"/>
              </a:buClr>
              <a:buSzPts val="1100"/>
              <a:buFont typeface="Arial"/>
              <a:buNone/>
            </a:pPr>
            <a:r>
              <a:rPr lang="en-ZA" b="1" dirty="0">
                <a:solidFill>
                  <a:schemeClr val="dk1"/>
                </a:solidFill>
              </a:rPr>
              <a:t>References:</a:t>
            </a:r>
            <a:endParaRPr lang="en-ZA" sz="1100" b="0" i="0" u="none" strike="noStrike" cap="none" dirty="0">
              <a:solidFill>
                <a:schemeClr val="dk1"/>
              </a:solidFill>
              <a:effectLst/>
              <a:latin typeface="Arial"/>
              <a:cs typeface="Arial"/>
              <a:sym typeface="Arial"/>
            </a:endParaRPr>
          </a:p>
          <a:p>
            <a:pPr marL="0" lvl="0" indent="0" algn="l" rtl="0">
              <a:spcBef>
                <a:spcPts val="0"/>
              </a:spcBef>
              <a:spcAft>
                <a:spcPts val="0"/>
              </a:spcAft>
              <a:buClr>
                <a:schemeClr val="dk1"/>
              </a:buClr>
              <a:buSzPts val="1100"/>
              <a:buFont typeface="Arial"/>
              <a:buNone/>
            </a:pPr>
            <a:r>
              <a:rPr lang="en-ZA" sz="1100" b="0" i="0" u="none" strike="noStrike" cap="none" dirty="0">
                <a:solidFill>
                  <a:srgbClr val="000000"/>
                </a:solidFill>
                <a:effectLst/>
                <a:latin typeface="Arial"/>
                <a:ea typeface="Arial"/>
                <a:cs typeface="Arial"/>
                <a:sym typeface="Arial"/>
              </a:rPr>
              <a:t>Eguiluz-Gracia, I., </a:t>
            </a:r>
            <a:r>
              <a:rPr lang="en-ZA" sz="1100" b="0" i="0" u="none" strike="noStrike" cap="none" dirty="0" err="1">
                <a:solidFill>
                  <a:srgbClr val="000000"/>
                </a:solidFill>
                <a:effectLst/>
                <a:latin typeface="Arial"/>
                <a:ea typeface="Arial"/>
                <a:cs typeface="Arial"/>
                <a:sym typeface="Arial"/>
              </a:rPr>
              <a:t>Mathioudakis</a:t>
            </a:r>
            <a:r>
              <a:rPr lang="en-ZA" sz="1100" b="0" i="0" u="none" strike="noStrike" cap="none" dirty="0">
                <a:solidFill>
                  <a:srgbClr val="000000"/>
                </a:solidFill>
                <a:effectLst/>
                <a:latin typeface="Arial"/>
                <a:ea typeface="Arial"/>
                <a:cs typeface="Arial"/>
                <a:sym typeface="Arial"/>
              </a:rPr>
              <a:t>, A. G., Bartel, S., </a:t>
            </a:r>
            <a:r>
              <a:rPr lang="en-ZA" sz="1100" b="0" i="0" u="none" strike="noStrike" cap="none" dirty="0" err="1">
                <a:solidFill>
                  <a:srgbClr val="000000"/>
                </a:solidFill>
                <a:effectLst/>
                <a:latin typeface="Arial"/>
                <a:ea typeface="Arial"/>
                <a:cs typeface="Arial"/>
                <a:sym typeface="Arial"/>
              </a:rPr>
              <a:t>Vijverberg</a:t>
            </a:r>
            <a:r>
              <a:rPr lang="en-ZA" sz="1100" b="0" i="0" u="none" strike="noStrike" cap="none" dirty="0">
                <a:solidFill>
                  <a:srgbClr val="000000"/>
                </a:solidFill>
                <a:effectLst/>
                <a:latin typeface="Arial"/>
                <a:ea typeface="Arial"/>
                <a:cs typeface="Arial"/>
                <a:sym typeface="Arial"/>
              </a:rPr>
              <a:t>, S. J. H., Fuertes, E., </a:t>
            </a:r>
            <a:r>
              <a:rPr lang="en-ZA" sz="1100" b="0" i="0" u="none" strike="noStrike" cap="none" dirty="0" err="1">
                <a:solidFill>
                  <a:srgbClr val="000000"/>
                </a:solidFill>
                <a:effectLst/>
                <a:latin typeface="Arial"/>
                <a:ea typeface="Arial"/>
                <a:cs typeface="Arial"/>
                <a:sym typeface="Arial"/>
              </a:rPr>
              <a:t>Comberiati</a:t>
            </a:r>
            <a:r>
              <a:rPr lang="en-ZA" sz="1100" b="0" i="0" u="none" strike="noStrike" cap="none" dirty="0">
                <a:solidFill>
                  <a:srgbClr val="000000"/>
                </a:solidFill>
                <a:effectLst/>
                <a:latin typeface="Arial"/>
                <a:ea typeface="Arial"/>
                <a:cs typeface="Arial"/>
                <a:sym typeface="Arial"/>
              </a:rPr>
              <a:t>, P., Cai, Y. S., Tomazic, P. V., Diamant, Z., Vestbo, J., Galan, C., &amp; Hoffmann, B. (2020). The need for clean air: The way air pollution and climate change affect allergic rhinitis and asthma. </a:t>
            </a:r>
            <a:r>
              <a:rPr lang="en-ZA" sz="1100" b="0" i="1" u="none" strike="noStrike" cap="none" dirty="0">
                <a:solidFill>
                  <a:srgbClr val="000000"/>
                </a:solidFill>
                <a:effectLst/>
                <a:latin typeface="Arial"/>
                <a:ea typeface="Arial"/>
                <a:cs typeface="Arial"/>
                <a:sym typeface="Arial"/>
              </a:rPr>
              <a:t>Allergy</a:t>
            </a:r>
            <a:r>
              <a:rPr lang="en-ZA" sz="1100" b="0" i="0" u="none" strike="noStrike" cap="none" dirty="0">
                <a:solidFill>
                  <a:srgbClr val="000000"/>
                </a:solidFill>
                <a:effectLst/>
                <a:latin typeface="Arial"/>
                <a:ea typeface="Arial"/>
                <a:cs typeface="Arial"/>
                <a:sym typeface="Arial"/>
              </a:rPr>
              <a:t>, </a:t>
            </a:r>
            <a:r>
              <a:rPr lang="en-ZA" sz="1100" b="0" i="1" u="none" strike="noStrike" cap="none" dirty="0">
                <a:solidFill>
                  <a:srgbClr val="000000"/>
                </a:solidFill>
                <a:effectLst/>
                <a:latin typeface="Arial"/>
                <a:ea typeface="Arial"/>
                <a:cs typeface="Arial"/>
                <a:sym typeface="Arial"/>
              </a:rPr>
              <a:t>75</a:t>
            </a:r>
            <a:r>
              <a:rPr lang="en-ZA" sz="1100" b="0" i="0" u="none" strike="noStrike" cap="none" dirty="0">
                <a:solidFill>
                  <a:srgbClr val="000000"/>
                </a:solidFill>
                <a:effectLst/>
                <a:latin typeface="Arial"/>
                <a:ea typeface="Arial"/>
                <a:cs typeface="Arial"/>
                <a:sym typeface="Arial"/>
              </a:rPr>
              <a:t>(9), 2170-2184. https://doi.org/10.1111/all.14177</a:t>
            </a:r>
            <a:endParaRPr lang="en-ZA" dirty="0"/>
          </a:p>
          <a:p>
            <a:endParaRPr lang="en-ZA" dirty="0"/>
          </a:p>
        </p:txBody>
      </p:sp>
    </p:spTree>
    <p:extLst>
      <p:ext uri="{BB962C8B-B14F-4D97-AF65-F5344CB8AC3E}">
        <p14:creationId xmlns:p14="http://schemas.microsoft.com/office/powerpoint/2010/main" val="3400825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endParaRPr lang="en-ZA" b="1" dirty="0">
              <a:solidFill>
                <a:schemeClr val="dk1"/>
              </a:solidFil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ZA" b="1" dirty="0">
                <a:solidFill>
                  <a:schemeClr val="dk1"/>
                </a:solidFill>
              </a:rPr>
              <a:t>Learning Objective</a:t>
            </a:r>
            <a:r>
              <a:rPr lang="en-ZA" dirty="0">
                <a:solidFill>
                  <a:schemeClr val="dk1"/>
                </a:solidFill>
              </a:rPr>
              <a:t>: </a:t>
            </a:r>
            <a:r>
              <a:rPr lang="en-US" dirty="0"/>
              <a:t>Prescribing metered dose inhalers in asthma is a cause of climate change</a:t>
            </a:r>
            <a:endParaRPr lang="en-ZA" dirty="0">
              <a:solidFill>
                <a:srgbClr val="434343"/>
              </a:solidFill>
            </a:endParaRPr>
          </a:p>
          <a:p>
            <a:pPr marL="0" lvl="0" indent="0" algn="l" rtl="0">
              <a:spcBef>
                <a:spcPts val="0"/>
              </a:spcBef>
              <a:spcAft>
                <a:spcPts val="0"/>
              </a:spcAft>
              <a:buClr>
                <a:schemeClr val="dk1"/>
              </a:buClr>
              <a:buSzPts val="1100"/>
              <a:buFont typeface="Arial"/>
              <a:buNone/>
            </a:pPr>
            <a:endParaRPr lang="en-ZA" b="1" dirty="0">
              <a:solidFill>
                <a:schemeClr val="dk1"/>
              </a:solidFill>
            </a:endParaRPr>
          </a:p>
          <a:p>
            <a:pPr marL="0" lvl="0" indent="0" algn="l" rtl="0">
              <a:spcBef>
                <a:spcPts val="0"/>
              </a:spcBef>
              <a:spcAft>
                <a:spcPts val="0"/>
              </a:spcAft>
              <a:buClr>
                <a:schemeClr val="dk1"/>
              </a:buClr>
              <a:buSzPts val="1100"/>
              <a:buFont typeface="Arial"/>
              <a:buNone/>
            </a:pPr>
            <a:r>
              <a:rPr lang="en-ZA" b="1" dirty="0">
                <a:solidFill>
                  <a:schemeClr val="dk1"/>
                </a:solidFill>
              </a:rPr>
              <a:t>Speaker’s Notes:</a:t>
            </a:r>
          </a:p>
          <a:p>
            <a:pPr marL="171450" lvl="0" indent="-171450" algn="l" rtl="0">
              <a:spcBef>
                <a:spcPts val="0"/>
              </a:spcBef>
              <a:spcAft>
                <a:spcPts val="0"/>
              </a:spcAft>
              <a:buClr>
                <a:schemeClr val="dk1"/>
              </a:buClr>
              <a:buSzPts val="1100"/>
            </a:pPr>
            <a:r>
              <a:rPr lang="en-ZA" b="0" dirty="0">
                <a:solidFill>
                  <a:schemeClr val="dk1"/>
                </a:solidFill>
              </a:rPr>
              <a:t>The figure shows the carbon footprint of primary care facilities in the Cederberg, South Africa. 34% of the footprint is from inhalers.</a:t>
            </a:r>
          </a:p>
          <a:p>
            <a:pPr marL="171450" lvl="0" indent="-171450" algn="l" rtl="0">
              <a:spcBef>
                <a:spcPts val="0"/>
              </a:spcBef>
              <a:spcAft>
                <a:spcPts val="0"/>
              </a:spcAft>
              <a:buClr>
                <a:schemeClr val="dk1"/>
              </a:buClr>
              <a:buSzPts val="1100"/>
            </a:pPr>
            <a:r>
              <a:rPr lang="en-ZA" b="0" dirty="0">
                <a:solidFill>
                  <a:schemeClr val="dk1"/>
                </a:solidFill>
              </a:rPr>
              <a:t>Metered dose inhalers contain hydrofluorocarbon propellants that are potent greenhouse gases (</a:t>
            </a:r>
            <a:r>
              <a:rPr lang="en-ZA" sz="1100" dirty="0"/>
              <a:t>12–14,800× CO₂ potency; persist in atmosphere for 1.4–270 years)</a:t>
            </a:r>
          </a:p>
          <a:p>
            <a:pPr marL="171450" marR="0" lvl="0" indent="-171450" algn="l" rtl="0">
              <a:lnSpc>
                <a:spcPct val="100000"/>
              </a:lnSpc>
              <a:spcBef>
                <a:spcPts val="0"/>
              </a:spcBef>
              <a:spcAft>
                <a:spcPts val="0"/>
              </a:spcAft>
              <a:buClr>
                <a:schemeClr val="dk1"/>
              </a:buClr>
              <a:buSzPts val="1100"/>
              <a:buFont typeface="Arial"/>
              <a:buChar char="●"/>
            </a:pPr>
            <a:r>
              <a:rPr lang="en-ZA" sz="1100" b="0" i="0" u="none" strike="noStrike" cap="none" dirty="0">
                <a:solidFill>
                  <a:schemeClr val="dk1"/>
                </a:solidFill>
                <a:latin typeface="Arial"/>
                <a:cs typeface="Arial"/>
                <a:sym typeface="Arial"/>
              </a:rPr>
              <a:t>Optimise MDIs: lower volume propellant inhalers (e.g. </a:t>
            </a:r>
            <a:r>
              <a:rPr lang="en-ZA" sz="1100" b="0" i="0" u="none" strike="noStrike" cap="none" dirty="0" err="1">
                <a:solidFill>
                  <a:schemeClr val="dk1"/>
                </a:solidFill>
                <a:latin typeface="Arial"/>
                <a:cs typeface="Arial"/>
                <a:sym typeface="Arial"/>
              </a:rPr>
              <a:t>Airomir</a:t>
            </a:r>
            <a:r>
              <a:rPr lang="en-ZA" sz="1100" b="0" i="0" u="none" strike="noStrike" cap="none" dirty="0">
                <a:solidFill>
                  <a:schemeClr val="dk1"/>
                </a:solidFill>
                <a:latin typeface="Arial"/>
                <a:cs typeface="Arial"/>
                <a:sym typeface="Arial"/>
              </a:rPr>
              <a:t> vs Ventolin), fewer puffs (1 puff BD of higher strength vs 2 puffs BD or lower strength) or combination inhalers</a:t>
            </a:r>
          </a:p>
          <a:p>
            <a:pPr marL="171450" marR="0" lvl="0" indent="-171450" algn="l" rtl="0">
              <a:lnSpc>
                <a:spcPct val="100000"/>
              </a:lnSpc>
              <a:spcBef>
                <a:spcPts val="0"/>
              </a:spcBef>
              <a:spcAft>
                <a:spcPts val="0"/>
              </a:spcAft>
              <a:buClr>
                <a:schemeClr val="dk1"/>
              </a:buClr>
              <a:buSzPts val="1100"/>
              <a:buFont typeface="Arial"/>
              <a:buChar char="●"/>
            </a:pPr>
            <a:r>
              <a:rPr lang="en-ZA" sz="1100" b="0" i="0" u="none" strike="noStrike" cap="none" dirty="0">
                <a:solidFill>
                  <a:schemeClr val="dk1"/>
                </a:solidFill>
                <a:latin typeface="Arial"/>
                <a:cs typeface="Arial"/>
                <a:sym typeface="Arial"/>
              </a:rPr>
              <a:t>Switching to dry powder inhalers significantly reduces the carbon footprint</a:t>
            </a:r>
          </a:p>
          <a:p>
            <a:pPr marL="171450" lvl="0" indent="-171450" algn="l" rtl="0">
              <a:spcBef>
                <a:spcPts val="0"/>
              </a:spcBef>
              <a:spcAft>
                <a:spcPts val="0"/>
              </a:spcAft>
              <a:buClr>
                <a:schemeClr val="dk1"/>
              </a:buClr>
              <a:buSzPts val="1100"/>
            </a:pPr>
            <a:r>
              <a:rPr lang="en-ZA" sz="1100" b="0" dirty="0">
                <a:solidFill>
                  <a:schemeClr val="dk1"/>
                </a:solidFill>
              </a:rPr>
              <a:t>Dry powder inhalers are easier to use and better adherence may also lead to better asthma control (and fewer expensive emergency visits)</a:t>
            </a:r>
          </a:p>
          <a:p>
            <a:pPr marL="171450" lvl="0" indent="-171450" algn="l" rtl="0">
              <a:spcBef>
                <a:spcPts val="0"/>
              </a:spcBef>
              <a:spcAft>
                <a:spcPts val="0"/>
              </a:spcAft>
              <a:buClr>
                <a:schemeClr val="dk1"/>
              </a:buClr>
              <a:buSzPts val="1100"/>
            </a:pPr>
            <a:r>
              <a:rPr lang="en-ZA" sz="1100" b="0" i="0" u="none" strike="noStrike" cap="none" dirty="0">
                <a:solidFill>
                  <a:srgbClr val="000000"/>
                </a:solidFill>
                <a:effectLst/>
                <a:latin typeface="Arial"/>
                <a:ea typeface="Arial"/>
                <a:cs typeface="Arial"/>
                <a:sym typeface="Arial"/>
              </a:rPr>
              <a:t>The higher cost of DPIs however, is a potential barrier to their use.  In high income countries such as UK, the cost is the same, but in a country such as South Africa DPIs are more expensive and not yet available in the public sector. </a:t>
            </a:r>
          </a:p>
          <a:p>
            <a:pPr marL="171450" lvl="0" indent="-171450" algn="l" rtl="0">
              <a:spcBef>
                <a:spcPts val="0"/>
              </a:spcBef>
              <a:spcAft>
                <a:spcPts val="0"/>
              </a:spcAft>
              <a:buClr>
                <a:schemeClr val="dk1"/>
              </a:buClr>
              <a:buSzPts val="1100"/>
            </a:pPr>
            <a:r>
              <a:rPr lang="en-ZA" sz="1100" b="0" i="0" u="none" strike="noStrike" cap="none" dirty="0">
                <a:solidFill>
                  <a:srgbClr val="000000"/>
                </a:solidFill>
                <a:effectLst/>
                <a:latin typeface="Arial"/>
                <a:cs typeface="Arial"/>
                <a:sym typeface="Arial"/>
              </a:rPr>
              <a:t>DPIs cannot be used by small children (under 7 years of age)</a:t>
            </a:r>
          </a:p>
          <a:p>
            <a:pPr marL="171450" lvl="0" indent="-171450" algn="l" rtl="0">
              <a:spcBef>
                <a:spcPts val="0"/>
              </a:spcBef>
              <a:spcAft>
                <a:spcPts val="0"/>
              </a:spcAft>
              <a:buClr>
                <a:schemeClr val="dk1"/>
              </a:buClr>
              <a:buSzPts val="1100"/>
            </a:pPr>
            <a:endParaRPr lang="en-ZA" b="1" dirty="0">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ZA" b="1" dirty="0">
                <a:solidFill>
                  <a:schemeClr val="dk1"/>
                </a:solidFill>
              </a:rPr>
              <a:t>References:</a:t>
            </a:r>
            <a:endParaRPr lang="en-ZA" sz="1100" b="0" i="0" u="none" strike="noStrike" cap="none" dirty="0">
              <a:solidFill>
                <a:srgbClr val="000000"/>
              </a:solidFill>
              <a:effectLst/>
              <a:latin typeface="Arial"/>
              <a:cs typeface="Arial"/>
              <a:sym typeface="Arial"/>
            </a:endParaRPr>
          </a:p>
          <a:p>
            <a:pPr marL="171450" marR="0" lvl="0" indent="-171450" algn="l" rtl="0">
              <a:lnSpc>
                <a:spcPct val="100000"/>
              </a:lnSpc>
              <a:spcBef>
                <a:spcPts val="0"/>
              </a:spcBef>
              <a:spcAft>
                <a:spcPts val="0"/>
              </a:spcAft>
              <a:buClr>
                <a:schemeClr val="dk1"/>
              </a:buClr>
              <a:buSzPts val="1100"/>
              <a:buFont typeface="Arial"/>
              <a:buChar char="●"/>
            </a:pPr>
            <a:r>
              <a:rPr lang="en-ZA" sz="1100" b="0" i="0" u="none" strike="noStrike" cap="none" dirty="0">
                <a:solidFill>
                  <a:srgbClr val="000000"/>
                </a:solidFill>
                <a:effectLst/>
                <a:latin typeface="Arial"/>
                <a:ea typeface="Arial"/>
                <a:cs typeface="Arial"/>
                <a:sym typeface="Arial"/>
              </a:rPr>
              <a:t>Nayna Schwerdtle et al. Assessing greenhouse gas emissions in a primary care subdistrict in Cederberg, South Africa BMC Health Services Research (2025) 25:1389 https://doi.org/10.1186/s12913-025-13489-9  </a:t>
            </a:r>
            <a:endParaRPr lang="en-ZA" sz="1100" b="0" i="0" u="none" strike="noStrike" cap="none" dirty="0">
              <a:solidFill>
                <a:srgbClr val="000000"/>
              </a:solidFill>
              <a:effectLst/>
              <a:latin typeface="Arial"/>
              <a:cs typeface="Arial"/>
              <a:sym typeface="Arial"/>
            </a:endParaRPr>
          </a:p>
          <a:p>
            <a:pPr marL="171450" lvl="0" indent="-171450" algn="l" rtl="0">
              <a:spcBef>
                <a:spcPts val="0"/>
              </a:spcBef>
              <a:spcAft>
                <a:spcPts val="0"/>
              </a:spcAft>
              <a:buClr>
                <a:schemeClr val="dk1"/>
              </a:buClr>
              <a:buSzPts val="1100"/>
            </a:pPr>
            <a:r>
              <a:rPr lang="en-ZA" dirty="0">
                <a:hlinkClick r:id="rId3"/>
              </a:rPr>
              <a:t>Therapeutics Initiative | [143] Reducing the adverse environmental impacts of prescribing</a:t>
            </a:r>
            <a:r>
              <a:rPr lang="en-ZA" dirty="0"/>
              <a:t> </a:t>
            </a:r>
          </a:p>
        </p:txBody>
      </p:sp>
    </p:spTree>
    <p:extLst>
      <p:ext uri="{BB962C8B-B14F-4D97-AF65-F5344CB8AC3E}">
        <p14:creationId xmlns:p14="http://schemas.microsoft.com/office/powerpoint/2010/main" val="39419644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e66ef5ed70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e66ef5ed70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dirty="0"/>
              <a:t>Learning Objective: </a:t>
            </a:r>
            <a:r>
              <a:rPr lang="en" dirty="0">
                <a:solidFill>
                  <a:schemeClr val="dk1"/>
                </a:solidFill>
                <a:highlight>
                  <a:srgbClr val="FFFFFF"/>
                </a:highlight>
              </a:rPr>
              <a:t>Learn how and when to deliver anticipatory guidance to patients at high risk of developing asthma or COPD exacerbations.</a:t>
            </a:r>
            <a:endParaRPr b="1" dirty="0"/>
          </a:p>
          <a:p>
            <a:pPr marL="0" lvl="0" indent="0" algn="l" rtl="0">
              <a:spcBef>
                <a:spcPts val="0"/>
              </a:spcBef>
              <a:spcAft>
                <a:spcPts val="0"/>
              </a:spcAft>
              <a:buClr>
                <a:schemeClr val="dk1"/>
              </a:buClr>
              <a:buSzPts val="1100"/>
              <a:buFont typeface="Arial"/>
              <a:buNone/>
            </a:pPr>
            <a:endParaRPr lang="en" b="1" dirty="0">
              <a:solidFill>
                <a:schemeClr val="dk1"/>
              </a:solidFill>
            </a:endParaRPr>
          </a:p>
          <a:p>
            <a:pPr marL="0" lvl="0" indent="0" algn="l" rtl="0">
              <a:spcBef>
                <a:spcPts val="0"/>
              </a:spcBef>
              <a:spcAft>
                <a:spcPts val="0"/>
              </a:spcAft>
              <a:buClr>
                <a:schemeClr val="dk1"/>
              </a:buClr>
              <a:buSzPts val="1100"/>
              <a:buFont typeface="Arial"/>
              <a:buNone/>
            </a:pPr>
            <a:r>
              <a:rPr lang="en" b="1" dirty="0">
                <a:solidFill>
                  <a:schemeClr val="dk1"/>
                </a:solidFill>
              </a:rPr>
              <a:t>Speaker’s Notes:</a:t>
            </a:r>
            <a:endParaRPr dirty="0">
              <a:solidFill>
                <a:schemeClr val="dk1"/>
              </a:solidFill>
            </a:endParaRPr>
          </a:p>
          <a:p>
            <a:pPr marL="171450" lvl="0" indent="-171450" algn="l" rtl="0">
              <a:spcBef>
                <a:spcPts val="0"/>
              </a:spcBef>
              <a:spcAft>
                <a:spcPts val="0"/>
              </a:spcAft>
              <a:buClr>
                <a:schemeClr val="dk1"/>
              </a:buClr>
              <a:buSzPts val="1100"/>
              <a:buChar char="●"/>
            </a:pPr>
            <a:r>
              <a:rPr lang="en" dirty="0">
                <a:solidFill>
                  <a:schemeClr val="dk1"/>
                </a:solidFill>
              </a:rPr>
              <a:t>Climate change is a recognized inducer and exacerbator of respiratory illnesses:</a:t>
            </a:r>
            <a:endParaRPr dirty="0">
              <a:solidFill>
                <a:schemeClr val="dk1"/>
              </a:solidFill>
            </a:endParaRPr>
          </a:p>
          <a:p>
            <a:pPr marL="914400" lvl="1" indent="-298450" algn="l" rtl="0">
              <a:spcBef>
                <a:spcPts val="0"/>
              </a:spcBef>
              <a:spcAft>
                <a:spcPts val="0"/>
              </a:spcAft>
              <a:buClr>
                <a:schemeClr val="dk1"/>
              </a:buClr>
              <a:buSzPts val="1100"/>
              <a:buChar char="○"/>
            </a:pPr>
            <a:r>
              <a:rPr lang="en" dirty="0">
                <a:solidFill>
                  <a:schemeClr val="dk1"/>
                </a:solidFill>
              </a:rPr>
              <a:t>Higher temperatures and increased heat wave frequency → increased rate, morbidity, mortality of respiratory disease</a:t>
            </a:r>
            <a:endParaRPr dirty="0">
              <a:solidFill>
                <a:schemeClr val="dk1"/>
              </a:solidFill>
            </a:endParaRPr>
          </a:p>
          <a:p>
            <a:pPr marL="1371600" lvl="2" indent="-298450" algn="l" rtl="0">
              <a:spcBef>
                <a:spcPts val="0"/>
              </a:spcBef>
              <a:spcAft>
                <a:spcPts val="0"/>
              </a:spcAft>
              <a:buClr>
                <a:schemeClr val="dk1"/>
              </a:buClr>
              <a:buSzPts val="1100"/>
              <a:buChar char="■"/>
            </a:pPr>
            <a:r>
              <a:rPr lang="en" dirty="0">
                <a:solidFill>
                  <a:schemeClr val="dk1"/>
                </a:solidFill>
              </a:rPr>
              <a:t>Paralleled by levels of pollution in local air</a:t>
            </a:r>
          </a:p>
          <a:p>
            <a:pPr marL="914400" lvl="1" indent="-298450" algn="l" rtl="0">
              <a:spcBef>
                <a:spcPts val="0"/>
              </a:spcBef>
              <a:spcAft>
                <a:spcPts val="0"/>
              </a:spcAft>
              <a:buClr>
                <a:schemeClr val="dk1"/>
              </a:buClr>
              <a:buSzPts val="1100"/>
              <a:buChar char="○"/>
            </a:pPr>
            <a:r>
              <a:rPr lang="en-ZA" dirty="0">
                <a:solidFill>
                  <a:schemeClr val="dk1"/>
                </a:solidFill>
              </a:rPr>
              <a:t>Increased rain and flooding → indoor mould and air quality concerns</a:t>
            </a:r>
          </a:p>
          <a:p>
            <a:pPr marL="914400" lvl="1" indent="-298450" algn="l" rtl="0">
              <a:spcBef>
                <a:spcPts val="0"/>
              </a:spcBef>
              <a:spcAft>
                <a:spcPts val="0"/>
              </a:spcAft>
              <a:buClr>
                <a:schemeClr val="dk1"/>
              </a:buClr>
              <a:buSzPts val="1100"/>
              <a:buChar char="○"/>
            </a:pPr>
            <a:r>
              <a:rPr lang="en-ZA" dirty="0">
                <a:solidFill>
                  <a:schemeClr val="dk1"/>
                </a:solidFill>
              </a:rPr>
              <a:t>Extreme climate events such as thunderstorms → thunderstorm-related asthma episodes </a:t>
            </a:r>
          </a:p>
          <a:p>
            <a:pPr marL="914400" lvl="1" indent="-298450" algn="l" rtl="0">
              <a:spcBef>
                <a:spcPts val="0"/>
              </a:spcBef>
              <a:spcAft>
                <a:spcPts val="0"/>
              </a:spcAft>
              <a:buClr>
                <a:schemeClr val="dk1"/>
              </a:buClr>
              <a:buSzPts val="1100"/>
              <a:buChar char="○"/>
            </a:pPr>
            <a:r>
              <a:rPr lang="en" dirty="0">
                <a:solidFill>
                  <a:schemeClr val="dk1"/>
                </a:solidFill>
              </a:rPr>
              <a:t>Global warming alters the predominant plant allergen species, which show seasonality and act synergistically with air pollutants.</a:t>
            </a:r>
            <a:endParaRPr dirty="0">
              <a:solidFill>
                <a:schemeClr val="dk1"/>
              </a:solidFill>
            </a:endParaRPr>
          </a:p>
          <a:p>
            <a:pPr marL="914400" lvl="1" indent="-298450" algn="l" rtl="0">
              <a:spcBef>
                <a:spcPts val="0"/>
              </a:spcBef>
              <a:spcAft>
                <a:spcPts val="0"/>
              </a:spcAft>
              <a:buClr>
                <a:schemeClr val="dk1"/>
              </a:buClr>
              <a:buSzPts val="1100"/>
              <a:buChar char="○"/>
            </a:pPr>
            <a:r>
              <a:rPr lang="en" dirty="0">
                <a:solidFill>
                  <a:schemeClr val="dk1"/>
                </a:solidFill>
              </a:rPr>
              <a:t>Allergenic plants such as ragweed produce more pollen when grown at higher CO2 concentrations.</a:t>
            </a:r>
            <a:endParaRPr dirty="0">
              <a:solidFill>
                <a:schemeClr val="dk1"/>
              </a:solidFill>
            </a:endParaRPr>
          </a:p>
          <a:p>
            <a:pPr marL="914400" lvl="1" indent="-298450" algn="l" rtl="0">
              <a:spcBef>
                <a:spcPts val="0"/>
              </a:spcBef>
              <a:spcAft>
                <a:spcPts val="0"/>
              </a:spcAft>
              <a:buClr>
                <a:schemeClr val="dk1"/>
              </a:buClr>
              <a:buSzPts val="1100"/>
              <a:buChar char="○"/>
            </a:pPr>
            <a:endParaRPr dirty="0">
              <a:solidFill>
                <a:schemeClr val="dk1"/>
              </a:solidFill>
            </a:endParaRPr>
          </a:p>
          <a:p>
            <a:pPr marL="0" lvl="0" indent="0" algn="l" rtl="0">
              <a:spcBef>
                <a:spcPts val="0"/>
              </a:spcBef>
              <a:spcAft>
                <a:spcPts val="0"/>
              </a:spcAft>
              <a:buNone/>
            </a:pPr>
            <a:r>
              <a:rPr lang="en" b="1" dirty="0">
                <a:solidFill>
                  <a:schemeClr val="dk1"/>
                </a:solidFill>
              </a:rPr>
              <a:t>References</a:t>
            </a:r>
            <a:r>
              <a:rPr lang="en" dirty="0">
                <a:solidFill>
                  <a:schemeClr val="dk1"/>
                </a:solidFill>
              </a:rPr>
              <a:t>: </a:t>
            </a:r>
            <a:r>
              <a:rPr lang="en" u="sng" dirty="0">
                <a:solidFill>
                  <a:schemeClr val="hlink"/>
                </a:solidFill>
                <a:hlinkClick r:id="rId3"/>
              </a:rPr>
              <a:t>https://www.ncbi.nlm.nih.gov/pmc/articles/PMC7737930/</a:t>
            </a:r>
            <a:r>
              <a:rPr lang="en" dirty="0">
                <a:solidFill>
                  <a:schemeClr val="dk1"/>
                </a:solidFill>
              </a:rPr>
              <a:t> </a:t>
            </a:r>
            <a:endParaRPr dirty="0">
              <a:solidFill>
                <a:schemeClr val="dk1"/>
              </a:solidFill>
            </a:endParaRPr>
          </a:p>
          <a:p>
            <a:pPr marL="457200" lvl="0" indent="-292100" algn="l" rtl="0">
              <a:spcBef>
                <a:spcPts val="0"/>
              </a:spcBef>
              <a:spcAft>
                <a:spcPts val="0"/>
              </a:spcAft>
              <a:buSzPts val="1000"/>
              <a:buChar char="●"/>
            </a:pPr>
            <a:r>
              <a:rPr lang="en" dirty="0">
                <a:solidFill>
                  <a:srgbClr val="212121"/>
                </a:solidFill>
                <a:highlight>
                  <a:srgbClr val="FFFFFF"/>
                </a:highlight>
              </a:rPr>
              <a:t>Eguiluz-Gracia I, Mathioudakis AG, Bartel S, Vijverberg SJH, Fuertes E, Comberiati P, Cai YS, Tomazic PV, Diamant Z, Vestbo J, Galan C, Hoffmann B. The need for clean air: The way air pollution and climate change affect allergic rhinitis and asthma. Allergy. 2020 Sep;75(9):2170-2184. doi: 10.1111/all.14177. Epub 2020 Jan 30. PMID: 31916265.</a:t>
            </a:r>
            <a:endParaRPr sz="100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ZA" dirty="0"/>
          </a:p>
        </p:txBody>
      </p:sp>
    </p:spTree>
    <p:extLst>
      <p:ext uri="{BB962C8B-B14F-4D97-AF65-F5344CB8AC3E}">
        <p14:creationId xmlns:p14="http://schemas.microsoft.com/office/powerpoint/2010/main" val="4220895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E2F37-D566-5CD3-78A8-70F2252CD6E8}"/>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9D5CF3DA-4015-AE9A-DA3A-B50164889E2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2D3E896-DB71-453C-73E5-99AAFB1E0212}"/>
              </a:ext>
            </a:extLst>
          </p:cNvPr>
          <p:cNvSpPr>
            <a:spLocks noGrp="1"/>
          </p:cNvSpPr>
          <p:nvPr>
            <p:ph type="dt" sz="half" idx="10"/>
          </p:nvPr>
        </p:nvSpPr>
        <p:spPr/>
        <p:txBody>
          <a:bodyPr/>
          <a:lstStyle/>
          <a:p>
            <a:fld id="{67647914-A0A9-4948-B1E6-9F487DD60C92}" type="datetime1">
              <a:rPr lang="en-US" smtClean="0"/>
              <a:t>6/5/2026</a:t>
            </a:fld>
            <a:endParaRPr lang="en-US"/>
          </a:p>
        </p:txBody>
      </p:sp>
      <p:sp>
        <p:nvSpPr>
          <p:cNvPr id="5" name="Footer Placeholder 4">
            <a:extLst>
              <a:ext uri="{FF2B5EF4-FFF2-40B4-BE49-F238E27FC236}">
                <a16:creationId xmlns:a16="http://schemas.microsoft.com/office/drawing/2014/main" id="{5EDB3A29-2657-51D4-A899-D4C4F52123EA}"/>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2A20403E-B97D-A2EB-C510-B865C7841DC2}"/>
              </a:ext>
            </a:extLst>
          </p:cNvPr>
          <p:cNvSpPr>
            <a:spLocks noGrp="1"/>
          </p:cNvSpPr>
          <p:nvPr>
            <p:ph type="sldNum" sz="quarter" idx="12"/>
          </p:nvPr>
        </p:nvSpPr>
        <p:spPr/>
        <p:txBody>
          <a:bodyPr/>
          <a:lstStyle/>
          <a:p>
            <a:fld id="{FD550D4C-7310-48EB-AB4A-11C1BDEC928F}" type="slidenum">
              <a:rPr lang="en-US" smtClean="0"/>
              <a:pPr/>
              <a:t>‹#›</a:t>
            </a:fld>
            <a:endParaRPr lang="en-US"/>
          </a:p>
        </p:txBody>
      </p:sp>
    </p:spTree>
    <p:extLst>
      <p:ext uri="{BB962C8B-B14F-4D97-AF65-F5344CB8AC3E}">
        <p14:creationId xmlns:p14="http://schemas.microsoft.com/office/powerpoint/2010/main" val="442316122"/>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climatehealthed.org/about/" TargetMode="External"/><Relationship Id="rId7"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hyperlink" Target="mailto:rm@sun.ac.z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1A20B40-8994-9964-A541-2F2820BF82AE}"/>
              </a:ext>
            </a:extLst>
          </p:cNvPr>
          <p:cNvSpPr>
            <a:spLocks noGrp="1"/>
          </p:cNvSpPr>
          <p:nvPr>
            <p:ph type="title"/>
          </p:nvPr>
        </p:nvSpPr>
        <p:spPr>
          <a:xfrm>
            <a:off x="944679" y="2455098"/>
            <a:ext cx="7254642" cy="841800"/>
          </a:xfrm>
        </p:spPr>
        <p:txBody>
          <a:bodyPr>
            <a:normAutofit fontScale="90000"/>
          </a:bodyPr>
          <a:lstStyle/>
          <a:p>
            <a:r>
              <a:rPr lang="en-US" dirty="0"/>
              <a:t>Asthma, fossils fuels and climate change: resources for CPD</a:t>
            </a:r>
            <a:endParaRPr lang="en-ZA" dirty="0"/>
          </a:p>
        </p:txBody>
      </p:sp>
      <p:pic>
        <p:nvPicPr>
          <p:cNvPr id="11" name="Picture 10">
            <a:extLst>
              <a:ext uri="{FF2B5EF4-FFF2-40B4-BE49-F238E27FC236}">
                <a16:creationId xmlns:a16="http://schemas.microsoft.com/office/drawing/2014/main" id="{D353CE63-1E1A-1BBC-86EF-FA402A9E1AB7}"/>
              </a:ext>
            </a:extLst>
          </p:cNvPr>
          <p:cNvPicPr>
            <a:picLocks noChangeAspect="1"/>
          </p:cNvPicPr>
          <p:nvPr/>
        </p:nvPicPr>
        <p:blipFill>
          <a:blip r:embed="rId3"/>
          <a:stretch>
            <a:fillRect/>
          </a:stretch>
        </p:blipFill>
        <p:spPr>
          <a:xfrm>
            <a:off x="644769" y="216145"/>
            <a:ext cx="7254642" cy="1401640"/>
          </a:xfrm>
          <a:prstGeom prst="rect">
            <a:avLst/>
          </a:prstGeom>
        </p:spPr>
      </p:pic>
    </p:spTree>
    <p:extLst>
      <p:ext uri="{BB962C8B-B14F-4D97-AF65-F5344CB8AC3E}">
        <p14:creationId xmlns:p14="http://schemas.microsoft.com/office/powerpoint/2010/main" val="3202781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pic>
        <p:nvPicPr>
          <p:cNvPr id="79" name="Google Shape;79;p17"/>
          <p:cNvPicPr preferRelativeResize="0"/>
          <p:nvPr/>
        </p:nvPicPr>
        <p:blipFill>
          <a:blip r:embed="rId3">
            <a:alphaModFix/>
          </a:blip>
          <a:stretch>
            <a:fillRect/>
          </a:stretch>
        </p:blipFill>
        <p:spPr>
          <a:xfrm>
            <a:off x="2065468" y="258183"/>
            <a:ext cx="6974346" cy="4267481"/>
          </a:xfrm>
          <a:prstGeom prst="rect">
            <a:avLst/>
          </a:prstGeom>
          <a:noFill/>
          <a:ln>
            <a:noFill/>
          </a:ln>
        </p:spPr>
      </p:pic>
      <p:sp>
        <p:nvSpPr>
          <p:cNvPr id="78" name="Google Shape;78;p17"/>
          <p:cNvSpPr txBox="1">
            <a:spLocks noGrp="1"/>
          </p:cNvSpPr>
          <p:nvPr>
            <p:ph type="title"/>
          </p:nvPr>
        </p:nvSpPr>
        <p:spPr>
          <a:xfrm>
            <a:off x="311699" y="1354768"/>
            <a:ext cx="1652701"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dirty="0"/>
              <a:t>Asthma is a climate-sensitive disease</a:t>
            </a:r>
            <a:endParaRPr dirty="0"/>
          </a:p>
        </p:txBody>
      </p:sp>
      <p:sp>
        <p:nvSpPr>
          <p:cNvPr id="81" name="Google Shape;81;p17"/>
          <p:cNvSpPr txBox="1"/>
          <p:nvPr/>
        </p:nvSpPr>
        <p:spPr>
          <a:xfrm>
            <a:off x="311700" y="4816121"/>
            <a:ext cx="16527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dirty="0"/>
              <a:t>World Health Organization, 30 Oct. 2021</a:t>
            </a:r>
            <a:endParaRPr sz="600" dirty="0"/>
          </a:p>
        </p:txBody>
      </p:sp>
    </p:spTree>
    <p:extLst>
      <p:ext uri="{BB962C8B-B14F-4D97-AF65-F5344CB8AC3E}">
        <p14:creationId xmlns:p14="http://schemas.microsoft.com/office/powerpoint/2010/main" val="2314534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8"/>
          <p:cNvSpPr txBox="1">
            <a:spLocks noGrp="1"/>
          </p:cNvSpPr>
          <p:nvPr>
            <p:ph type="title"/>
          </p:nvPr>
        </p:nvSpPr>
        <p:spPr>
          <a:xfrm>
            <a:off x="242687" y="1486348"/>
            <a:ext cx="2210057"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dirty="0"/>
              <a:t>Particulate matter and asthma</a:t>
            </a:r>
            <a:endParaRPr dirty="0"/>
          </a:p>
        </p:txBody>
      </p:sp>
      <p:pic>
        <p:nvPicPr>
          <p:cNvPr id="87" name="Google Shape;87;p18"/>
          <p:cNvPicPr preferRelativeResize="0"/>
          <p:nvPr/>
        </p:nvPicPr>
        <p:blipFill>
          <a:blip r:embed="rId3">
            <a:alphaModFix/>
          </a:blip>
          <a:stretch>
            <a:fillRect/>
          </a:stretch>
        </p:blipFill>
        <p:spPr>
          <a:xfrm>
            <a:off x="2571078" y="333488"/>
            <a:ext cx="6330235" cy="465136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2EDE3-812B-8C1D-15B9-EB8DB0C513F0}"/>
              </a:ext>
            </a:extLst>
          </p:cNvPr>
          <p:cNvSpPr>
            <a:spLocks noGrp="1"/>
          </p:cNvSpPr>
          <p:nvPr>
            <p:ph type="title"/>
          </p:nvPr>
        </p:nvSpPr>
        <p:spPr>
          <a:xfrm>
            <a:off x="569883" y="1505606"/>
            <a:ext cx="2302408" cy="572700"/>
          </a:xfrm>
        </p:spPr>
        <p:txBody>
          <a:bodyPr>
            <a:normAutofit fontScale="90000"/>
          </a:bodyPr>
          <a:lstStyle/>
          <a:p>
            <a:r>
              <a:rPr lang="en-ZA" dirty="0"/>
              <a:t>Ozone pollution and asthma</a:t>
            </a:r>
          </a:p>
        </p:txBody>
      </p:sp>
      <p:pic>
        <p:nvPicPr>
          <p:cNvPr id="1026" name="Picture 2" descr="Energy Use &amp; Rebates | Larimer County">
            <a:extLst>
              <a:ext uri="{FF2B5EF4-FFF2-40B4-BE49-F238E27FC236}">
                <a16:creationId xmlns:a16="http://schemas.microsoft.com/office/drawing/2014/main" id="{E7BBCAC1-9A5F-1859-DC9B-5CF4D71F83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3493" y="146126"/>
            <a:ext cx="5316435" cy="4851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087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F101BD-DD23-C92D-3D54-0056E4E3E197}"/>
              </a:ext>
            </a:extLst>
          </p:cNvPr>
          <p:cNvSpPr>
            <a:spLocks noGrp="1"/>
          </p:cNvSpPr>
          <p:nvPr>
            <p:ph type="title"/>
          </p:nvPr>
        </p:nvSpPr>
        <p:spPr>
          <a:xfrm>
            <a:off x="311700" y="305175"/>
            <a:ext cx="8520600" cy="572700"/>
          </a:xfrm>
        </p:spPr>
        <p:txBody>
          <a:bodyPr>
            <a:normAutofit fontScale="90000"/>
          </a:bodyPr>
          <a:lstStyle/>
          <a:p>
            <a:pPr algn="ctr"/>
            <a:r>
              <a:rPr lang="en-US" dirty="0"/>
              <a:t>Extreme weather, climate change and asthma</a:t>
            </a:r>
            <a:endParaRPr lang="en-ZA" dirty="0"/>
          </a:p>
        </p:txBody>
      </p:sp>
      <p:graphicFrame>
        <p:nvGraphicFramePr>
          <p:cNvPr id="7" name="Table 6">
            <a:extLst>
              <a:ext uri="{FF2B5EF4-FFF2-40B4-BE49-F238E27FC236}">
                <a16:creationId xmlns:a16="http://schemas.microsoft.com/office/drawing/2014/main" id="{2DE43DD0-C4EA-6E3E-C5CC-3D686F4E6736}"/>
              </a:ext>
            </a:extLst>
          </p:cNvPr>
          <p:cNvGraphicFramePr>
            <a:graphicFrameLocks noGrp="1"/>
          </p:cNvGraphicFramePr>
          <p:nvPr>
            <p:extLst>
              <p:ext uri="{D42A27DB-BD31-4B8C-83A1-F6EECF244321}">
                <p14:modId xmlns:p14="http://schemas.microsoft.com/office/powerpoint/2010/main" val="3680294612"/>
              </p:ext>
            </p:extLst>
          </p:nvPr>
        </p:nvGraphicFramePr>
        <p:xfrm>
          <a:off x="978946" y="1148452"/>
          <a:ext cx="7186108" cy="3550023"/>
        </p:xfrm>
        <a:graphic>
          <a:graphicData uri="http://schemas.openxmlformats.org/drawingml/2006/table">
            <a:tbl>
              <a:tblPr firstRow="1" bandRow="1">
                <a:tableStyleId>{5C22544A-7EE6-4342-B048-85BDC9FD1C3A}</a:tableStyleId>
              </a:tblPr>
              <a:tblGrid>
                <a:gridCol w="3593054">
                  <a:extLst>
                    <a:ext uri="{9D8B030D-6E8A-4147-A177-3AD203B41FA5}">
                      <a16:colId xmlns:a16="http://schemas.microsoft.com/office/drawing/2014/main" val="2871626083"/>
                    </a:ext>
                  </a:extLst>
                </a:gridCol>
                <a:gridCol w="3593054">
                  <a:extLst>
                    <a:ext uri="{9D8B030D-6E8A-4147-A177-3AD203B41FA5}">
                      <a16:colId xmlns:a16="http://schemas.microsoft.com/office/drawing/2014/main" val="1147337055"/>
                    </a:ext>
                  </a:extLst>
                </a:gridCol>
              </a:tblGrid>
              <a:tr h="559723">
                <a:tc>
                  <a:txBody>
                    <a:bodyPr/>
                    <a:lstStyle/>
                    <a:p>
                      <a:r>
                        <a:rPr lang="en-US" sz="1800" dirty="0"/>
                        <a:t>Environmental changes</a:t>
                      </a:r>
                      <a:endParaRPr lang="en-ZA" sz="1800" dirty="0"/>
                    </a:p>
                  </a:txBody>
                  <a:tcPr/>
                </a:tc>
                <a:tc>
                  <a:txBody>
                    <a:bodyPr/>
                    <a:lstStyle/>
                    <a:p>
                      <a:r>
                        <a:rPr lang="en-US" sz="1800" dirty="0"/>
                        <a:t>Health outcomes</a:t>
                      </a:r>
                      <a:endParaRPr lang="en-ZA" sz="1800" dirty="0"/>
                    </a:p>
                  </a:txBody>
                  <a:tcPr/>
                </a:tc>
                <a:extLst>
                  <a:ext uri="{0D108BD9-81ED-4DB2-BD59-A6C34878D82A}">
                    <a16:rowId xmlns:a16="http://schemas.microsoft.com/office/drawing/2014/main" val="1041569672"/>
                  </a:ext>
                </a:extLst>
              </a:tr>
              <a:tr h="782078">
                <a:tc>
                  <a:txBody>
                    <a:bodyPr/>
                    <a:lstStyle/>
                    <a:p>
                      <a:r>
                        <a:rPr lang="en-US" sz="1800" dirty="0"/>
                        <a:t>More frequent heatwaves, wildfires, higher temperatures</a:t>
                      </a:r>
                      <a:endParaRPr lang="en-ZA" sz="1800" dirty="0"/>
                    </a:p>
                  </a:txBody>
                  <a:tcPr/>
                </a:tc>
                <a:tc>
                  <a:txBody>
                    <a:bodyPr/>
                    <a:lstStyle/>
                    <a:p>
                      <a:r>
                        <a:rPr lang="en-US" sz="1800" dirty="0"/>
                        <a:t>More exacerbations of and deaths from asthma</a:t>
                      </a:r>
                      <a:endParaRPr lang="en-ZA" sz="1800" dirty="0"/>
                    </a:p>
                  </a:txBody>
                  <a:tcPr/>
                </a:tc>
                <a:extLst>
                  <a:ext uri="{0D108BD9-81ED-4DB2-BD59-A6C34878D82A}">
                    <a16:rowId xmlns:a16="http://schemas.microsoft.com/office/drawing/2014/main" val="1088957945"/>
                  </a:ext>
                </a:extLst>
              </a:tr>
              <a:tr h="1104111">
                <a:tc>
                  <a:txBody>
                    <a:bodyPr/>
                    <a:lstStyle/>
                    <a:p>
                      <a:r>
                        <a:rPr lang="en-US" sz="1800" dirty="0"/>
                        <a:t>More intensive rain and flooding</a:t>
                      </a:r>
                      <a:endParaRPr lang="en-ZA" sz="1800" dirty="0"/>
                    </a:p>
                  </a:txBody>
                  <a:tcPr/>
                </a:tc>
                <a:tc>
                  <a:txBody>
                    <a:bodyPr/>
                    <a:lstStyle/>
                    <a:p>
                      <a:r>
                        <a:rPr lang="en-US" sz="1800" dirty="0"/>
                        <a:t>Damp households and poorer indoor air quality with proliferation of molds and cockroaches</a:t>
                      </a:r>
                      <a:endParaRPr lang="en-ZA" sz="1800" dirty="0"/>
                    </a:p>
                  </a:txBody>
                  <a:tcPr/>
                </a:tc>
                <a:extLst>
                  <a:ext uri="{0D108BD9-81ED-4DB2-BD59-A6C34878D82A}">
                    <a16:rowId xmlns:a16="http://schemas.microsoft.com/office/drawing/2014/main" val="3882962375"/>
                  </a:ext>
                </a:extLst>
              </a:tr>
              <a:tr h="1104111">
                <a:tc>
                  <a:txBody>
                    <a:bodyPr/>
                    <a:lstStyle/>
                    <a:p>
                      <a:r>
                        <a:rPr lang="en-US" sz="1800" dirty="0"/>
                        <a:t>Thunderstorms can release massive amounts of aero-allergens</a:t>
                      </a:r>
                      <a:endParaRPr lang="en-ZA" sz="18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dirty="0"/>
                        <a:t>More exacerbations of and deaths from asthma</a:t>
                      </a:r>
                      <a:endParaRPr lang="en-ZA" sz="1800" dirty="0"/>
                    </a:p>
                    <a:p>
                      <a:endParaRPr lang="en-ZA" sz="1800" dirty="0"/>
                    </a:p>
                  </a:txBody>
                  <a:tcPr/>
                </a:tc>
                <a:extLst>
                  <a:ext uri="{0D108BD9-81ED-4DB2-BD59-A6C34878D82A}">
                    <a16:rowId xmlns:a16="http://schemas.microsoft.com/office/drawing/2014/main" val="3436531243"/>
                  </a:ext>
                </a:extLst>
              </a:tr>
            </a:tbl>
          </a:graphicData>
        </a:graphic>
      </p:graphicFrame>
    </p:spTree>
    <p:extLst>
      <p:ext uri="{BB962C8B-B14F-4D97-AF65-F5344CB8AC3E}">
        <p14:creationId xmlns:p14="http://schemas.microsoft.com/office/powerpoint/2010/main" val="3300327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1ADC6-87CC-B3EA-DE0D-0070A27457C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83AC668-0B72-CA5C-BF8F-6774B3AB69DB}"/>
              </a:ext>
            </a:extLst>
          </p:cNvPr>
          <p:cNvSpPr>
            <a:spLocks noGrp="1"/>
          </p:cNvSpPr>
          <p:nvPr>
            <p:ph type="title"/>
          </p:nvPr>
        </p:nvSpPr>
        <p:spPr>
          <a:xfrm>
            <a:off x="311700" y="305175"/>
            <a:ext cx="8520600" cy="572700"/>
          </a:xfrm>
        </p:spPr>
        <p:txBody>
          <a:bodyPr>
            <a:normAutofit fontScale="90000"/>
          </a:bodyPr>
          <a:lstStyle/>
          <a:p>
            <a:pPr algn="ctr"/>
            <a:r>
              <a:rPr lang="en-US" dirty="0"/>
              <a:t>Allergens, climate change and asthma</a:t>
            </a:r>
            <a:endParaRPr lang="en-ZA" dirty="0"/>
          </a:p>
        </p:txBody>
      </p:sp>
      <p:graphicFrame>
        <p:nvGraphicFramePr>
          <p:cNvPr id="7" name="Table 6">
            <a:extLst>
              <a:ext uri="{FF2B5EF4-FFF2-40B4-BE49-F238E27FC236}">
                <a16:creationId xmlns:a16="http://schemas.microsoft.com/office/drawing/2014/main" id="{3F8A51B8-523E-2CA8-A420-E13682EA4D5A}"/>
              </a:ext>
            </a:extLst>
          </p:cNvPr>
          <p:cNvGraphicFramePr>
            <a:graphicFrameLocks noGrp="1"/>
          </p:cNvGraphicFramePr>
          <p:nvPr>
            <p:extLst>
              <p:ext uri="{D42A27DB-BD31-4B8C-83A1-F6EECF244321}">
                <p14:modId xmlns:p14="http://schemas.microsoft.com/office/powerpoint/2010/main" val="1577882711"/>
              </p:ext>
            </p:extLst>
          </p:nvPr>
        </p:nvGraphicFramePr>
        <p:xfrm>
          <a:off x="978946" y="1212998"/>
          <a:ext cx="7186108" cy="3211483"/>
        </p:xfrm>
        <a:graphic>
          <a:graphicData uri="http://schemas.openxmlformats.org/drawingml/2006/table">
            <a:tbl>
              <a:tblPr firstRow="1" bandRow="1">
                <a:tableStyleId>{5C22544A-7EE6-4342-B048-85BDC9FD1C3A}</a:tableStyleId>
              </a:tblPr>
              <a:tblGrid>
                <a:gridCol w="3593054">
                  <a:extLst>
                    <a:ext uri="{9D8B030D-6E8A-4147-A177-3AD203B41FA5}">
                      <a16:colId xmlns:a16="http://schemas.microsoft.com/office/drawing/2014/main" val="2871626083"/>
                    </a:ext>
                  </a:extLst>
                </a:gridCol>
                <a:gridCol w="3593054">
                  <a:extLst>
                    <a:ext uri="{9D8B030D-6E8A-4147-A177-3AD203B41FA5}">
                      <a16:colId xmlns:a16="http://schemas.microsoft.com/office/drawing/2014/main" val="1147337055"/>
                    </a:ext>
                  </a:extLst>
                </a:gridCol>
              </a:tblGrid>
              <a:tr h="559723">
                <a:tc>
                  <a:txBody>
                    <a:bodyPr/>
                    <a:lstStyle/>
                    <a:p>
                      <a:r>
                        <a:rPr lang="en-US" sz="1800" dirty="0"/>
                        <a:t>Environmental changes</a:t>
                      </a:r>
                      <a:endParaRPr lang="en-ZA" sz="1800" dirty="0"/>
                    </a:p>
                  </a:txBody>
                  <a:tcPr/>
                </a:tc>
                <a:tc>
                  <a:txBody>
                    <a:bodyPr/>
                    <a:lstStyle/>
                    <a:p>
                      <a:r>
                        <a:rPr lang="en-US" sz="1800" dirty="0"/>
                        <a:t>Health outcomes</a:t>
                      </a:r>
                      <a:endParaRPr lang="en-ZA" sz="1800" dirty="0"/>
                    </a:p>
                  </a:txBody>
                  <a:tcPr/>
                </a:tc>
                <a:extLst>
                  <a:ext uri="{0D108BD9-81ED-4DB2-BD59-A6C34878D82A}">
                    <a16:rowId xmlns:a16="http://schemas.microsoft.com/office/drawing/2014/main" val="1041569672"/>
                  </a:ext>
                </a:extLst>
              </a:tr>
              <a:tr h="782078">
                <a:tc>
                  <a:txBody>
                    <a:bodyPr/>
                    <a:lstStyle/>
                    <a:p>
                      <a:r>
                        <a:rPr lang="en-US" sz="1800" dirty="0"/>
                        <a:t>More intense and prolonged pollen seasons and possibly similar changes for other allergens e.g. fungi</a:t>
                      </a:r>
                    </a:p>
                    <a:p>
                      <a:endParaRPr lang="en-ZA" sz="1800" dirty="0"/>
                    </a:p>
                  </a:txBody>
                  <a:tcPr/>
                </a:tc>
                <a:tc>
                  <a:txBody>
                    <a:bodyPr/>
                    <a:lstStyle/>
                    <a:p>
                      <a:r>
                        <a:rPr lang="en-US" sz="1800" dirty="0"/>
                        <a:t>More exacerbations of and deaths from asthma</a:t>
                      </a:r>
                      <a:endParaRPr lang="en-ZA" sz="1800" dirty="0"/>
                    </a:p>
                  </a:txBody>
                  <a:tcPr/>
                </a:tc>
                <a:extLst>
                  <a:ext uri="{0D108BD9-81ED-4DB2-BD59-A6C34878D82A}">
                    <a16:rowId xmlns:a16="http://schemas.microsoft.com/office/drawing/2014/main" val="1088957945"/>
                  </a:ext>
                </a:extLst>
              </a:tr>
              <a:tr h="1104111">
                <a:tc>
                  <a:txBody>
                    <a:bodyPr/>
                    <a:lstStyle/>
                    <a:p>
                      <a:r>
                        <a:rPr lang="en-US" sz="1800" dirty="0"/>
                        <a:t>Alteration of local vegetation patterns, changes in geographical spread, migration of new species</a:t>
                      </a:r>
                      <a:endParaRPr lang="en-ZA" sz="1800" dirty="0"/>
                    </a:p>
                  </a:txBody>
                  <a:tcPr/>
                </a:tc>
                <a:tc>
                  <a:txBody>
                    <a:bodyPr/>
                    <a:lstStyle/>
                    <a:p>
                      <a:r>
                        <a:rPr lang="en-US" sz="1800" dirty="0"/>
                        <a:t>Increased prevalence and severity of allergic rhinitis and asthma</a:t>
                      </a:r>
                      <a:endParaRPr lang="en-ZA" sz="1800" dirty="0"/>
                    </a:p>
                  </a:txBody>
                  <a:tcPr/>
                </a:tc>
                <a:extLst>
                  <a:ext uri="{0D108BD9-81ED-4DB2-BD59-A6C34878D82A}">
                    <a16:rowId xmlns:a16="http://schemas.microsoft.com/office/drawing/2014/main" val="3882962375"/>
                  </a:ext>
                </a:extLst>
              </a:tr>
            </a:tbl>
          </a:graphicData>
        </a:graphic>
      </p:graphicFrame>
    </p:spTree>
    <p:extLst>
      <p:ext uri="{BB962C8B-B14F-4D97-AF65-F5344CB8AC3E}">
        <p14:creationId xmlns:p14="http://schemas.microsoft.com/office/powerpoint/2010/main" val="4229681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png">
            <a:extLst>
              <a:ext uri="{FF2B5EF4-FFF2-40B4-BE49-F238E27FC236}">
                <a16:creationId xmlns:a16="http://schemas.microsoft.com/office/drawing/2014/main" id="{F3338FB6-7888-ABF1-38FB-80420D0441BC}"/>
              </a:ext>
            </a:extLst>
          </p:cNvPr>
          <p:cNvPicPr/>
          <p:nvPr/>
        </p:nvPicPr>
        <p:blipFill>
          <a:blip r:embed="rId3"/>
          <a:srcRect/>
          <a:stretch>
            <a:fillRect/>
          </a:stretch>
        </p:blipFill>
        <p:spPr>
          <a:xfrm>
            <a:off x="2298549" y="334444"/>
            <a:ext cx="6727115" cy="4474611"/>
          </a:xfrm>
          <a:prstGeom prst="rect">
            <a:avLst/>
          </a:prstGeom>
          <a:ln/>
        </p:spPr>
      </p:pic>
      <p:sp>
        <p:nvSpPr>
          <p:cNvPr id="2" name="Title 1">
            <a:extLst>
              <a:ext uri="{FF2B5EF4-FFF2-40B4-BE49-F238E27FC236}">
                <a16:creationId xmlns:a16="http://schemas.microsoft.com/office/drawing/2014/main" id="{2B76D284-AC92-6131-9B6B-8F47E78A47F5}"/>
              </a:ext>
            </a:extLst>
          </p:cNvPr>
          <p:cNvSpPr>
            <a:spLocks noGrp="1"/>
          </p:cNvSpPr>
          <p:nvPr>
            <p:ph type="title"/>
          </p:nvPr>
        </p:nvSpPr>
        <p:spPr>
          <a:xfrm>
            <a:off x="453585" y="1775583"/>
            <a:ext cx="2289616" cy="572700"/>
          </a:xfrm>
        </p:spPr>
        <p:txBody>
          <a:bodyPr>
            <a:normAutofit fontScale="90000"/>
          </a:bodyPr>
          <a:lstStyle/>
          <a:p>
            <a:r>
              <a:rPr lang="en-ZA" dirty="0"/>
              <a:t>Environmental impact of inhaler prescribing</a:t>
            </a:r>
            <a:br>
              <a:rPr lang="en-ZA" dirty="0"/>
            </a:br>
            <a:endParaRPr lang="en-ZA" dirty="0"/>
          </a:p>
        </p:txBody>
      </p:sp>
    </p:spTree>
    <p:extLst>
      <p:ext uri="{BB962C8B-B14F-4D97-AF65-F5344CB8AC3E}">
        <p14:creationId xmlns:p14="http://schemas.microsoft.com/office/powerpoint/2010/main" val="398871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0"/>
          <p:cNvSpPr txBox="1">
            <a:spLocks noGrp="1"/>
          </p:cNvSpPr>
          <p:nvPr>
            <p:ph type="title"/>
          </p:nvPr>
        </p:nvSpPr>
        <p:spPr>
          <a:xfrm>
            <a:off x="311700" y="152400"/>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dirty="0"/>
              <a:t>Implications for clinical practice</a:t>
            </a:r>
            <a:endParaRPr dirty="0"/>
          </a:p>
        </p:txBody>
      </p:sp>
      <p:sp>
        <p:nvSpPr>
          <p:cNvPr id="100" name="Google Shape;100;p20"/>
          <p:cNvSpPr txBox="1">
            <a:spLocks noGrp="1"/>
          </p:cNvSpPr>
          <p:nvPr>
            <p:ph type="body" idx="1"/>
          </p:nvPr>
        </p:nvSpPr>
        <p:spPr>
          <a:xfrm>
            <a:off x="311700" y="1138400"/>
            <a:ext cx="8520600" cy="3416400"/>
          </a:xfrm>
          <a:prstGeom prst="rect">
            <a:avLst/>
          </a:prstGeom>
        </p:spPr>
        <p:txBody>
          <a:bodyPr spcFirstLastPara="1" wrap="square" lIns="91425" tIns="91425" rIns="91425" bIns="91425" anchor="t" anchorCtr="0">
            <a:normAutofit lnSpcReduction="10000"/>
          </a:bodyPr>
          <a:lstStyle/>
          <a:p>
            <a:pPr marL="285750" indent="-285750">
              <a:lnSpc>
                <a:spcPct val="100000"/>
              </a:lnSpc>
            </a:pPr>
            <a:r>
              <a:rPr lang="en" dirty="0">
                <a:solidFill>
                  <a:schemeClr val="dk1"/>
                </a:solidFill>
              </a:rPr>
              <a:t>Monitor the weather </a:t>
            </a:r>
          </a:p>
          <a:p>
            <a:pPr marL="742950" lvl="1" indent="-285750">
              <a:lnSpc>
                <a:spcPct val="100000"/>
              </a:lnSpc>
              <a:buFontTx/>
              <a:buChar char="-"/>
            </a:pPr>
            <a:r>
              <a:rPr lang="en-ZA" dirty="0">
                <a:solidFill>
                  <a:schemeClr val="dk1"/>
                </a:solidFill>
              </a:rPr>
              <a:t>High temperatures: increased morbidity</a:t>
            </a:r>
          </a:p>
          <a:p>
            <a:pPr marL="742950" lvl="1" indent="-285750">
              <a:lnSpc>
                <a:spcPct val="100000"/>
              </a:lnSpc>
              <a:buFontTx/>
              <a:buChar char="-"/>
            </a:pPr>
            <a:r>
              <a:rPr lang="en-ZA" dirty="0">
                <a:solidFill>
                  <a:schemeClr val="dk1"/>
                </a:solidFill>
              </a:rPr>
              <a:t>Increased rain and flooding: indoor mould and air quality concerns</a:t>
            </a:r>
          </a:p>
          <a:p>
            <a:pPr marL="742950" lvl="1" indent="-285750">
              <a:lnSpc>
                <a:spcPct val="100000"/>
              </a:lnSpc>
              <a:buFontTx/>
              <a:buChar char="-"/>
            </a:pPr>
            <a:r>
              <a:rPr lang="en-ZA" dirty="0">
                <a:solidFill>
                  <a:schemeClr val="dk1"/>
                </a:solidFill>
              </a:rPr>
              <a:t>Thunderstorm related asthma episodes</a:t>
            </a:r>
          </a:p>
          <a:p>
            <a:pPr marL="742950" lvl="1" indent="-285750">
              <a:lnSpc>
                <a:spcPct val="100000"/>
              </a:lnSpc>
              <a:buFontTx/>
              <a:buChar char="-"/>
            </a:pPr>
            <a:r>
              <a:rPr lang="en-ZA" dirty="0">
                <a:solidFill>
                  <a:schemeClr val="dk1"/>
                </a:solidFill>
              </a:rPr>
              <a:t>Wind: increase in allergens and nitrous oxide</a:t>
            </a:r>
          </a:p>
          <a:p>
            <a:pPr marL="742950" lvl="1" indent="-285750">
              <a:lnSpc>
                <a:spcPct val="100000"/>
              </a:lnSpc>
              <a:buFontTx/>
              <a:buChar char="-"/>
            </a:pPr>
            <a:endParaRPr lang="en-ZA" dirty="0">
              <a:solidFill>
                <a:schemeClr val="dk1"/>
              </a:solidFill>
            </a:endParaRPr>
          </a:p>
          <a:p>
            <a:pPr marL="285750" indent="-285750">
              <a:lnSpc>
                <a:spcPct val="100000"/>
              </a:lnSpc>
            </a:pPr>
            <a:r>
              <a:rPr lang="en-ZA" dirty="0">
                <a:solidFill>
                  <a:schemeClr val="dk1"/>
                </a:solidFill>
              </a:rPr>
              <a:t>Monitor pollen counts</a:t>
            </a:r>
          </a:p>
          <a:p>
            <a:pPr marL="285750" indent="-285750">
              <a:lnSpc>
                <a:spcPct val="100000"/>
              </a:lnSpc>
            </a:pPr>
            <a:endParaRPr dirty="0">
              <a:solidFill>
                <a:schemeClr val="dk1"/>
              </a:solidFill>
            </a:endParaRPr>
          </a:p>
          <a:p>
            <a:pPr marL="285750" indent="-285750">
              <a:lnSpc>
                <a:spcPct val="100000"/>
              </a:lnSpc>
            </a:pPr>
            <a:r>
              <a:rPr lang="en-ZA" dirty="0">
                <a:solidFill>
                  <a:schemeClr val="dk1"/>
                </a:solidFill>
              </a:rPr>
              <a:t>Monitor air quality index: </a:t>
            </a:r>
          </a:p>
          <a:p>
            <a:pPr marL="742950" lvl="1" indent="-285750">
              <a:lnSpc>
                <a:spcPct val="100000"/>
              </a:lnSpc>
              <a:buFontTx/>
              <a:buChar char="-"/>
            </a:pPr>
            <a:r>
              <a:rPr lang="en-ZA" dirty="0">
                <a:solidFill>
                  <a:schemeClr val="dk1"/>
                </a:solidFill>
              </a:rPr>
              <a:t>Avoid busy roads and highways on poor quality days</a:t>
            </a:r>
          </a:p>
          <a:p>
            <a:pPr marL="742950" lvl="1" indent="-285750">
              <a:lnSpc>
                <a:spcPct val="100000"/>
              </a:lnSpc>
              <a:buFontTx/>
              <a:buChar char="-"/>
            </a:pPr>
            <a:r>
              <a:rPr lang="en-US" dirty="0">
                <a:solidFill>
                  <a:schemeClr val="dk1"/>
                </a:solidFill>
              </a:rPr>
              <a:t>Limit outdoor activities</a:t>
            </a:r>
          </a:p>
          <a:p>
            <a:pPr marL="742950" lvl="1" indent="-285750">
              <a:lnSpc>
                <a:spcPct val="100000"/>
              </a:lnSpc>
              <a:buFontTx/>
              <a:buChar char="-"/>
            </a:pPr>
            <a:r>
              <a:rPr lang="en-US" dirty="0">
                <a:solidFill>
                  <a:schemeClr val="dk1"/>
                </a:solidFill>
              </a:rPr>
              <a:t>Keep windows closed</a:t>
            </a:r>
          </a:p>
          <a:p>
            <a:pPr marL="742950" lvl="1" indent="-285750">
              <a:lnSpc>
                <a:spcPct val="100000"/>
              </a:lnSpc>
              <a:buFontTx/>
              <a:buChar char="-"/>
            </a:pPr>
            <a:r>
              <a:rPr lang="en-US" dirty="0">
                <a:solidFill>
                  <a:schemeClr val="dk1"/>
                </a:solidFill>
              </a:rPr>
              <a:t>Wear an N 95 mask</a:t>
            </a:r>
          </a:p>
          <a:p>
            <a:pPr marL="742950" lvl="1" indent="-285750">
              <a:lnSpc>
                <a:spcPct val="100000"/>
              </a:lnSpc>
              <a:buFontTx/>
              <a:buChar char="-"/>
            </a:pPr>
            <a:endParaRPr lang="en-US" dirty="0">
              <a:solidFill>
                <a:schemeClr val="dk1"/>
              </a:solidFill>
            </a:endParaRPr>
          </a:p>
          <a:p>
            <a:pPr marL="285750" indent="-285750">
              <a:lnSpc>
                <a:spcPct val="100000"/>
              </a:lnSpc>
            </a:pPr>
            <a:r>
              <a:rPr lang="en-US" dirty="0">
                <a:solidFill>
                  <a:schemeClr val="dk1"/>
                </a:solidFill>
              </a:rPr>
              <a:t>Ensure medication refills are kept stocked</a:t>
            </a:r>
            <a:endParaRPr dirty="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7A5A9-1108-BD16-AD1C-A7BD792C36D2}"/>
              </a:ext>
            </a:extLst>
          </p:cNvPr>
          <p:cNvSpPr>
            <a:spLocks noGrp="1"/>
          </p:cNvSpPr>
          <p:nvPr>
            <p:ph type="title"/>
          </p:nvPr>
        </p:nvSpPr>
        <p:spPr>
          <a:xfrm>
            <a:off x="311700" y="288275"/>
            <a:ext cx="8520600" cy="572700"/>
          </a:xfrm>
        </p:spPr>
        <p:txBody>
          <a:bodyPr>
            <a:normAutofit fontScale="90000"/>
          </a:bodyPr>
          <a:lstStyle/>
          <a:p>
            <a:r>
              <a:rPr lang="en-US" dirty="0"/>
              <a:t>Acknowledgements</a:t>
            </a:r>
            <a:endParaRPr lang="en-ZA" dirty="0"/>
          </a:p>
        </p:txBody>
      </p:sp>
      <p:sp>
        <p:nvSpPr>
          <p:cNvPr id="3" name="Content Placeholder 2">
            <a:extLst>
              <a:ext uri="{FF2B5EF4-FFF2-40B4-BE49-F238E27FC236}">
                <a16:creationId xmlns:a16="http://schemas.microsoft.com/office/drawing/2014/main" id="{09CF412F-776E-4207-9A52-3AC7D60B2C27}"/>
              </a:ext>
            </a:extLst>
          </p:cNvPr>
          <p:cNvSpPr>
            <a:spLocks noGrp="1"/>
          </p:cNvSpPr>
          <p:nvPr>
            <p:ph idx="1"/>
          </p:nvPr>
        </p:nvSpPr>
        <p:spPr>
          <a:xfrm>
            <a:off x="311700" y="1053896"/>
            <a:ext cx="8520600" cy="3416400"/>
          </a:xfrm>
        </p:spPr>
        <p:txBody>
          <a:bodyPr>
            <a:normAutofit fontScale="92500" lnSpcReduction="10000"/>
          </a:bodyPr>
          <a:lstStyle/>
          <a:p>
            <a:r>
              <a:rPr lang="en-US" dirty="0"/>
              <a:t>Thanks to the </a:t>
            </a:r>
            <a:r>
              <a:rPr lang="en-ZA" dirty="0"/>
              <a:t>Global Consortium on Climate and Health Education for use of their Climate Resources for Health Education </a:t>
            </a:r>
            <a:r>
              <a:rPr lang="en-ZA" dirty="0">
                <a:hlinkClick r:id="rId3"/>
              </a:rPr>
              <a:t>https://climatehealthed.org/about/</a:t>
            </a:r>
            <a:endParaRPr lang="en-ZA" dirty="0"/>
          </a:p>
          <a:p>
            <a:r>
              <a:rPr lang="en-ZA" dirty="0"/>
              <a:t>Thanks to Dr Sheron Forgus for adapting and expanding these resources for use by the PRIMAFAMED network in sub-Saharan Africa as part of a research and educational project at Stellenbosch University.</a:t>
            </a:r>
          </a:p>
          <a:p>
            <a:r>
              <a:rPr lang="en-ZA" dirty="0"/>
              <a:t>This project is a collaboration between the Division of Family Medicine and Primary Care at Stellenbosch University, South Africa and Departments of Public Health and Primary Care &amp; Economics at Gent University, Belgium</a:t>
            </a:r>
          </a:p>
          <a:p>
            <a:r>
              <a:rPr lang="en-ZA" dirty="0"/>
              <a:t>The project is funded by a TEAM grant from the VLIR-UOS the Flemish Interuniversity Council (ZA2022TEA526A103)</a:t>
            </a:r>
          </a:p>
          <a:p>
            <a:r>
              <a:rPr lang="en-ZA" dirty="0"/>
              <a:t>For more information contact Prof Bob Mash on </a:t>
            </a:r>
            <a:r>
              <a:rPr lang="en-ZA" dirty="0">
                <a:hlinkClick r:id="rId4"/>
              </a:rPr>
              <a:t>rm@sun.ac.za</a:t>
            </a:r>
            <a:r>
              <a:rPr lang="en-ZA" dirty="0"/>
              <a:t> </a:t>
            </a:r>
          </a:p>
        </p:txBody>
      </p:sp>
      <p:sp>
        <p:nvSpPr>
          <p:cNvPr id="4" name="Footer Placeholder 3">
            <a:extLst>
              <a:ext uri="{FF2B5EF4-FFF2-40B4-BE49-F238E27FC236}">
                <a16:creationId xmlns:a16="http://schemas.microsoft.com/office/drawing/2014/main" id="{7BCFD029-61AE-3DD8-A52F-8406EC99E3ED}"/>
              </a:ext>
            </a:extLst>
          </p:cNvPr>
          <p:cNvSpPr>
            <a:spLocks noGrp="1"/>
          </p:cNvSpPr>
          <p:nvPr>
            <p:ph type="ftr" sz="quarter" idx="11"/>
          </p:nvPr>
        </p:nvSpPr>
        <p:spPr/>
        <p:txBody>
          <a:bodyPr/>
          <a:lstStyle/>
          <a:p>
            <a:r>
              <a:rPr lang="en-US"/>
              <a:t>presentation title</a:t>
            </a:r>
          </a:p>
        </p:txBody>
      </p:sp>
      <p:sp>
        <p:nvSpPr>
          <p:cNvPr id="5" name="Slide Number Placeholder 4">
            <a:extLst>
              <a:ext uri="{FF2B5EF4-FFF2-40B4-BE49-F238E27FC236}">
                <a16:creationId xmlns:a16="http://schemas.microsoft.com/office/drawing/2014/main" id="{8CDC86AD-673D-B376-485E-2A7DADAE0C83}"/>
              </a:ext>
            </a:extLst>
          </p:cNvPr>
          <p:cNvSpPr>
            <a:spLocks noGrp="1"/>
          </p:cNvSpPr>
          <p:nvPr>
            <p:ph type="sldNum" sz="quarter" idx="12"/>
          </p:nvPr>
        </p:nvSpPr>
        <p:spPr/>
        <p:txBody>
          <a:bodyPr/>
          <a:lstStyle/>
          <a:p>
            <a:fld id="{FD550D4C-7310-48EB-AB4A-11C1BDEC928F}" type="slidenum">
              <a:rPr lang="en-US" smtClean="0"/>
              <a:pPr/>
              <a:t>9</a:t>
            </a:fld>
            <a:endParaRPr lang="en-US"/>
          </a:p>
        </p:txBody>
      </p:sp>
      <p:pic>
        <p:nvPicPr>
          <p:cNvPr id="13" name="Picture 12">
            <a:extLst>
              <a:ext uri="{FF2B5EF4-FFF2-40B4-BE49-F238E27FC236}">
                <a16:creationId xmlns:a16="http://schemas.microsoft.com/office/drawing/2014/main" id="{821F79E7-7B8A-46A4-ACD3-5FFF08EBE1B4}"/>
              </a:ext>
            </a:extLst>
          </p:cNvPr>
          <p:cNvPicPr>
            <a:picLocks noChangeAspect="1"/>
          </p:cNvPicPr>
          <p:nvPr/>
        </p:nvPicPr>
        <p:blipFill>
          <a:blip r:embed="rId5"/>
          <a:stretch>
            <a:fillRect/>
          </a:stretch>
        </p:blipFill>
        <p:spPr>
          <a:xfrm>
            <a:off x="530469" y="4162369"/>
            <a:ext cx="1577731" cy="808776"/>
          </a:xfrm>
          <a:prstGeom prst="rect">
            <a:avLst/>
          </a:prstGeom>
        </p:spPr>
      </p:pic>
      <p:pic>
        <p:nvPicPr>
          <p:cNvPr id="14" name="Picture 13">
            <a:extLst>
              <a:ext uri="{FF2B5EF4-FFF2-40B4-BE49-F238E27FC236}">
                <a16:creationId xmlns:a16="http://schemas.microsoft.com/office/drawing/2014/main" id="{3B3D10BB-B0DB-AF10-E092-28EF10D7B61C}"/>
              </a:ext>
            </a:extLst>
          </p:cNvPr>
          <p:cNvPicPr>
            <a:picLocks noChangeAspect="1"/>
          </p:cNvPicPr>
          <p:nvPr/>
        </p:nvPicPr>
        <p:blipFill>
          <a:blip r:embed="rId6"/>
          <a:stretch>
            <a:fillRect/>
          </a:stretch>
        </p:blipFill>
        <p:spPr>
          <a:xfrm>
            <a:off x="6807200" y="4287245"/>
            <a:ext cx="1939608" cy="559023"/>
          </a:xfrm>
          <a:prstGeom prst="rect">
            <a:avLst/>
          </a:prstGeom>
        </p:spPr>
      </p:pic>
      <p:pic>
        <p:nvPicPr>
          <p:cNvPr id="7" name="Picture 6">
            <a:extLst>
              <a:ext uri="{FF2B5EF4-FFF2-40B4-BE49-F238E27FC236}">
                <a16:creationId xmlns:a16="http://schemas.microsoft.com/office/drawing/2014/main" id="{12C30489-49AC-C60C-3A1B-D67FA04BFCFF}"/>
              </a:ext>
            </a:extLst>
          </p:cNvPr>
          <p:cNvPicPr>
            <a:picLocks noChangeAspect="1"/>
          </p:cNvPicPr>
          <p:nvPr/>
        </p:nvPicPr>
        <p:blipFill>
          <a:blip r:embed="rId7"/>
          <a:stretch>
            <a:fillRect/>
          </a:stretch>
        </p:blipFill>
        <p:spPr>
          <a:xfrm>
            <a:off x="2108200" y="4219060"/>
            <a:ext cx="1039842" cy="695394"/>
          </a:xfrm>
          <a:prstGeom prst="rect">
            <a:avLst/>
          </a:prstGeom>
        </p:spPr>
      </p:pic>
    </p:spTree>
    <p:extLst>
      <p:ext uri="{BB962C8B-B14F-4D97-AF65-F5344CB8AC3E}">
        <p14:creationId xmlns:p14="http://schemas.microsoft.com/office/powerpoint/2010/main" val="1271532744"/>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5718</TotalTime>
  <Words>1865</Words>
  <Application>Microsoft Office PowerPoint</Application>
  <PresentationFormat>On-screen Show (16:9)</PresentationFormat>
  <Paragraphs>124</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Roboto</vt:lpstr>
      <vt:lpstr>Arial</vt:lpstr>
      <vt:lpstr>Simple Light</vt:lpstr>
      <vt:lpstr>Asthma, fossils fuels and climate change: resources for CPD</vt:lpstr>
      <vt:lpstr>Asthma is a climate-sensitive disease</vt:lpstr>
      <vt:lpstr>Particulate matter and asthma</vt:lpstr>
      <vt:lpstr>Ozone pollution and asthma</vt:lpstr>
      <vt:lpstr>Extreme weather, climate change and asthma</vt:lpstr>
      <vt:lpstr>Allergens, climate change and asthma</vt:lpstr>
      <vt:lpstr>Environmental impact of inhaler prescribing </vt:lpstr>
      <vt:lpstr>Implications for clinical practice</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Forgus, S, Dr [sheronf@sun.ac.za]</dc:creator>
  <cp:lastModifiedBy>Mash, R, Prof [rm@sun.ac.za]</cp:lastModifiedBy>
  <cp:revision>3</cp:revision>
  <dcterms:modified xsi:type="dcterms:W3CDTF">2026-06-05T10:12:20Z</dcterms:modified>
</cp:coreProperties>
</file>