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7" r:id="rId2"/>
  </p:sldMasterIdLst>
  <p:sldIdLst>
    <p:sldId id="2561" r:id="rId3"/>
    <p:sldId id="856" r:id="rId4"/>
    <p:sldId id="262" r:id="rId5"/>
    <p:sldId id="264" r:id="rId6"/>
    <p:sldId id="2562" r:id="rId7"/>
    <p:sldId id="857" r:id="rId8"/>
    <p:sldId id="258" r:id="rId9"/>
    <p:sldId id="2564" r:id="rId10"/>
    <p:sldId id="2566" r:id="rId11"/>
    <p:sldId id="2563" r:id="rId12"/>
    <p:sldId id="2560" r:id="rId13"/>
    <p:sldId id="358" r:id="rId14"/>
    <p:sldId id="266" r:id="rId15"/>
    <p:sldId id="2565" r:id="rId16"/>
    <p:sldId id="256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F280BB-9F58-074F-B052-157DA7E840FB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9059CAE6-EA28-6F4D-B807-404D108E934B}">
      <dgm:prSet/>
      <dgm:spPr/>
      <dgm:t>
        <a:bodyPr/>
        <a:lstStyle/>
        <a:p>
          <a:r>
            <a:rPr lang="en-US" b="1"/>
            <a:t>Problem</a:t>
          </a:r>
          <a:endParaRPr lang="en-BE"/>
        </a:p>
      </dgm:t>
    </dgm:pt>
    <dgm:pt modelId="{2738DAD5-CBAC-0845-A368-B655C3F90243}" type="parTrans" cxnId="{72B2DBB6-A4B0-F84F-BF88-000B225F11F3}">
      <dgm:prSet/>
      <dgm:spPr/>
      <dgm:t>
        <a:bodyPr/>
        <a:lstStyle/>
        <a:p>
          <a:endParaRPr lang="en-GB"/>
        </a:p>
      </dgm:t>
    </dgm:pt>
    <dgm:pt modelId="{C8D9F716-63D5-EB47-BCC9-A810952B6ECA}" type="sibTrans" cxnId="{72B2DBB6-A4B0-F84F-BF88-000B225F11F3}">
      <dgm:prSet/>
      <dgm:spPr/>
      <dgm:t>
        <a:bodyPr/>
        <a:lstStyle/>
        <a:p>
          <a:endParaRPr lang="en-GB"/>
        </a:p>
      </dgm:t>
    </dgm:pt>
    <dgm:pt modelId="{EB97D758-CF8A-8947-B1D6-5A481591E8BC}">
      <dgm:prSet/>
      <dgm:spPr/>
      <dgm:t>
        <a:bodyPr/>
        <a:lstStyle/>
        <a:p>
          <a:r>
            <a:rPr lang="en-US"/>
            <a:t>13 different WHO Collaborating Centres on primary health care and family medicine globally: </a:t>
          </a:r>
          <a:endParaRPr lang="en-BE"/>
        </a:p>
      </dgm:t>
    </dgm:pt>
    <dgm:pt modelId="{FA5C2351-32BE-B54A-B4B0-900CF65A4AA3}" type="parTrans" cxnId="{ECB4DE81-F483-5946-AD51-DB2A75491189}">
      <dgm:prSet/>
      <dgm:spPr/>
      <dgm:t>
        <a:bodyPr/>
        <a:lstStyle/>
        <a:p>
          <a:endParaRPr lang="en-GB"/>
        </a:p>
      </dgm:t>
    </dgm:pt>
    <dgm:pt modelId="{3EA2E706-0EDC-CF42-8630-6F27BA3E2CA5}" type="sibTrans" cxnId="{ECB4DE81-F483-5946-AD51-DB2A75491189}">
      <dgm:prSet/>
      <dgm:spPr/>
      <dgm:t>
        <a:bodyPr/>
        <a:lstStyle/>
        <a:p>
          <a:endParaRPr lang="en-GB"/>
        </a:p>
      </dgm:t>
    </dgm:pt>
    <dgm:pt modelId="{4D6DD580-BC78-F249-881A-37A296C2A75D}">
      <dgm:prSet/>
      <dgm:spPr/>
      <dgm:t>
        <a:bodyPr/>
        <a:lstStyle/>
        <a:p>
          <a:r>
            <a:rPr lang="en-US"/>
            <a:t>4 in Europe</a:t>
          </a:r>
          <a:endParaRPr lang="en-BE"/>
        </a:p>
      </dgm:t>
    </dgm:pt>
    <dgm:pt modelId="{41B7E6A1-B65C-924B-AFA5-B91396DB7ADD}" type="parTrans" cxnId="{961BFB6F-951F-A244-BF2E-E455F0D45843}">
      <dgm:prSet/>
      <dgm:spPr/>
      <dgm:t>
        <a:bodyPr/>
        <a:lstStyle/>
        <a:p>
          <a:endParaRPr lang="en-GB"/>
        </a:p>
      </dgm:t>
    </dgm:pt>
    <dgm:pt modelId="{FA624E80-6972-B945-92D1-A7C4AE5AA0A3}" type="sibTrans" cxnId="{961BFB6F-951F-A244-BF2E-E455F0D45843}">
      <dgm:prSet/>
      <dgm:spPr/>
      <dgm:t>
        <a:bodyPr/>
        <a:lstStyle/>
        <a:p>
          <a:endParaRPr lang="en-GB"/>
        </a:p>
      </dgm:t>
    </dgm:pt>
    <dgm:pt modelId="{790C48CF-A3DC-8249-AF61-648FEF2CFC10}">
      <dgm:prSet/>
      <dgm:spPr/>
      <dgm:t>
        <a:bodyPr/>
        <a:lstStyle/>
        <a:p>
          <a:r>
            <a:rPr lang="en-US"/>
            <a:t>5 in Asia </a:t>
          </a:r>
          <a:endParaRPr lang="en-BE"/>
        </a:p>
      </dgm:t>
    </dgm:pt>
    <dgm:pt modelId="{ACC4F340-95D8-8B4F-BF82-226E4F508A4D}" type="parTrans" cxnId="{55457E21-6DC0-CF43-84BF-78AA88C11DCC}">
      <dgm:prSet/>
      <dgm:spPr/>
      <dgm:t>
        <a:bodyPr/>
        <a:lstStyle/>
        <a:p>
          <a:endParaRPr lang="en-GB"/>
        </a:p>
      </dgm:t>
    </dgm:pt>
    <dgm:pt modelId="{A36F666E-2543-2A4B-9060-6EF2582E73BD}" type="sibTrans" cxnId="{55457E21-6DC0-CF43-84BF-78AA88C11DCC}">
      <dgm:prSet/>
      <dgm:spPr/>
      <dgm:t>
        <a:bodyPr/>
        <a:lstStyle/>
        <a:p>
          <a:endParaRPr lang="en-GB"/>
        </a:p>
      </dgm:t>
    </dgm:pt>
    <dgm:pt modelId="{4E3D195D-A562-424A-9407-9ACE51345916}">
      <dgm:prSet/>
      <dgm:spPr/>
      <dgm:t>
        <a:bodyPr/>
        <a:lstStyle/>
        <a:p>
          <a:r>
            <a:rPr lang="en-US"/>
            <a:t>4 in North America</a:t>
          </a:r>
          <a:endParaRPr lang="en-BE"/>
        </a:p>
      </dgm:t>
    </dgm:pt>
    <dgm:pt modelId="{5C4CF194-353C-8F45-BD07-3A3922D87838}" type="parTrans" cxnId="{A79DF7C8-01C2-7840-8D0F-78C38B402AB6}">
      <dgm:prSet/>
      <dgm:spPr/>
      <dgm:t>
        <a:bodyPr/>
        <a:lstStyle/>
        <a:p>
          <a:endParaRPr lang="en-GB"/>
        </a:p>
      </dgm:t>
    </dgm:pt>
    <dgm:pt modelId="{A199992C-A716-1044-9AC9-4537CCB751C2}" type="sibTrans" cxnId="{A79DF7C8-01C2-7840-8D0F-78C38B402AB6}">
      <dgm:prSet/>
      <dgm:spPr/>
      <dgm:t>
        <a:bodyPr/>
        <a:lstStyle/>
        <a:p>
          <a:endParaRPr lang="en-GB"/>
        </a:p>
      </dgm:t>
    </dgm:pt>
    <dgm:pt modelId="{26AC9247-BCF0-8B4B-A3D1-B45CABAB51A4}">
      <dgm:prSet/>
      <dgm:spPr/>
      <dgm:t>
        <a:bodyPr/>
        <a:lstStyle/>
        <a:p>
          <a:r>
            <a:rPr lang="en-US" b="1"/>
            <a:t>0 in Africa</a:t>
          </a:r>
          <a:endParaRPr lang="en-BE"/>
        </a:p>
      </dgm:t>
    </dgm:pt>
    <dgm:pt modelId="{A747D8B3-0109-6F4C-AE26-FB957A6A491F}" type="parTrans" cxnId="{8AD00C8B-2C34-5C47-804C-964915D024CE}">
      <dgm:prSet/>
      <dgm:spPr/>
      <dgm:t>
        <a:bodyPr/>
        <a:lstStyle/>
        <a:p>
          <a:endParaRPr lang="en-GB"/>
        </a:p>
      </dgm:t>
    </dgm:pt>
    <dgm:pt modelId="{7D2B3EA9-0A34-E247-8E3C-A7222FDD97A8}" type="sibTrans" cxnId="{8AD00C8B-2C34-5C47-804C-964915D024CE}">
      <dgm:prSet/>
      <dgm:spPr/>
      <dgm:t>
        <a:bodyPr/>
        <a:lstStyle/>
        <a:p>
          <a:endParaRPr lang="en-GB"/>
        </a:p>
      </dgm:t>
    </dgm:pt>
    <dgm:pt modelId="{2FF2A289-6FFF-0F45-AADD-C829661A8E7E}">
      <dgm:prSet/>
      <dgm:spPr/>
      <dgm:t>
        <a:bodyPr/>
        <a:lstStyle/>
        <a:p>
          <a:r>
            <a:rPr lang="en-US" b="1"/>
            <a:t>Importance</a:t>
          </a:r>
          <a:endParaRPr lang="en-BE"/>
        </a:p>
      </dgm:t>
    </dgm:pt>
    <dgm:pt modelId="{BAB5E5F2-1C5D-CA46-B497-BE7DA7F3F498}" type="parTrans" cxnId="{C61D83BC-F7CB-AA44-BCFC-84F252288A36}">
      <dgm:prSet/>
      <dgm:spPr/>
      <dgm:t>
        <a:bodyPr/>
        <a:lstStyle/>
        <a:p>
          <a:endParaRPr lang="en-GB"/>
        </a:p>
      </dgm:t>
    </dgm:pt>
    <dgm:pt modelId="{50BC00FA-D0EF-5943-A360-7FC5CDBE7FF3}" type="sibTrans" cxnId="{C61D83BC-F7CB-AA44-BCFC-84F252288A36}">
      <dgm:prSet/>
      <dgm:spPr/>
      <dgm:t>
        <a:bodyPr/>
        <a:lstStyle/>
        <a:p>
          <a:endParaRPr lang="en-GB"/>
        </a:p>
      </dgm:t>
    </dgm:pt>
    <dgm:pt modelId="{9D54BD75-78C0-2643-B1EE-B4C49AF3F594}">
      <dgm:prSet/>
      <dgm:spPr/>
      <dgm:t>
        <a:bodyPr/>
        <a:lstStyle/>
        <a:p>
          <a:r>
            <a:rPr lang="en-US"/>
            <a:t>Facilitate the set-up of capacity building programs to strengthen the local health workforce, improve service delivery and disseminate expertise</a:t>
          </a:r>
          <a:endParaRPr lang="en-BE"/>
        </a:p>
      </dgm:t>
    </dgm:pt>
    <dgm:pt modelId="{8505813A-B175-B447-B81B-CE5E7B50C714}" type="parTrans" cxnId="{F782981A-DB42-234A-8829-B5294DC7A03E}">
      <dgm:prSet/>
      <dgm:spPr/>
      <dgm:t>
        <a:bodyPr/>
        <a:lstStyle/>
        <a:p>
          <a:endParaRPr lang="en-GB"/>
        </a:p>
      </dgm:t>
    </dgm:pt>
    <dgm:pt modelId="{CBE4372C-25D1-B549-9C6D-F1B61284FBFB}" type="sibTrans" cxnId="{F782981A-DB42-234A-8829-B5294DC7A03E}">
      <dgm:prSet/>
      <dgm:spPr/>
      <dgm:t>
        <a:bodyPr/>
        <a:lstStyle/>
        <a:p>
          <a:endParaRPr lang="en-GB"/>
        </a:p>
      </dgm:t>
    </dgm:pt>
    <dgm:pt modelId="{C66E48DB-4BBD-0949-89D7-B4D52A8575C7}">
      <dgm:prSet/>
      <dgm:spPr/>
      <dgm:t>
        <a:bodyPr/>
        <a:lstStyle/>
        <a:p>
          <a:r>
            <a:rPr lang="en-US" dirty="0"/>
            <a:t>Play a role at global level and influence the global agenda of health priorities and challenges</a:t>
          </a:r>
          <a:endParaRPr lang="en-BE" dirty="0"/>
        </a:p>
      </dgm:t>
    </dgm:pt>
    <dgm:pt modelId="{A2E1DB57-479E-BA40-91FB-43D4B4A4475D}" type="parTrans" cxnId="{A1FC001A-2D00-4B4F-9C43-B461BA814BF4}">
      <dgm:prSet/>
      <dgm:spPr/>
      <dgm:t>
        <a:bodyPr/>
        <a:lstStyle/>
        <a:p>
          <a:endParaRPr lang="en-GB"/>
        </a:p>
      </dgm:t>
    </dgm:pt>
    <dgm:pt modelId="{6ADCA673-3800-174F-B20D-E18DD32AE08E}" type="sibTrans" cxnId="{A1FC001A-2D00-4B4F-9C43-B461BA814BF4}">
      <dgm:prSet/>
      <dgm:spPr/>
      <dgm:t>
        <a:bodyPr/>
        <a:lstStyle/>
        <a:p>
          <a:endParaRPr lang="en-GB"/>
        </a:p>
      </dgm:t>
    </dgm:pt>
    <dgm:pt modelId="{1067951B-CB05-624D-96D0-9EAFE8813BB6}" type="pres">
      <dgm:prSet presAssocID="{F0F280BB-9F58-074F-B052-157DA7E840F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6A741AD-5953-5C4F-838E-38FD10560FCC}" type="pres">
      <dgm:prSet presAssocID="{9059CAE6-EA28-6F4D-B807-404D108E934B}" presName="parentLin" presStyleCnt="0"/>
      <dgm:spPr/>
    </dgm:pt>
    <dgm:pt modelId="{738E6059-7D0A-0B40-93D0-A8606381A348}" type="pres">
      <dgm:prSet presAssocID="{9059CAE6-EA28-6F4D-B807-404D108E934B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112CB484-3C25-0C42-B770-B8854802403C}" type="pres">
      <dgm:prSet presAssocID="{9059CAE6-EA28-6F4D-B807-404D108E934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D21C51-7A49-5543-985F-3B8B33EBE9E2}" type="pres">
      <dgm:prSet presAssocID="{9059CAE6-EA28-6F4D-B807-404D108E934B}" presName="negativeSpace" presStyleCnt="0"/>
      <dgm:spPr/>
    </dgm:pt>
    <dgm:pt modelId="{72548F78-BDBE-8D44-A8D6-0C537E3307AD}" type="pres">
      <dgm:prSet presAssocID="{9059CAE6-EA28-6F4D-B807-404D108E934B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32D044-0682-5547-8452-C23E5B4835DF}" type="pres">
      <dgm:prSet presAssocID="{C8D9F716-63D5-EB47-BCC9-A810952B6ECA}" presName="spaceBetweenRectangles" presStyleCnt="0"/>
      <dgm:spPr/>
    </dgm:pt>
    <dgm:pt modelId="{1104372B-4895-D042-B935-00485617F940}" type="pres">
      <dgm:prSet presAssocID="{2FF2A289-6FFF-0F45-AADD-C829661A8E7E}" presName="parentLin" presStyleCnt="0"/>
      <dgm:spPr/>
    </dgm:pt>
    <dgm:pt modelId="{4DE1CB5F-A04F-1244-BC31-757630C5FAF5}" type="pres">
      <dgm:prSet presAssocID="{2FF2A289-6FFF-0F45-AADD-C829661A8E7E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A454A4FA-3720-AD41-9030-B0031F4B3DB2}" type="pres">
      <dgm:prSet presAssocID="{2FF2A289-6FFF-0F45-AADD-C829661A8E7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568EA8-EE6B-6141-9C8B-D1B347A14057}" type="pres">
      <dgm:prSet presAssocID="{2FF2A289-6FFF-0F45-AADD-C829661A8E7E}" presName="negativeSpace" presStyleCnt="0"/>
      <dgm:spPr/>
    </dgm:pt>
    <dgm:pt modelId="{F7355F1A-2E0C-7542-84E6-188949CE1490}" type="pres">
      <dgm:prSet presAssocID="{2FF2A289-6FFF-0F45-AADD-C829661A8E7E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E37B20-6AF1-C54D-A770-D4A664104187}" type="presOf" srcId="{4E3D195D-A562-424A-9407-9ACE51345916}" destId="{72548F78-BDBE-8D44-A8D6-0C537E3307AD}" srcOrd="0" destOrd="3" presId="urn:microsoft.com/office/officeart/2005/8/layout/list1"/>
    <dgm:cxn modelId="{CD71B9ED-4878-E04D-AED2-6C12515F5844}" type="presOf" srcId="{4D6DD580-BC78-F249-881A-37A296C2A75D}" destId="{72548F78-BDBE-8D44-A8D6-0C537E3307AD}" srcOrd="0" destOrd="1" presId="urn:microsoft.com/office/officeart/2005/8/layout/list1"/>
    <dgm:cxn modelId="{1A3989CA-3A3C-3E4A-A6DA-1D4B63BD16B9}" type="presOf" srcId="{9059CAE6-EA28-6F4D-B807-404D108E934B}" destId="{112CB484-3C25-0C42-B770-B8854802403C}" srcOrd="1" destOrd="0" presId="urn:microsoft.com/office/officeart/2005/8/layout/list1"/>
    <dgm:cxn modelId="{FE7032D8-F686-7C4F-872B-FED5531FEB01}" type="presOf" srcId="{EB97D758-CF8A-8947-B1D6-5A481591E8BC}" destId="{72548F78-BDBE-8D44-A8D6-0C537E3307AD}" srcOrd="0" destOrd="0" presId="urn:microsoft.com/office/officeart/2005/8/layout/list1"/>
    <dgm:cxn modelId="{A1FC001A-2D00-4B4F-9C43-B461BA814BF4}" srcId="{2FF2A289-6FFF-0F45-AADD-C829661A8E7E}" destId="{C66E48DB-4BBD-0949-89D7-B4D52A8575C7}" srcOrd="1" destOrd="0" parTransId="{A2E1DB57-479E-BA40-91FB-43D4B4A4475D}" sibTransId="{6ADCA673-3800-174F-B20D-E18DD32AE08E}"/>
    <dgm:cxn modelId="{4FABC388-940E-024D-872A-44C68B61EE0B}" type="presOf" srcId="{2FF2A289-6FFF-0F45-AADD-C829661A8E7E}" destId="{4DE1CB5F-A04F-1244-BC31-757630C5FAF5}" srcOrd="0" destOrd="0" presId="urn:microsoft.com/office/officeart/2005/8/layout/list1"/>
    <dgm:cxn modelId="{C61D83BC-F7CB-AA44-BCFC-84F252288A36}" srcId="{F0F280BB-9F58-074F-B052-157DA7E840FB}" destId="{2FF2A289-6FFF-0F45-AADD-C829661A8E7E}" srcOrd="1" destOrd="0" parTransId="{BAB5E5F2-1C5D-CA46-B497-BE7DA7F3F498}" sibTransId="{50BC00FA-D0EF-5943-A360-7FC5CDBE7FF3}"/>
    <dgm:cxn modelId="{30B2E618-9A9B-CD4C-A3D8-6472AFAAADA1}" type="presOf" srcId="{C66E48DB-4BBD-0949-89D7-B4D52A8575C7}" destId="{F7355F1A-2E0C-7542-84E6-188949CE1490}" srcOrd="0" destOrd="1" presId="urn:microsoft.com/office/officeart/2005/8/layout/list1"/>
    <dgm:cxn modelId="{57EAB2BA-7B00-AD44-95CB-B99D9953BF4E}" type="presOf" srcId="{790C48CF-A3DC-8249-AF61-648FEF2CFC10}" destId="{72548F78-BDBE-8D44-A8D6-0C537E3307AD}" srcOrd="0" destOrd="2" presId="urn:microsoft.com/office/officeart/2005/8/layout/list1"/>
    <dgm:cxn modelId="{72B2DBB6-A4B0-F84F-BF88-000B225F11F3}" srcId="{F0F280BB-9F58-074F-B052-157DA7E840FB}" destId="{9059CAE6-EA28-6F4D-B807-404D108E934B}" srcOrd="0" destOrd="0" parTransId="{2738DAD5-CBAC-0845-A368-B655C3F90243}" sibTransId="{C8D9F716-63D5-EB47-BCC9-A810952B6ECA}"/>
    <dgm:cxn modelId="{931AD094-A009-E14E-8A93-1EFC196334CF}" type="presOf" srcId="{26AC9247-BCF0-8B4B-A3D1-B45CABAB51A4}" destId="{72548F78-BDBE-8D44-A8D6-0C537E3307AD}" srcOrd="0" destOrd="4" presId="urn:microsoft.com/office/officeart/2005/8/layout/list1"/>
    <dgm:cxn modelId="{8AD00C8B-2C34-5C47-804C-964915D024CE}" srcId="{EB97D758-CF8A-8947-B1D6-5A481591E8BC}" destId="{26AC9247-BCF0-8B4B-A3D1-B45CABAB51A4}" srcOrd="3" destOrd="0" parTransId="{A747D8B3-0109-6F4C-AE26-FB957A6A491F}" sibTransId="{7D2B3EA9-0A34-E247-8E3C-A7222FDD97A8}"/>
    <dgm:cxn modelId="{961BFB6F-951F-A244-BF2E-E455F0D45843}" srcId="{EB97D758-CF8A-8947-B1D6-5A481591E8BC}" destId="{4D6DD580-BC78-F249-881A-37A296C2A75D}" srcOrd="0" destOrd="0" parTransId="{41B7E6A1-B65C-924B-AFA5-B91396DB7ADD}" sibTransId="{FA624E80-6972-B945-92D1-A7C4AE5AA0A3}"/>
    <dgm:cxn modelId="{55457E21-6DC0-CF43-84BF-78AA88C11DCC}" srcId="{EB97D758-CF8A-8947-B1D6-5A481591E8BC}" destId="{790C48CF-A3DC-8249-AF61-648FEF2CFC10}" srcOrd="1" destOrd="0" parTransId="{ACC4F340-95D8-8B4F-BF82-226E4F508A4D}" sibTransId="{A36F666E-2543-2A4B-9060-6EF2582E73BD}"/>
    <dgm:cxn modelId="{381A5A13-13B2-624B-9D6C-113793645915}" type="presOf" srcId="{F0F280BB-9F58-074F-B052-157DA7E840FB}" destId="{1067951B-CB05-624D-96D0-9EAFE8813BB6}" srcOrd="0" destOrd="0" presId="urn:microsoft.com/office/officeart/2005/8/layout/list1"/>
    <dgm:cxn modelId="{BED9F7AC-0078-564E-8DA7-5B97E0DA04D8}" type="presOf" srcId="{2FF2A289-6FFF-0F45-AADD-C829661A8E7E}" destId="{A454A4FA-3720-AD41-9030-B0031F4B3DB2}" srcOrd="1" destOrd="0" presId="urn:microsoft.com/office/officeart/2005/8/layout/list1"/>
    <dgm:cxn modelId="{97918415-B5BB-4D45-BB50-F2544A29826E}" type="presOf" srcId="{9059CAE6-EA28-6F4D-B807-404D108E934B}" destId="{738E6059-7D0A-0B40-93D0-A8606381A348}" srcOrd="0" destOrd="0" presId="urn:microsoft.com/office/officeart/2005/8/layout/list1"/>
    <dgm:cxn modelId="{C904BC08-8E10-F54A-A9FF-76D9703A1998}" type="presOf" srcId="{9D54BD75-78C0-2643-B1EE-B4C49AF3F594}" destId="{F7355F1A-2E0C-7542-84E6-188949CE1490}" srcOrd="0" destOrd="0" presId="urn:microsoft.com/office/officeart/2005/8/layout/list1"/>
    <dgm:cxn modelId="{ECB4DE81-F483-5946-AD51-DB2A75491189}" srcId="{9059CAE6-EA28-6F4D-B807-404D108E934B}" destId="{EB97D758-CF8A-8947-B1D6-5A481591E8BC}" srcOrd="0" destOrd="0" parTransId="{FA5C2351-32BE-B54A-B4B0-900CF65A4AA3}" sibTransId="{3EA2E706-0EDC-CF42-8630-6F27BA3E2CA5}"/>
    <dgm:cxn modelId="{A79DF7C8-01C2-7840-8D0F-78C38B402AB6}" srcId="{EB97D758-CF8A-8947-B1D6-5A481591E8BC}" destId="{4E3D195D-A562-424A-9407-9ACE51345916}" srcOrd="2" destOrd="0" parTransId="{5C4CF194-353C-8F45-BD07-3A3922D87838}" sibTransId="{A199992C-A716-1044-9AC9-4537CCB751C2}"/>
    <dgm:cxn modelId="{F782981A-DB42-234A-8829-B5294DC7A03E}" srcId="{2FF2A289-6FFF-0F45-AADD-C829661A8E7E}" destId="{9D54BD75-78C0-2643-B1EE-B4C49AF3F594}" srcOrd="0" destOrd="0" parTransId="{8505813A-B175-B447-B81B-CE5E7B50C714}" sibTransId="{CBE4372C-25D1-B549-9C6D-F1B61284FBFB}"/>
    <dgm:cxn modelId="{E3A58728-39A7-7242-8B1B-25E291559F03}" type="presParOf" srcId="{1067951B-CB05-624D-96D0-9EAFE8813BB6}" destId="{D6A741AD-5953-5C4F-838E-38FD10560FCC}" srcOrd="0" destOrd="0" presId="urn:microsoft.com/office/officeart/2005/8/layout/list1"/>
    <dgm:cxn modelId="{DF64F969-A2F0-C643-95BE-6347FE0AE902}" type="presParOf" srcId="{D6A741AD-5953-5C4F-838E-38FD10560FCC}" destId="{738E6059-7D0A-0B40-93D0-A8606381A348}" srcOrd="0" destOrd="0" presId="urn:microsoft.com/office/officeart/2005/8/layout/list1"/>
    <dgm:cxn modelId="{B6C173B7-C332-4740-AA9A-2CB1D078E9C7}" type="presParOf" srcId="{D6A741AD-5953-5C4F-838E-38FD10560FCC}" destId="{112CB484-3C25-0C42-B770-B8854802403C}" srcOrd="1" destOrd="0" presId="urn:microsoft.com/office/officeart/2005/8/layout/list1"/>
    <dgm:cxn modelId="{FF46FDC7-BB35-764E-B586-5C0A2E56FFEC}" type="presParOf" srcId="{1067951B-CB05-624D-96D0-9EAFE8813BB6}" destId="{70D21C51-7A49-5543-985F-3B8B33EBE9E2}" srcOrd="1" destOrd="0" presId="urn:microsoft.com/office/officeart/2005/8/layout/list1"/>
    <dgm:cxn modelId="{36C5B489-8126-DB49-93D1-80807FAD440F}" type="presParOf" srcId="{1067951B-CB05-624D-96D0-9EAFE8813BB6}" destId="{72548F78-BDBE-8D44-A8D6-0C537E3307AD}" srcOrd="2" destOrd="0" presId="urn:microsoft.com/office/officeart/2005/8/layout/list1"/>
    <dgm:cxn modelId="{E592F40E-61F3-D640-B470-21A50F852246}" type="presParOf" srcId="{1067951B-CB05-624D-96D0-9EAFE8813BB6}" destId="{1A32D044-0682-5547-8452-C23E5B4835DF}" srcOrd="3" destOrd="0" presId="urn:microsoft.com/office/officeart/2005/8/layout/list1"/>
    <dgm:cxn modelId="{6D35FA24-47D7-DF49-95A7-52B08F78BBBD}" type="presParOf" srcId="{1067951B-CB05-624D-96D0-9EAFE8813BB6}" destId="{1104372B-4895-D042-B935-00485617F940}" srcOrd="4" destOrd="0" presId="urn:microsoft.com/office/officeart/2005/8/layout/list1"/>
    <dgm:cxn modelId="{68C9A465-52E8-C140-BD5F-FB222977826A}" type="presParOf" srcId="{1104372B-4895-D042-B935-00485617F940}" destId="{4DE1CB5F-A04F-1244-BC31-757630C5FAF5}" srcOrd="0" destOrd="0" presId="urn:microsoft.com/office/officeart/2005/8/layout/list1"/>
    <dgm:cxn modelId="{01242172-36CB-6A43-AC17-013F0D3504BA}" type="presParOf" srcId="{1104372B-4895-D042-B935-00485617F940}" destId="{A454A4FA-3720-AD41-9030-B0031F4B3DB2}" srcOrd="1" destOrd="0" presId="urn:microsoft.com/office/officeart/2005/8/layout/list1"/>
    <dgm:cxn modelId="{E83EF12B-712D-A644-980E-1DFD6E67EB10}" type="presParOf" srcId="{1067951B-CB05-624D-96D0-9EAFE8813BB6}" destId="{A1568EA8-EE6B-6141-9C8B-D1B347A14057}" srcOrd="5" destOrd="0" presId="urn:microsoft.com/office/officeart/2005/8/layout/list1"/>
    <dgm:cxn modelId="{799ECD59-74EE-F446-B947-F07EE38D7809}" type="presParOf" srcId="{1067951B-CB05-624D-96D0-9EAFE8813BB6}" destId="{F7355F1A-2E0C-7542-84E6-188949CE1490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548F78-BDBE-8D44-A8D6-0C537E3307AD}">
      <dsp:nvSpPr>
        <dsp:cNvPr id="0" name=""/>
        <dsp:cNvSpPr/>
      </dsp:nvSpPr>
      <dsp:spPr>
        <a:xfrm>
          <a:off x="0" y="363045"/>
          <a:ext cx="6900512" cy="2579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437388" rIns="535556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/>
            <a:t>13 different WHO Collaborating Centres on primary health care and family medicine globally: </a:t>
          </a:r>
          <a:endParaRPr lang="en-BE" sz="2100" kern="1200"/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/>
            <a:t>4 in Europe</a:t>
          </a:r>
          <a:endParaRPr lang="en-BE" sz="2100" kern="1200"/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/>
            <a:t>5 in Asia </a:t>
          </a:r>
          <a:endParaRPr lang="en-BE" sz="2100" kern="1200"/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/>
            <a:t>4 in North America</a:t>
          </a:r>
          <a:endParaRPr lang="en-BE" sz="2100" kern="1200"/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1" kern="1200"/>
            <a:t>0 in Africa</a:t>
          </a:r>
          <a:endParaRPr lang="en-BE" sz="2100" kern="1200"/>
        </a:p>
      </dsp:txBody>
      <dsp:txXfrm>
        <a:off x="0" y="363045"/>
        <a:ext cx="6900512" cy="2579850"/>
      </dsp:txXfrm>
    </dsp:sp>
    <dsp:sp modelId="{112CB484-3C25-0C42-B770-B8854802403C}">
      <dsp:nvSpPr>
        <dsp:cNvPr id="0" name=""/>
        <dsp:cNvSpPr/>
      </dsp:nvSpPr>
      <dsp:spPr>
        <a:xfrm>
          <a:off x="345025" y="53085"/>
          <a:ext cx="4830358" cy="6199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/>
            <a:t>Problem</a:t>
          </a:r>
          <a:endParaRPr lang="en-BE" sz="2100" kern="1200"/>
        </a:p>
      </dsp:txBody>
      <dsp:txXfrm>
        <a:off x="375287" y="83347"/>
        <a:ext cx="4769834" cy="559396"/>
      </dsp:txXfrm>
    </dsp:sp>
    <dsp:sp modelId="{F7355F1A-2E0C-7542-84E6-188949CE1490}">
      <dsp:nvSpPr>
        <dsp:cNvPr id="0" name=""/>
        <dsp:cNvSpPr/>
      </dsp:nvSpPr>
      <dsp:spPr>
        <a:xfrm>
          <a:off x="0" y="3366255"/>
          <a:ext cx="6900512" cy="211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437388" rIns="535556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/>
            <a:t>Facilitate the set-up of capacity building programs to strengthen the local health workforce, improve service delivery and disseminate expertise</a:t>
          </a:r>
          <a:endParaRPr lang="en-BE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/>
            <a:t>Play a role at global level and influence the global agenda of health priorities and challenges</a:t>
          </a:r>
          <a:endParaRPr lang="en-BE" sz="2100" kern="1200" dirty="0"/>
        </a:p>
      </dsp:txBody>
      <dsp:txXfrm>
        <a:off x="0" y="3366255"/>
        <a:ext cx="6900512" cy="2116800"/>
      </dsp:txXfrm>
    </dsp:sp>
    <dsp:sp modelId="{A454A4FA-3720-AD41-9030-B0031F4B3DB2}">
      <dsp:nvSpPr>
        <dsp:cNvPr id="0" name=""/>
        <dsp:cNvSpPr/>
      </dsp:nvSpPr>
      <dsp:spPr>
        <a:xfrm>
          <a:off x="345025" y="3056295"/>
          <a:ext cx="4830358" cy="6199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/>
            <a:t>Importance</a:t>
          </a:r>
          <a:endParaRPr lang="en-BE" sz="2100" kern="1200"/>
        </a:p>
      </dsp:txBody>
      <dsp:txXfrm>
        <a:off x="375287" y="3086557"/>
        <a:ext cx="4769834" cy="559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E034-9DC0-4BFE-8CEB-EB65FCDA4ACC}" type="datetimeFigureOut">
              <a:rPr lang="nl-BE" smtClean="0"/>
              <a:t>19/10/2022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6F9F-0AEE-4F01-B002-DADD4560AE1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96636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E034-9DC0-4BFE-8CEB-EB65FCDA4ACC}" type="datetimeFigureOut">
              <a:rPr lang="nl-BE" smtClean="0"/>
              <a:t>19/10/2022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6F9F-0AEE-4F01-B002-DADD4560AE1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20529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E034-9DC0-4BFE-8CEB-EB65FCDA4ACC}" type="datetimeFigureOut">
              <a:rPr lang="nl-BE" smtClean="0"/>
              <a:t>19/10/2022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6F9F-0AEE-4F01-B002-DADD4560AE1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61031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37084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Rectangle 10" title="Decorative"/>
          <p:cNvSpPr/>
          <p:nvPr userDrawn="1"/>
        </p:nvSpPr>
        <p:spPr>
          <a:xfrm>
            <a:off x="3708400" y="0"/>
            <a:ext cx="4775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2921" y="936980"/>
            <a:ext cx="3686159" cy="1466055"/>
          </a:xfrm>
        </p:spPr>
        <p:txBody>
          <a:bodyPr lIns="0" anchor="t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52988" y="2407322"/>
            <a:ext cx="3686025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52921" y="2811606"/>
            <a:ext cx="3686159" cy="3044825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483600" y="0"/>
            <a:ext cx="37084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051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F2403-2547-4C8D-AE3B-1D3A43AB20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D8C761-37FB-4757-9C0B-B326970FC2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2E42CF-9DDC-48B8-9DE1-1220CEFE6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F2F06-B307-4113-A569-02B1DBF1ECD0}" type="datetimeFigureOut">
              <a:rPr lang="nl-BE" smtClean="0"/>
              <a:t>19/10/2022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CDF9-4CEB-4085-B683-5517DC884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2BEE2-4D68-4200-AB43-FAC1D69AA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17C7D-EB3D-4D16-ADB9-540BC04CF35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29937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1C7EB-A683-4BCB-9B03-E8CA1E332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DEF7D-F2E0-4AB7-99F9-88A1D8EEEF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4CB5C4-271F-45D3-9039-264C4235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F2F06-B307-4113-A569-02B1DBF1ECD0}" type="datetimeFigureOut">
              <a:rPr lang="nl-BE" smtClean="0"/>
              <a:t>19/10/2022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306AC-5700-4DA6-A652-DD136C47C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F367CC-9B77-4583-A87B-6874C7929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17C7D-EB3D-4D16-ADB9-540BC04CF35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092051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7898D-F16B-499D-B84A-B8D909ED3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0FE265-09CB-42CC-90F4-C5C0962FB0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F42197-911D-485E-8A2F-DB6A8CCA0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F2F06-B307-4113-A569-02B1DBF1ECD0}" type="datetimeFigureOut">
              <a:rPr lang="nl-BE" smtClean="0"/>
              <a:t>19/10/2022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AD6E0-4B0D-47B2-8166-A54172998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0485F-98DB-4CE0-83E4-4E3F5AA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17C7D-EB3D-4D16-ADB9-540BC04CF35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046020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DC631-ACFD-4371-AB08-7D03B6641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5E76AB-49A4-4356-8382-00CCA67770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CFF3ED-983F-40B0-8561-BE2C8AB8C3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5BE26D-3998-42BA-B164-1FB47E455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F2F06-B307-4113-A569-02B1DBF1ECD0}" type="datetimeFigureOut">
              <a:rPr lang="nl-BE" smtClean="0"/>
              <a:t>19/10/2022</a:t>
            </a:fld>
            <a:endParaRPr lang="nl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1D0255-83F2-491B-BE1D-311BB486C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7AFCD-8AA5-4C01-B4D5-8E0F2E05F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17C7D-EB3D-4D16-ADB9-540BC04CF35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02119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6939C-188E-4889-9EB6-1238C3A9D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0072BA-2C56-4553-AC0B-D8372B0D51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966FCE-F5D2-4CFB-842E-53FD25C8A2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C1905D-A081-471C-B565-8BF2A8CFEB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BB4A58-B4DA-4292-BC0D-F9E2B344D9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0D441D-A4F9-4762-BC4D-64A28700B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F2F06-B307-4113-A569-02B1DBF1ECD0}" type="datetimeFigureOut">
              <a:rPr lang="nl-BE" smtClean="0"/>
              <a:t>19/10/2022</a:t>
            </a:fld>
            <a:endParaRPr lang="nl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67B99A-8276-4755-8AA5-8518DC2A8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2732D8-C281-4A4A-A95D-908E0BEBB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17C7D-EB3D-4D16-ADB9-540BC04CF35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603525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50FF6-A2AF-4A8B-A4C2-C30C6BD7D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2CD98A-B202-43E3-95E8-AC3FC7435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F2F06-B307-4113-A569-02B1DBF1ECD0}" type="datetimeFigureOut">
              <a:rPr lang="nl-BE" smtClean="0"/>
              <a:t>19/10/2022</a:t>
            </a:fld>
            <a:endParaRPr lang="nl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5227D9-B163-454C-B060-3AB0D454E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B57A75-A9FB-4914-AE5A-0E92FC351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17C7D-EB3D-4D16-ADB9-540BC04CF35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301897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AE17D7-7F04-463C-B73D-4AB6C227C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F2F06-B307-4113-A569-02B1DBF1ECD0}" type="datetimeFigureOut">
              <a:rPr lang="nl-BE" smtClean="0"/>
              <a:t>19/10/2022</a:t>
            </a:fld>
            <a:endParaRPr lang="nl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24B062-3301-4373-9616-B81E3321E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9CE18-5243-46B8-908C-390711210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17C7D-EB3D-4D16-ADB9-540BC04CF35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44149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E034-9DC0-4BFE-8CEB-EB65FCDA4ACC}" type="datetimeFigureOut">
              <a:rPr lang="nl-BE" smtClean="0"/>
              <a:t>19/10/2022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6F9F-0AEE-4F01-B002-DADD4560AE1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784121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91812-A999-46FC-BCD4-26677022D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76900-A1DD-410D-ADC1-AA7A0F773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7867D0-C07B-4170-ABE1-7FB90EB881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0644A5-EFBD-4357-AC12-51E1550D8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F2F06-B307-4113-A569-02B1DBF1ECD0}" type="datetimeFigureOut">
              <a:rPr lang="nl-BE" smtClean="0"/>
              <a:t>19/10/2022</a:t>
            </a:fld>
            <a:endParaRPr lang="nl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43FE31-A43E-462F-9755-821A47476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1330DF-D459-4BFD-A2C7-4E4F97212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17C7D-EB3D-4D16-ADB9-540BC04CF35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124628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8DC6D-66B0-47EB-9973-7359939BE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AF36A8-8A71-4A6D-99E2-B89A0CE5D2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F4CC87-FDB7-4B1C-A67B-D6CF484857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2734AE-420D-4AD3-A010-63A962DE0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F2F06-B307-4113-A569-02B1DBF1ECD0}" type="datetimeFigureOut">
              <a:rPr lang="nl-BE" smtClean="0"/>
              <a:t>19/10/2022</a:t>
            </a:fld>
            <a:endParaRPr lang="nl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42355B-90A7-4021-8698-CE9A6B31F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AB1B84-5611-444B-B90C-A75492EA4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17C7D-EB3D-4D16-ADB9-540BC04CF35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97242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29177-C45B-48C5-ACCA-899363F8A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454B49-E4A7-4DC1-9DCC-735E847A10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5C39A-C4FC-4BAD-9DDE-6CAFDFE84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F2F06-B307-4113-A569-02B1DBF1ECD0}" type="datetimeFigureOut">
              <a:rPr lang="nl-BE" smtClean="0"/>
              <a:t>19/10/2022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689ABE-1165-4F24-9D77-852F84FCC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BD634C-937A-49E8-82D8-9E2CAB073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17C7D-EB3D-4D16-ADB9-540BC04CF35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371582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A1CF46-3CF3-4D7F-A520-35D7A58700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3B718F-EA31-414E-8186-9BD44F3B9C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8484F2-BE04-4832-B096-5D3D31159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F2F06-B307-4113-A569-02B1DBF1ECD0}" type="datetimeFigureOut">
              <a:rPr lang="nl-BE" smtClean="0"/>
              <a:t>19/10/2022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EF0264-3576-4045-A454-9352B9629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423770-7614-41CC-9C70-EA1019514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17C7D-EB3D-4D16-ADB9-540BC04CF35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19804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E034-9DC0-4BFE-8CEB-EB65FCDA4ACC}" type="datetimeFigureOut">
              <a:rPr lang="nl-BE" smtClean="0"/>
              <a:t>19/10/2022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6F9F-0AEE-4F01-B002-DADD4560AE1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15797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E034-9DC0-4BFE-8CEB-EB65FCDA4ACC}" type="datetimeFigureOut">
              <a:rPr lang="nl-BE" smtClean="0"/>
              <a:t>19/10/2022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6F9F-0AEE-4F01-B002-DADD4560AE1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11855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E034-9DC0-4BFE-8CEB-EB65FCDA4ACC}" type="datetimeFigureOut">
              <a:rPr lang="nl-BE" smtClean="0"/>
              <a:t>19/10/2022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6F9F-0AEE-4F01-B002-DADD4560AE1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87103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E034-9DC0-4BFE-8CEB-EB65FCDA4ACC}" type="datetimeFigureOut">
              <a:rPr lang="nl-BE" smtClean="0"/>
              <a:t>19/10/2022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6F9F-0AEE-4F01-B002-DADD4560AE1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01167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E034-9DC0-4BFE-8CEB-EB65FCDA4ACC}" type="datetimeFigureOut">
              <a:rPr lang="nl-BE" smtClean="0"/>
              <a:t>19/10/2022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6F9F-0AEE-4F01-B002-DADD4560AE1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56247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E034-9DC0-4BFE-8CEB-EB65FCDA4ACC}" type="datetimeFigureOut">
              <a:rPr lang="nl-BE" smtClean="0"/>
              <a:t>19/10/2022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6F9F-0AEE-4F01-B002-DADD4560AE1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24072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E034-9DC0-4BFE-8CEB-EB65FCDA4ACC}" type="datetimeFigureOut">
              <a:rPr lang="nl-BE" smtClean="0"/>
              <a:t>19/10/2022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46F9F-0AEE-4F01-B002-DADD4560AE1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5066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3E034-9DC0-4BFE-8CEB-EB65FCDA4ACC}" type="datetimeFigureOut">
              <a:rPr lang="nl-BE" smtClean="0"/>
              <a:t>19/10/2022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46F9F-0AEE-4F01-B002-DADD4560AE1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86695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1ECBA5-84F3-434C-BEDF-63C520AF8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9973F4-5D4F-4362-AFD2-A5C6F1F08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BB2247-1B08-49C6-85DE-8A450D1D22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F2F06-B307-4113-A569-02B1DBF1ECD0}" type="datetimeFigureOut">
              <a:rPr lang="nl-BE" smtClean="0"/>
              <a:t>19/10/2022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0328CA-AAA0-45B3-B1A5-BF8F4E96DF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CCF74B-C8E3-4034-87BC-31E6700EB3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17C7D-EB3D-4D16-ADB9-540BC04CF35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3422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mailto:anna.galle@ugent.be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CD6378-C7D9-40E8-83E7-C551D3D03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024" y="458029"/>
            <a:ext cx="4821153" cy="1956841"/>
          </a:xfrm>
        </p:spPr>
        <p:txBody>
          <a:bodyPr anchor="b">
            <a:normAutofit fontScale="90000"/>
          </a:bodyPr>
          <a:lstStyle/>
          <a:p>
            <a:r>
              <a:rPr lang="pt-BR" sz="4600" dirty="0"/>
              <a:t>WHOCC on Family Medicine and PHC- Ghent University (since 2010)</a:t>
            </a:r>
            <a:endParaRPr lang="nl-BE" sz="4600" dirty="0"/>
          </a:p>
        </p:txBody>
      </p:sp>
      <p:sp>
        <p:nvSpPr>
          <p:cNvPr id="103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9CEC317-03BF-4B80-AD24-2D6E6319EF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8716" y="5274838"/>
            <a:ext cx="4243387" cy="915408"/>
          </a:xfrm>
          <a:prstGeom prst="rect">
            <a:avLst/>
          </a:prstGeom>
        </p:spPr>
      </p:pic>
      <p:pic>
        <p:nvPicPr>
          <p:cNvPr id="1026" name="Picture 2" descr="10 Memorable Things to Do in Ghent: The Gem of Belgium">
            <a:extLst>
              <a:ext uri="{FF2B5EF4-FFF2-40B4-BE49-F238E27FC236}">
                <a16:creationId xmlns:a16="http://schemas.microsoft.com/office/drawing/2014/main" id="{12AF6671-E4B9-D741-A6C8-B6785C576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7" r="14738" b="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737C7F-BFCD-4D17-87D9-E7E130CF6C11}"/>
              </a:ext>
            </a:extLst>
          </p:cNvPr>
          <p:cNvSpPr/>
          <p:nvPr/>
        </p:nvSpPr>
        <p:spPr>
          <a:xfrm>
            <a:off x="489024" y="3236051"/>
            <a:ext cx="6096000" cy="140038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700" dirty="0"/>
              <a:t>Multidisciplinary team working on research, </a:t>
            </a:r>
          </a:p>
          <a:p>
            <a:r>
              <a:rPr lang="en-US" sz="1700" dirty="0"/>
              <a:t>education and policy </a:t>
            </a:r>
          </a:p>
          <a:p>
            <a:endParaRPr lang="nl-BE" sz="1700" dirty="0"/>
          </a:p>
          <a:p>
            <a:r>
              <a:rPr lang="nl-BE" sz="1700" dirty="0"/>
              <a:t>Head Prof Em. Jan De Maeseneer</a:t>
            </a:r>
          </a:p>
          <a:p>
            <a:r>
              <a:rPr lang="nl-BE" sz="1700" dirty="0" err="1"/>
              <a:t>Coordinator</a:t>
            </a:r>
            <a:r>
              <a:rPr lang="nl-BE" sz="1700" dirty="0"/>
              <a:t> </a:t>
            </a:r>
            <a:r>
              <a:rPr lang="nl-BE" sz="1700" dirty="0" err="1"/>
              <a:t>Dr</a:t>
            </a:r>
            <a:r>
              <a:rPr lang="nl-BE" sz="1700" dirty="0"/>
              <a:t> Anna Galle</a:t>
            </a:r>
          </a:p>
        </p:txBody>
      </p:sp>
    </p:spTree>
    <p:extLst>
      <p:ext uri="{BB962C8B-B14F-4D97-AF65-F5344CB8AC3E}">
        <p14:creationId xmlns:p14="http://schemas.microsoft.com/office/powerpoint/2010/main" val="15653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CE299B-24E2-4AC5-96BC-4B2EF1D2C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19" y="616226"/>
            <a:ext cx="12010161" cy="573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19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C09B6833-5654-4F03-AF5B-DA6604A6F20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483600" y="-4288"/>
            <a:ext cx="3708400" cy="6853712"/>
          </a:xfrm>
          <a:solidFill>
            <a:schemeClr val="accent1"/>
          </a:solidFill>
        </p:spPr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F0240E2-270B-47F4-97C1-065A42CC2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227" y="1132641"/>
            <a:ext cx="3686159" cy="1466055"/>
          </a:xfrm>
        </p:spPr>
        <p:txBody>
          <a:bodyPr>
            <a:normAutofit fontScale="90000"/>
          </a:bodyPr>
          <a:lstStyle/>
          <a:p>
            <a:r>
              <a:rPr lang="en-US" dirty="0"/>
              <a:t>Recently launched Guidelines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6A574E0-4F1C-4569-ABD3-9707A8CD18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68227" y="2228861"/>
            <a:ext cx="3686025" cy="382749"/>
          </a:xfrm>
        </p:spPr>
        <p:txBody>
          <a:bodyPr/>
          <a:lstStyle/>
          <a:p>
            <a:r>
              <a:rPr lang="en-US" dirty="0"/>
              <a:t>Published in March 2022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752924E-B022-4FF4-B161-31F5531EC8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68227" y="2736892"/>
            <a:ext cx="5940597" cy="3044825"/>
          </a:xfrm>
        </p:spPr>
        <p:txBody>
          <a:bodyPr>
            <a:normAutofit/>
          </a:bodyPr>
          <a:lstStyle/>
          <a:p>
            <a:r>
              <a:rPr lang="nl-BE" sz="2000" dirty="0"/>
              <a:t>63</a:t>
            </a:r>
            <a:r>
              <a:rPr lang="en-US" sz="2000" dirty="0"/>
              <a:t> specific recommendations</a:t>
            </a:r>
          </a:p>
          <a:p>
            <a:r>
              <a:rPr lang="en-US" sz="2000" dirty="0"/>
              <a:t>Divided into women/newborn/health system &amp; health promotion</a:t>
            </a:r>
          </a:p>
          <a:p>
            <a:r>
              <a:rPr lang="nl-BE" sz="2000" dirty="0"/>
              <a:t>R</a:t>
            </a:r>
            <a:r>
              <a:rPr lang="en-US" sz="2000" dirty="0" err="1"/>
              <a:t>eview</a:t>
            </a:r>
            <a:r>
              <a:rPr lang="en-US" sz="2000" dirty="0"/>
              <a:t> of existing measures to assess quality of PNC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7B6C54BA-D0AF-4683-85E3-EA49B11703A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7A6BE89-E94C-409C-B2F1-E3DDDD576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505" y="-4288"/>
            <a:ext cx="48751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94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F4D55D1B-6732-4926-8D3F-8CC54C43DF49}"/>
              </a:ext>
            </a:extLst>
          </p:cNvPr>
          <p:cNvSpPr/>
          <p:nvPr/>
        </p:nvSpPr>
        <p:spPr>
          <a:xfrm>
            <a:off x="5917419" y="3265539"/>
            <a:ext cx="3209405" cy="13871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Budget ITM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5B98DE3-19B5-41EC-85E6-497159CA5C8F}"/>
              </a:ext>
            </a:extLst>
          </p:cNvPr>
          <p:cNvSpPr/>
          <p:nvPr/>
        </p:nvSpPr>
        <p:spPr>
          <a:xfrm>
            <a:off x="2646635" y="3257805"/>
            <a:ext cx="3337315" cy="1387154"/>
          </a:xfrm>
          <a:prstGeom prst="rect">
            <a:avLst/>
          </a:prstGeom>
          <a:ln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Budget SPS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A62F2F3-92EB-428F-B33B-8799703E11C7}"/>
              </a:ext>
            </a:extLst>
          </p:cNvPr>
          <p:cNvSpPr/>
          <p:nvPr/>
        </p:nvSpPr>
        <p:spPr>
          <a:xfrm>
            <a:off x="4049770" y="882398"/>
            <a:ext cx="3512048" cy="7556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05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Steering </a:t>
            </a:r>
            <a:r>
              <a:rPr kumimoji="0" lang="nl-BE" sz="105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Committee</a:t>
            </a:r>
            <a:endParaRPr kumimoji="0" lang="nl-BE" sz="105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 </a:t>
            </a:r>
            <a:r>
              <a:rPr kumimoji="0" lang="nl-BE" sz="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Xarifo</a:t>
            </a:r>
            <a:r>
              <a:rPr kumimoji="0" lang="nl-BE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(SPS </a:t>
            </a:r>
            <a:r>
              <a:rPr kumimoji="0" lang="nl-BE" sz="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Tete</a:t>
            </a:r>
            <a:r>
              <a:rPr kumimoji="0" lang="nl-BE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); Prof Wim Van Damme (ITG </a:t>
            </a:r>
            <a:r>
              <a:rPr kumimoji="0" lang="nl-BE" sz="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Antwerp</a:t>
            </a:r>
            <a:r>
              <a:rPr kumimoji="0" lang="nl-BE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); </a:t>
            </a:r>
            <a:r>
              <a:rPr kumimoji="0" lang="nl-BE" sz="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Representative</a:t>
            </a:r>
            <a:r>
              <a:rPr kumimoji="0" lang="nl-BE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FDFA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Overal </a:t>
            </a:r>
            <a:r>
              <a:rPr kumimoji="0" lang="nl-BE" sz="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supervision</a:t>
            </a:r>
            <a:r>
              <a:rPr kumimoji="0" lang="nl-BE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</a:t>
            </a:r>
            <a:r>
              <a:rPr kumimoji="0" lang="nl-BE" sz="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advice</a:t>
            </a:r>
            <a:r>
              <a:rPr kumimoji="0" lang="nl-BE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Meet </a:t>
            </a:r>
            <a:r>
              <a:rPr kumimoji="0" lang="nl-BE" sz="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every</a:t>
            </a:r>
            <a:r>
              <a:rPr kumimoji="0" lang="nl-BE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6 </a:t>
            </a:r>
            <a:r>
              <a:rPr kumimoji="0" lang="nl-BE" sz="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months</a:t>
            </a:r>
            <a:endParaRPr kumimoji="0" lang="nl-BE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E466E0C-757F-4788-83FB-C301A56B76CB}"/>
              </a:ext>
            </a:extLst>
          </p:cNvPr>
          <p:cNvSpPr/>
          <p:nvPr/>
        </p:nvSpPr>
        <p:spPr>
          <a:xfrm>
            <a:off x="2967690" y="2087048"/>
            <a:ext cx="1435408" cy="9566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Team </a:t>
            </a:r>
            <a:r>
              <a:rPr kumimoji="0" lang="nl-B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Tete</a:t>
            </a:r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Dra Carla, Dra Rosa, Dr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Narguisse</a:t>
            </a:r>
            <a:endParaRPr kumimoji="0" lang="nl-BE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1E2C54B-018D-4948-8DA8-4F3149223730}"/>
              </a:ext>
            </a:extLst>
          </p:cNvPr>
          <p:cNvSpPr/>
          <p:nvPr/>
        </p:nvSpPr>
        <p:spPr>
          <a:xfrm>
            <a:off x="7434540" y="2087048"/>
            <a:ext cx="1499895" cy="9639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Team </a:t>
            </a:r>
            <a:r>
              <a:rPr kumimoji="0" lang="nl-B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Antwerp</a:t>
            </a:r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Heleen A, John DM, Tom DC, 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86C4036-3F77-4A9F-9421-C88381BA9C1F}"/>
              </a:ext>
            </a:extLst>
          </p:cNvPr>
          <p:cNvSpPr/>
          <p:nvPr/>
        </p:nvSpPr>
        <p:spPr>
          <a:xfrm>
            <a:off x="5962274" y="2395780"/>
            <a:ext cx="1548260" cy="73408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PCA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 van de Put &amp; Anna Galle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9E16EDB-EEEE-43EC-BE25-39A5F6FB3C9B}"/>
              </a:ext>
            </a:extLst>
          </p:cNvPr>
          <p:cNvSpPr/>
          <p:nvPr/>
        </p:nvSpPr>
        <p:spPr>
          <a:xfrm>
            <a:off x="4137469" y="2383599"/>
            <a:ext cx="1617052" cy="73408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PCT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</a:t>
            </a:r>
            <a:r>
              <a:rPr kumimoji="0" lang="nl-B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be </a:t>
            </a:r>
            <a:r>
              <a:rPr kumimoji="0" lang="nl-BE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recruted</a:t>
            </a:r>
            <a:r>
              <a:rPr kumimoji="0" lang="nl-B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BE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</a:t>
            </a:r>
            <a:r>
              <a:rPr kumimoji="0" lang="nl-B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SPS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93F4669-FE4F-4C2E-8684-6DA7626170DA}"/>
              </a:ext>
            </a:extLst>
          </p:cNvPr>
          <p:cNvSpPr txBox="1"/>
          <p:nvPr/>
        </p:nvSpPr>
        <p:spPr>
          <a:xfrm>
            <a:off x="257103" y="5337714"/>
            <a:ext cx="5677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Technical </a:t>
            </a:r>
            <a:r>
              <a:rPr kumimoji="0" lang="nl-BE" sz="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group</a:t>
            </a:r>
            <a:r>
              <a:rPr kumimoji="0" lang="nl-BE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BE" sz="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Tete</a:t>
            </a:r>
            <a:r>
              <a:rPr kumimoji="0" lang="nl-B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nl-BE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responsible</a:t>
            </a:r>
            <a:r>
              <a:rPr kumimoji="0" lang="nl-B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BE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</a:t>
            </a:r>
            <a:r>
              <a:rPr kumimoji="0" lang="nl-B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project </a:t>
            </a:r>
            <a:r>
              <a:rPr kumimoji="0" lang="nl-BE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implementation</a:t>
            </a:r>
            <a:r>
              <a:rPr kumimoji="0" lang="nl-B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BE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Tete</a:t>
            </a:r>
            <a:r>
              <a:rPr kumimoji="0" lang="nl-B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nl-BE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delegates</a:t>
            </a:r>
            <a:r>
              <a:rPr kumimoji="0" lang="nl-B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BE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responsibility</a:t>
            </a:r>
            <a:r>
              <a:rPr kumimoji="0" lang="nl-B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BE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</a:t>
            </a:r>
            <a:r>
              <a:rPr kumimoji="0" lang="nl-B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Team </a:t>
            </a:r>
            <a:r>
              <a:rPr kumimoji="0" lang="nl-BE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Tete</a:t>
            </a:r>
            <a:r>
              <a:rPr kumimoji="0" lang="nl-B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Team </a:t>
            </a:r>
            <a:r>
              <a:rPr kumimoji="0" lang="nl-BE" sz="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Tete</a:t>
            </a:r>
            <a:r>
              <a:rPr kumimoji="0" lang="nl-B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nl-BE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day-to-day</a:t>
            </a:r>
            <a:r>
              <a:rPr kumimoji="0" lang="nl-B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planning, </a:t>
            </a:r>
            <a:r>
              <a:rPr kumimoji="0" lang="nl-BE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communications</a:t>
            </a:r>
            <a:r>
              <a:rPr kumimoji="0" lang="nl-B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nl-BE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supervision</a:t>
            </a:r>
            <a:r>
              <a:rPr kumimoji="0" lang="nl-B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BE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activities</a:t>
            </a:r>
            <a:r>
              <a:rPr kumimoji="0" lang="nl-BE" sz="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</a:t>
            </a:r>
            <a:r>
              <a:rPr kumimoji="0" lang="nl-BE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delegates</a:t>
            </a:r>
            <a:r>
              <a:rPr kumimoji="0" lang="nl-BE" sz="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BE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tasks</a:t>
            </a:r>
            <a:r>
              <a:rPr kumimoji="0" lang="nl-BE" sz="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BE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</a:t>
            </a:r>
            <a:r>
              <a:rPr kumimoji="0" lang="nl-BE" sz="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PCT.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PCT</a:t>
            </a:r>
            <a:r>
              <a:rPr kumimoji="0" lang="nl-B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Project coördinator </a:t>
            </a:r>
            <a:r>
              <a:rPr kumimoji="0" lang="nl-BE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Tete</a:t>
            </a:r>
            <a:r>
              <a:rPr kumimoji="0" lang="nl-B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nl-BE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Responsible</a:t>
            </a:r>
            <a:r>
              <a:rPr kumimoji="0" lang="nl-B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nl-B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 Management/Follow-up of programs/Prepare Narrative Reports.</a:t>
            </a:r>
            <a:endParaRPr kumimoji="0" lang="nl-BE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l-BE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Finance officer</a:t>
            </a:r>
            <a:r>
              <a:rPr kumimoji="0" lang="en-US" altLang="nl-B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Prepare Financial Reports</a:t>
            </a:r>
            <a:endParaRPr kumimoji="0" lang="nl-BE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346C515-CEF2-4579-98A7-CFE791E01252}"/>
              </a:ext>
            </a:extLst>
          </p:cNvPr>
          <p:cNvSpPr/>
          <p:nvPr/>
        </p:nvSpPr>
        <p:spPr>
          <a:xfrm>
            <a:off x="2762174" y="1788841"/>
            <a:ext cx="6435329" cy="162471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DAD5C9DA-030F-4941-A8C2-ABBB44910C93}"/>
              </a:ext>
            </a:extLst>
          </p:cNvPr>
          <p:cNvSpPr/>
          <p:nvPr/>
        </p:nvSpPr>
        <p:spPr>
          <a:xfrm>
            <a:off x="616809" y="4631172"/>
            <a:ext cx="10726057" cy="582091"/>
          </a:xfrm>
          <a:prstGeom prst="roundRect">
            <a:avLst/>
          </a:prstGeom>
          <a:gradFill>
            <a:gsLst>
              <a:gs pos="0">
                <a:schemeClr val="accent4">
                  <a:lumMod val="110000"/>
                  <a:satMod val="105000"/>
                  <a:tint val="67000"/>
                </a:schemeClr>
              </a:gs>
              <a:gs pos="75000">
                <a:schemeClr val="accent6">
                  <a:lumMod val="50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Beneficiaries</a:t>
            </a:r>
            <a:endParaRPr kumimoji="0" lang="nl-BE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71406F09-2F1F-4EC7-AE05-E9A5C5A0F49F}"/>
              </a:ext>
            </a:extLst>
          </p:cNvPr>
          <p:cNvSpPr/>
          <p:nvPr/>
        </p:nvSpPr>
        <p:spPr>
          <a:xfrm>
            <a:off x="3517571" y="3206621"/>
            <a:ext cx="4795145" cy="1540714"/>
          </a:xfrm>
          <a:prstGeom prst="triangle">
            <a:avLst/>
          </a:prstGeom>
          <a:effectLst>
            <a:outerShdw blurRad="50800" dist="50800" dir="5400000" algn="ctr" rotWithShape="0">
              <a:srgbClr val="000000">
                <a:alpha val="28000"/>
              </a:srgbClr>
            </a:outerShdw>
            <a:softEdge rad="2413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implementation</a:t>
            </a:r>
            <a:r>
              <a:rPr kumimoji="0" lang="nl-B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team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5E45A4C-F920-47C3-ACB1-A81DB18A8120}"/>
              </a:ext>
            </a:extLst>
          </p:cNvPr>
          <p:cNvSpPr txBox="1"/>
          <p:nvPr/>
        </p:nvSpPr>
        <p:spPr>
          <a:xfrm>
            <a:off x="2840324" y="1868709"/>
            <a:ext cx="6097554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 </a:t>
            </a:r>
            <a:r>
              <a:rPr kumimoji="0" lang="nl-B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operational</a:t>
            </a:r>
            <a:r>
              <a:rPr kumimoji="0" lang="nl-BE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B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committee</a:t>
            </a:r>
            <a:r>
              <a:rPr kumimoji="0" lang="nl-B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day-to-day</a:t>
            </a:r>
            <a:r>
              <a:rPr kumimoji="0" lang="nl-B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planning, </a:t>
            </a:r>
            <a:r>
              <a:rPr kumimoji="0" lang="nl-BE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communications</a:t>
            </a:r>
            <a:r>
              <a:rPr kumimoji="0" lang="nl-B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nl-BE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supervision</a:t>
            </a:r>
            <a:r>
              <a:rPr kumimoji="0" lang="nl-B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BE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activities</a:t>
            </a:r>
            <a:r>
              <a:rPr kumimoji="0" lang="nl-BE" sz="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E8F28D2-B9AA-47E1-9CF5-FC9070E41A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936" y="166655"/>
            <a:ext cx="1440180" cy="53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112B6A2-968A-4783-B083-4EE051E311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237" y="136033"/>
            <a:ext cx="1715678" cy="125352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6A3E945-99A8-488E-B943-94DB54BB02DB}"/>
              </a:ext>
            </a:extLst>
          </p:cNvPr>
          <p:cNvSpPr/>
          <p:nvPr/>
        </p:nvSpPr>
        <p:spPr>
          <a:xfrm>
            <a:off x="8875799" y="3726242"/>
            <a:ext cx="1356494" cy="58209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Finance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 Ielegems. </a:t>
            </a:r>
            <a:r>
              <a:rPr kumimoji="0" lang="en-US" altLang="nl-BE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Prepare Financial Reports</a:t>
            </a:r>
            <a:endParaRPr kumimoji="0" lang="nl-BE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E05AE03-3BAF-4FD5-826D-715E5956C153}"/>
              </a:ext>
            </a:extLst>
          </p:cNvPr>
          <p:cNvSpPr/>
          <p:nvPr/>
        </p:nvSpPr>
        <p:spPr>
          <a:xfrm>
            <a:off x="1713175" y="3739868"/>
            <a:ext cx="1252440" cy="691316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Finance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 Tomas? </a:t>
            </a:r>
            <a:r>
              <a:rPr kumimoji="0" lang="en-US" altLang="nl-BE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Prepare Financial Reports</a:t>
            </a:r>
            <a:endParaRPr kumimoji="0" lang="nl-BE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allout: Line 5">
            <a:extLst>
              <a:ext uri="{FF2B5EF4-FFF2-40B4-BE49-F238E27FC236}">
                <a16:creationId xmlns:a16="http://schemas.microsoft.com/office/drawing/2014/main" id="{E5CCEB00-BB3E-4A3D-B7E7-62025E7D0A04}"/>
              </a:ext>
            </a:extLst>
          </p:cNvPr>
          <p:cNvSpPr/>
          <p:nvPr/>
        </p:nvSpPr>
        <p:spPr>
          <a:xfrm>
            <a:off x="9695725" y="3088958"/>
            <a:ext cx="2245249" cy="676892"/>
          </a:xfrm>
          <a:prstGeom prst="borderCallout1">
            <a:avLst>
              <a:gd name="adj1" fmla="val 47280"/>
              <a:gd name="adj2" fmla="val 2061"/>
              <a:gd name="adj3" fmla="val -90"/>
              <a:gd name="adj4" fmla="val -31198"/>
            </a:avLst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358775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Support group ITM</a:t>
            </a:r>
          </a:p>
          <a:p>
            <a:pPr marL="0" marR="358775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Lenka/Anteneh: SRHR-Maternal Health; Tom Decroo: Clinical HIV/Aids expert with extensive experience in Tete; </a:t>
            </a:r>
            <a:r>
              <a:rPr kumimoji="0" lang="en-US" sz="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Natou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 (?), health finance</a:t>
            </a:r>
            <a:endParaRPr kumimoji="0" lang="nl-BE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Callout: Line 22">
            <a:extLst>
              <a:ext uri="{FF2B5EF4-FFF2-40B4-BE49-F238E27FC236}">
                <a16:creationId xmlns:a16="http://schemas.microsoft.com/office/drawing/2014/main" id="{4C285284-BEE7-430B-8981-ABDD232CE889}"/>
              </a:ext>
            </a:extLst>
          </p:cNvPr>
          <p:cNvSpPr/>
          <p:nvPr/>
        </p:nvSpPr>
        <p:spPr>
          <a:xfrm>
            <a:off x="229164" y="1702370"/>
            <a:ext cx="2093686" cy="1879471"/>
          </a:xfrm>
          <a:prstGeom prst="borderCallout1">
            <a:avLst>
              <a:gd name="adj1" fmla="val 51620"/>
              <a:gd name="adj2" fmla="val 99397"/>
              <a:gd name="adj3" fmla="val 57451"/>
              <a:gd name="adj4" fmla="val 133693"/>
            </a:avLst>
          </a:prstGeo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358775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Technical Group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SPS/DPS Directors, Provincial Chief Medical Officer, Project Coordinator and Managers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Dra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Xarifo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Responsibilities: </a:t>
            </a:r>
            <a:endParaRPr kumimoji="0" lang="en-US" altLang="en-US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Semi-annual Balance of the Project
Share with IMT/Flanders annual semiannual and financial narrative report;
Coordinator's Semiannual Performance Evaluation;
Audits;
Evaluation of the Project at the end of the 3-year cycle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nl-BE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3268C82-8C14-4C7E-AB45-6F896FB983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3175" y="216597"/>
            <a:ext cx="1561972" cy="639762"/>
          </a:xfrm>
          <a:prstGeom prst="rect">
            <a:avLst/>
          </a:prstGeom>
        </p:spPr>
      </p:pic>
      <p:sp>
        <p:nvSpPr>
          <p:cNvPr id="10" name="Arrow: Left-Right 9">
            <a:extLst>
              <a:ext uri="{FF2B5EF4-FFF2-40B4-BE49-F238E27FC236}">
                <a16:creationId xmlns:a16="http://schemas.microsoft.com/office/drawing/2014/main" id="{4C353CCD-0FC8-4DD4-977F-6A50C3F568C2}"/>
              </a:ext>
            </a:extLst>
          </p:cNvPr>
          <p:cNvSpPr/>
          <p:nvPr/>
        </p:nvSpPr>
        <p:spPr>
          <a:xfrm>
            <a:off x="2967690" y="3850525"/>
            <a:ext cx="5894908" cy="32518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 u d g e t   a l i g n m e n t a n d   f i n a n c i a l   r e p o r t i n g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CE439FA-E5E1-459B-9AA8-8DD2BB654787}"/>
              </a:ext>
            </a:extLst>
          </p:cNvPr>
          <p:cNvCxnSpPr>
            <a:cxnSpLocks/>
            <a:stCxn id="20" idx="0"/>
          </p:cNvCxnSpPr>
          <p:nvPr/>
        </p:nvCxnSpPr>
        <p:spPr>
          <a:xfrm flipV="1">
            <a:off x="2339395" y="3002330"/>
            <a:ext cx="756480" cy="73753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2FD067A-0FA5-4575-BF05-1609F38C97D6}"/>
              </a:ext>
            </a:extLst>
          </p:cNvPr>
          <p:cNvCxnSpPr>
            <a:cxnSpLocks/>
          </p:cNvCxnSpPr>
          <p:nvPr/>
        </p:nvCxnSpPr>
        <p:spPr>
          <a:xfrm flipH="1" flipV="1">
            <a:off x="8952373" y="3348187"/>
            <a:ext cx="507275" cy="698495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3" name="Callout: Line 42">
            <a:extLst>
              <a:ext uri="{FF2B5EF4-FFF2-40B4-BE49-F238E27FC236}">
                <a16:creationId xmlns:a16="http://schemas.microsoft.com/office/drawing/2014/main" id="{D4E44C92-B83B-428F-A820-DFB111DF5A91}"/>
              </a:ext>
            </a:extLst>
          </p:cNvPr>
          <p:cNvSpPr/>
          <p:nvPr/>
        </p:nvSpPr>
        <p:spPr>
          <a:xfrm>
            <a:off x="9666276" y="1461548"/>
            <a:ext cx="2245249" cy="1576141"/>
          </a:xfrm>
          <a:prstGeom prst="borderCallout1">
            <a:avLst>
              <a:gd name="adj1" fmla="val 50203"/>
              <a:gd name="adj2" fmla="val -1096"/>
              <a:gd name="adj3" fmla="val 67370"/>
              <a:gd name="adj4" fmla="val -30403"/>
            </a:avLst>
          </a:prstGeo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ITM Development Office and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Dptmnt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of Public Health (DO-DPH)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Names? Heleen + Willem? Higher up?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Responsibilities: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Semi-annual Balance of the Project
Share with IMT/Flanders annual semiannual and financial narrative report;
Coordinator's Semiannual Performance Evaluation;
Audits;
Evaluation of the Project at the end of the 3-year cycle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nl-BE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C2DEAD09-2957-415C-A1A9-8542F8EE8775}"/>
              </a:ext>
            </a:extLst>
          </p:cNvPr>
          <p:cNvSpPr/>
          <p:nvPr/>
        </p:nvSpPr>
        <p:spPr>
          <a:xfrm rot="1679469">
            <a:off x="7228159" y="1093531"/>
            <a:ext cx="2760956" cy="539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Please</a:t>
            </a:r>
            <a:r>
              <a:rPr kumimoji="0" lang="nl-B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check </a:t>
            </a:r>
            <a:r>
              <a:rPr kumimoji="0" lang="nl-BE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roles</a:t>
            </a:r>
            <a:r>
              <a:rPr kumimoji="0" lang="nl-B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</a:t>
            </a:r>
            <a:r>
              <a:rPr kumimoji="0" lang="nl-BE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names</a:t>
            </a:r>
            <a:endParaRPr kumimoji="0" lang="nl-B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2FA732E-4D6C-4080-9CA7-5A62F6011F80}"/>
              </a:ext>
            </a:extLst>
          </p:cNvPr>
          <p:cNvSpPr txBox="1"/>
          <p:nvPr/>
        </p:nvSpPr>
        <p:spPr>
          <a:xfrm>
            <a:off x="5889101" y="5265751"/>
            <a:ext cx="547538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ITM DO-DPH: </a:t>
            </a:r>
            <a:r>
              <a:rPr kumimoji="0" lang="nl-BE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responsible</a:t>
            </a:r>
            <a:r>
              <a:rPr kumimoji="0" lang="nl-B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BE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</a:t>
            </a:r>
            <a:r>
              <a:rPr kumimoji="0" lang="nl-B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project </a:t>
            </a:r>
            <a:r>
              <a:rPr kumimoji="0" lang="nl-BE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implementation</a:t>
            </a:r>
            <a:r>
              <a:rPr kumimoji="0" lang="nl-B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</a:t>
            </a:r>
            <a:r>
              <a:rPr kumimoji="0" lang="nl-BE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grant</a:t>
            </a:r>
            <a:r>
              <a:rPr kumimoji="0" lang="nl-B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management, </a:t>
            </a:r>
            <a:r>
              <a:rPr kumimoji="0" lang="nl-BE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delegates</a:t>
            </a:r>
            <a:r>
              <a:rPr kumimoji="0" lang="nl-B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tot Team </a:t>
            </a:r>
            <a:r>
              <a:rPr kumimoji="0" lang="nl-BE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Antwerp</a:t>
            </a:r>
            <a:r>
              <a:rPr kumimoji="0" lang="nl-B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Team </a:t>
            </a:r>
            <a:r>
              <a:rPr kumimoji="0" lang="nl-BE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Antwerp</a:t>
            </a:r>
            <a:r>
              <a:rPr kumimoji="0" lang="nl-B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Planning, </a:t>
            </a:r>
            <a:r>
              <a:rPr kumimoji="0" lang="nl-BE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communications</a:t>
            </a:r>
            <a:r>
              <a:rPr kumimoji="0" lang="nl-B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nl-BE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supervision</a:t>
            </a:r>
            <a:r>
              <a:rPr kumimoji="0" lang="nl-B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BE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activities</a:t>
            </a:r>
            <a:r>
              <a:rPr kumimoji="0" lang="nl-B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</a:t>
            </a:r>
            <a:r>
              <a:rPr kumimoji="0" lang="en-US" altLang="nl-B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repare Narrative Reports</a:t>
            </a:r>
            <a:r>
              <a:rPr kumimoji="0" lang="nl-BE" sz="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Support Group ITM: </a:t>
            </a:r>
            <a:r>
              <a:rPr kumimoji="0" lang="nl-BE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technical</a:t>
            </a:r>
            <a:r>
              <a:rPr kumimoji="0" lang="nl-B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BE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advice</a:t>
            </a:r>
            <a:r>
              <a:rPr kumimoji="0" lang="nl-B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at </a:t>
            </a:r>
            <a:r>
              <a:rPr kumimoji="0" lang="nl-BE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request</a:t>
            </a:r>
            <a:r>
              <a:rPr kumimoji="0" lang="nl-B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project </a:t>
            </a:r>
            <a:r>
              <a:rPr kumimoji="0" lang="nl-BE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operational</a:t>
            </a:r>
            <a:r>
              <a:rPr kumimoji="0" lang="nl-B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BE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committee</a:t>
            </a:r>
            <a:endParaRPr kumimoji="0" lang="nl-BE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PCI = Project coördinator </a:t>
            </a:r>
            <a:r>
              <a:rPr kumimoji="0" lang="nl-BE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Antwerp</a:t>
            </a:r>
            <a:r>
              <a:rPr kumimoji="0" lang="nl-B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altLang="nl-B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 Management; Follow-up of the programs;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key point of contact with the TA in Tete </a:t>
            </a:r>
            <a:r>
              <a:rPr kumimoji="0" lang="en-US" altLang="nl-B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
Finance officer: Prepare Financial Reports</a:t>
            </a:r>
            <a:r>
              <a:rPr kumimoji="0" lang="nl-B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 </a:t>
            </a:r>
            <a:r>
              <a:rPr kumimoji="0" lang="nl-BE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implementation</a:t>
            </a:r>
            <a:r>
              <a:rPr kumimoji="0" lang="nl-B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team: </a:t>
            </a:r>
            <a:r>
              <a:rPr kumimoji="0" lang="nl-BE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researchers</a:t>
            </a:r>
            <a:r>
              <a:rPr kumimoji="0" lang="nl-B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nl-BE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designated</a:t>
            </a:r>
            <a:r>
              <a:rPr kumimoji="0" lang="nl-B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health </a:t>
            </a:r>
            <a:r>
              <a:rPr kumimoji="0" lang="nl-BE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staff</a:t>
            </a:r>
            <a:r>
              <a:rPr kumimoji="0" lang="nl-B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BE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Tete</a:t>
            </a:r>
            <a:endParaRPr kumimoji="0" lang="nl-BE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A8CDA8D-FDC1-4A13-9715-A409CBF91B77}"/>
              </a:ext>
            </a:extLst>
          </p:cNvPr>
          <p:cNvSpPr txBox="1"/>
          <p:nvPr/>
        </p:nvSpPr>
        <p:spPr>
          <a:xfrm>
            <a:off x="252944" y="6408566"/>
            <a:ext cx="1123366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 implementation team: health staff Tete province, researchers Tete and ITM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Beneficiaries will be engaged in participative action research,</a:t>
            </a:r>
            <a:endParaRPr kumimoji="0" lang="nl-BE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715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335A82-41B7-4CA9-A9B5-719016081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707" y="47625"/>
            <a:ext cx="8943975" cy="681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09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85BF0-B34B-4678-9C17-3BAF9A79D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Future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052DA-0F4F-422C-A0CC-F4182AA64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396" y="2771480"/>
            <a:ext cx="10515600" cy="4351338"/>
          </a:xfrm>
        </p:spPr>
        <p:txBody>
          <a:bodyPr/>
          <a:lstStyle/>
          <a:p>
            <a:r>
              <a:rPr lang="nl-BE" dirty="0" err="1"/>
              <a:t>Strategy</a:t>
            </a:r>
            <a:r>
              <a:rPr lang="nl-BE" dirty="0"/>
              <a:t> on research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education</a:t>
            </a:r>
            <a:endParaRPr lang="nl-BE" dirty="0"/>
          </a:p>
          <a:p>
            <a:r>
              <a:rPr lang="nl-BE" dirty="0" err="1"/>
              <a:t>Increase</a:t>
            </a:r>
            <a:r>
              <a:rPr lang="nl-BE" dirty="0"/>
              <a:t> </a:t>
            </a:r>
            <a:r>
              <a:rPr lang="nl-BE" dirty="0" err="1"/>
              <a:t>Visibility</a:t>
            </a:r>
            <a:r>
              <a:rPr lang="nl-BE" dirty="0"/>
              <a:t> </a:t>
            </a:r>
          </a:p>
          <a:p>
            <a:r>
              <a:rPr lang="nl-BE" dirty="0" err="1"/>
              <a:t>Invest</a:t>
            </a:r>
            <a:r>
              <a:rPr lang="nl-BE" dirty="0"/>
              <a:t> in long term research agenda</a:t>
            </a:r>
          </a:p>
          <a:p>
            <a:r>
              <a:rPr lang="nl-BE" dirty="0"/>
              <a:t>Continue </a:t>
            </a:r>
            <a:r>
              <a:rPr lang="nl-BE" dirty="0" err="1"/>
              <a:t>to</a:t>
            </a:r>
            <a:r>
              <a:rPr lang="nl-BE" dirty="0"/>
              <a:t> make </a:t>
            </a:r>
            <a:r>
              <a:rPr lang="nl-BE" dirty="0" err="1"/>
              <a:t>linkages</a:t>
            </a:r>
            <a:r>
              <a:rPr lang="nl-BE" dirty="0"/>
              <a:t> </a:t>
            </a:r>
            <a:r>
              <a:rPr lang="nl-BE" dirty="0" err="1"/>
              <a:t>between</a:t>
            </a:r>
            <a:r>
              <a:rPr lang="nl-BE" dirty="0"/>
              <a:t> partners, </a:t>
            </a:r>
          </a:p>
          <a:p>
            <a:pPr marL="0" indent="0">
              <a:buNone/>
            </a:pPr>
            <a:r>
              <a:rPr lang="nl-BE" dirty="0"/>
              <a:t>   </a:t>
            </a:r>
            <a:r>
              <a:rPr lang="nl-BE" dirty="0" err="1"/>
              <a:t>expand</a:t>
            </a:r>
            <a:r>
              <a:rPr lang="nl-BE" dirty="0"/>
              <a:t> </a:t>
            </a:r>
            <a:r>
              <a:rPr lang="nl-BE" dirty="0" err="1"/>
              <a:t>ongoing</a:t>
            </a:r>
            <a:r>
              <a:rPr lang="nl-BE" dirty="0"/>
              <a:t> research/</a:t>
            </a:r>
            <a:r>
              <a:rPr lang="nl-BE" dirty="0" err="1"/>
              <a:t>innovations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global</a:t>
            </a:r>
            <a:r>
              <a:rPr lang="nl-BE" dirty="0"/>
              <a:t> levels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F8DBFA-110F-48C7-A086-F1E4764E9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3453" y="2215299"/>
            <a:ext cx="2643705" cy="242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96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D0F36-8BBF-4259-9D43-0B19AEA2D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5942" y="1825625"/>
            <a:ext cx="7997858" cy="964709"/>
          </a:xfrm>
        </p:spPr>
        <p:txBody>
          <a:bodyPr/>
          <a:lstStyle/>
          <a:p>
            <a:pPr marL="0" indent="0">
              <a:buNone/>
            </a:pPr>
            <a:r>
              <a:rPr lang="nl-BE" dirty="0">
                <a:hlinkClick r:id="rId2"/>
              </a:rPr>
              <a:t>anna.galle@ugent.be</a:t>
            </a: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36A5E3-C9B6-4FC0-8EE1-468527FD7E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125" y="1190723"/>
            <a:ext cx="1599611" cy="15996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C863C8-F80E-4DA4-880C-B2075470CE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1651" y="2307979"/>
            <a:ext cx="4514850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28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E8F0E-53A8-48A4-A846-3B7986588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Place</a:t>
            </a:r>
            <a:r>
              <a:rPr lang="nl-BE" dirty="0"/>
              <a:t> of </a:t>
            </a:r>
            <a:r>
              <a:rPr lang="nl-BE" dirty="0" err="1"/>
              <a:t>the</a:t>
            </a:r>
            <a:r>
              <a:rPr lang="nl-BE" dirty="0"/>
              <a:t> center </a:t>
            </a:r>
            <a:r>
              <a:rPr lang="nl-BE" dirty="0" err="1"/>
              <a:t>within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university</a:t>
            </a:r>
            <a:endParaRPr lang="nl-B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481AE1-AC57-4CE5-AEAA-AD0EABBEB72E}"/>
              </a:ext>
            </a:extLst>
          </p:cNvPr>
          <p:cNvSpPr txBox="1"/>
          <p:nvPr/>
        </p:nvSpPr>
        <p:spPr>
          <a:xfrm>
            <a:off x="838200" y="1796491"/>
            <a:ext cx="583692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nl-BE" b="1" dirty="0"/>
          </a:p>
          <a:p>
            <a:pPr algn="ctr"/>
            <a:r>
              <a:rPr lang="nl-BE" b="1" dirty="0"/>
              <a:t>UGent</a:t>
            </a:r>
          </a:p>
          <a:p>
            <a:pPr algn="ctr"/>
            <a:r>
              <a:rPr lang="nl-BE" b="1" dirty="0"/>
              <a:t>11 </a:t>
            </a:r>
            <a:r>
              <a:rPr lang="nl-BE" b="1" dirty="0" err="1"/>
              <a:t>faculties</a:t>
            </a:r>
            <a:endParaRPr lang="nl-BE" b="1" dirty="0"/>
          </a:p>
          <a:p>
            <a:pPr algn="ctr"/>
            <a:endParaRPr lang="nl-BE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9CA876-6584-42FB-877E-A238820E9108}"/>
              </a:ext>
            </a:extLst>
          </p:cNvPr>
          <p:cNvSpPr txBox="1"/>
          <p:nvPr/>
        </p:nvSpPr>
        <p:spPr>
          <a:xfrm>
            <a:off x="7300212" y="1690688"/>
            <a:ext cx="3907673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nl-BE" b="1" dirty="0"/>
              <a:t>Central support services:</a:t>
            </a:r>
          </a:p>
          <a:p>
            <a:r>
              <a:rPr lang="nl-BE" b="1" dirty="0"/>
              <a:t>	</a:t>
            </a:r>
            <a:r>
              <a:rPr lang="nl-BE" dirty="0"/>
              <a:t>HR </a:t>
            </a:r>
            <a:r>
              <a:rPr lang="nl-BE" dirty="0" err="1"/>
              <a:t>department</a:t>
            </a:r>
            <a:endParaRPr lang="nl-BE" dirty="0"/>
          </a:p>
          <a:p>
            <a:r>
              <a:rPr lang="nl-BE" dirty="0"/>
              <a:t>	Finance </a:t>
            </a:r>
            <a:r>
              <a:rPr lang="nl-BE" dirty="0" err="1"/>
              <a:t>department</a:t>
            </a:r>
            <a:endParaRPr lang="nl-BE" dirty="0"/>
          </a:p>
          <a:p>
            <a:r>
              <a:rPr lang="nl-BE" dirty="0"/>
              <a:t>	Research </a:t>
            </a:r>
            <a:r>
              <a:rPr lang="nl-BE" dirty="0" err="1"/>
              <a:t>department</a:t>
            </a:r>
            <a:endParaRPr lang="nl-BE" dirty="0"/>
          </a:p>
          <a:p>
            <a:r>
              <a:rPr lang="nl-BE" dirty="0"/>
              <a:t>	</a:t>
            </a:r>
            <a:r>
              <a:rPr lang="nl-BE" dirty="0" err="1"/>
              <a:t>Educational</a:t>
            </a:r>
            <a:r>
              <a:rPr lang="nl-BE" dirty="0"/>
              <a:t> </a:t>
            </a:r>
            <a:r>
              <a:rPr lang="nl-BE" dirty="0" err="1"/>
              <a:t>department</a:t>
            </a:r>
            <a:endParaRPr lang="nl-BE" dirty="0"/>
          </a:p>
          <a:p>
            <a:r>
              <a:rPr lang="nl-BE" dirty="0"/>
              <a:t>	Communications </a:t>
            </a:r>
            <a:r>
              <a:rPr lang="nl-BE" dirty="0" err="1"/>
              <a:t>department</a:t>
            </a:r>
            <a:endParaRPr lang="nl-BE" dirty="0"/>
          </a:p>
          <a:p>
            <a:r>
              <a:rPr lang="nl-BE" dirty="0"/>
              <a:t>	…</a:t>
            </a:r>
          </a:p>
          <a:p>
            <a:endParaRPr lang="nl-BE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60B418-F78D-4D4B-9B3E-0D1A99379BD1}"/>
              </a:ext>
            </a:extLst>
          </p:cNvPr>
          <p:cNvSpPr txBox="1"/>
          <p:nvPr/>
        </p:nvSpPr>
        <p:spPr>
          <a:xfrm>
            <a:off x="2655257" y="3720292"/>
            <a:ext cx="4011163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nl-BE" b="1" dirty="0" err="1"/>
              <a:t>Faculty</a:t>
            </a:r>
            <a:r>
              <a:rPr lang="nl-BE" b="1" dirty="0"/>
              <a:t> of </a:t>
            </a:r>
            <a:r>
              <a:rPr lang="nl-BE" b="1" dirty="0" err="1"/>
              <a:t>Medicine</a:t>
            </a:r>
            <a:r>
              <a:rPr lang="nl-BE" b="1" dirty="0"/>
              <a:t> and Health Sciences</a:t>
            </a:r>
          </a:p>
          <a:p>
            <a:pPr algn="ctr"/>
            <a:r>
              <a:rPr lang="nl-BE" b="1" dirty="0"/>
              <a:t>10 </a:t>
            </a:r>
            <a:r>
              <a:rPr lang="nl-BE" b="1" dirty="0" err="1"/>
              <a:t>departments</a:t>
            </a:r>
            <a:r>
              <a:rPr lang="nl-BE" b="1" dirty="0"/>
              <a:t> (vakgroepen)</a:t>
            </a:r>
          </a:p>
          <a:p>
            <a:pPr algn="ctr"/>
            <a:endParaRPr lang="nl-BE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368CE4-880A-4A2C-BE21-87564D1D9FDB}"/>
              </a:ext>
            </a:extLst>
          </p:cNvPr>
          <p:cNvSpPr txBox="1"/>
          <p:nvPr/>
        </p:nvSpPr>
        <p:spPr>
          <a:xfrm>
            <a:off x="4636703" y="5223673"/>
            <a:ext cx="4622932" cy="923330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l-BE" b="1" dirty="0" err="1"/>
              <a:t>Department</a:t>
            </a:r>
            <a:r>
              <a:rPr lang="nl-BE" b="1" dirty="0"/>
              <a:t> of Public Health and Primary Care</a:t>
            </a:r>
          </a:p>
          <a:p>
            <a:r>
              <a:rPr lang="nl-BE" b="1" dirty="0"/>
              <a:t>Vakgroep Volksgezondheid en Eerstelijnszorg</a:t>
            </a:r>
          </a:p>
          <a:p>
            <a:pPr algn="ctr"/>
            <a:r>
              <a:rPr lang="nl-BE" b="1" dirty="0"/>
              <a:t>13 units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46C1CD2-39BD-4936-9837-E6191ABAC432}"/>
              </a:ext>
            </a:extLst>
          </p:cNvPr>
          <p:cNvCxnSpPr/>
          <p:nvPr/>
        </p:nvCxnSpPr>
        <p:spPr>
          <a:xfrm>
            <a:off x="969128" y="3013862"/>
            <a:ext cx="0" cy="415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D0FB97-AE97-4522-A26C-280C55ADE6B3}"/>
              </a:ext>
            </a:extLst>
          </p:cNvPr>
          <p:cNvCxnSpPr/>
          <p:nvPr/>
        </p:nvCxnSpPr>
        <p:spPr>
          <a:xfrm>
            <a:off x="1534065" y="3008389"/>
            <a:ext cx="0" cy="415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B5DEEFF-70C7-456A-9C10-8DC95E429001}"/>
              </a:ext>
            </a:extLst>
          </p:cNvPr>
          <p:cNvCxnSpPr/>
          <p:nvPr/>
        </p:nvCxnSpPr>
        <p:spPr>
          <a:xfrm>
            <a:off x="6582229" y="2995282"/>
            <a:ext cx="0" cy="415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6ADCAD7-EEFC-44D1-989E-90C19DDE8993}"/>
              </a:ext>
            </a:extLst>
          </p:cNvPr>
          <p:cNvCxnSpPr/>
          <p:nvPr/>
        </p:nvCxnSpPr>
        <p:spPr>
          <a:xfrm>
            <a:off x="2107221" y="2995282"/>
            <a:ext cx="0" cy="415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92B9FAF-F45B-47AF-AF3D-8BD4B7BFECB9}"/>
              </a:ext>
            </a:extLst>
          </p:cNvPr>
          <p:cNvCxnSpPr/>
          <p:nvPr/>
        </p:nvCxnSpPr>
        <p:spPr>
          <a:xfrm>
            <a:off x="2678784" y="3008389"/>
            <a:ext cx="0" cy="415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0081506-0EB8-4ED0-9366-59E079E1574E}"/>
              </a:ext>
            </a:extLst>
          </p:cNvPr>
          <p:cNvCxnSpPr/>
          <p:nvPr/>
        </p:nvCxnSpPr>
        <p:spPr>
          <a:xfrm>
            <a:off x="3242002" y="3008389"/>
            <a:ext cx="0" cy="415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E0970DB-CDE5-4ED5-AD00-1808B7F1A8F5}"/>
              </a:ext>
            </a:extLst>
          </p:cNvPr>
          <p:cNvCxnSpPr/>
          <p:nvPr/>
        </p:nvCxnSpPr>
        <p:spPr>
          <a:xfrm>
            <a:off x="3756660" y="3008389"/>
            <a:ext cx="0" cy="415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BEFD377-6FE6-4EDB-8E50-3E8ED6931978}"/>
              </a:ext>
            </a:extLst>
          </p:cNvPr>
          <p:cNvCxnSpPr/>
          <p:nvPr/>
        </p:nvCxnSpPr>
        <p:spPr>
          <a:xfrm>
            <a:off x="4288922" y="3008389"/>
            <a:ext cx="0" cy="415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66A5DCC-485B-4658-8A29-1915ACFB7CAC}"/>
              </a:ext>
            </a:extLst>
          </p:cNvPr>
          <p:cNvCxnSpPr>
            <a:cxnSpLocks/>
          </p:cNvCxnSpPr>
          <p:nvPr/>
        </p:nvCxnSpPr>
        <p:spPr>
          <a:xfrm>
            <a:off x="4833782" y="3008389"/>
            <a:ext cx="0" cy="71190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D94399F-67C8-4D61-AC19-4D7C6EEBFC60}"/>
              </a:ext>
            </a:extLst>
          </p:cNvPr>
          <p:cNvCxnSpPr/>
          <p:nvPr/>
        </p:nvCxnSpPr>
        <p:spPr>
          <a:xfrm>
            <a:off x="5407582" y="3008389"/>
            <a:ext cx="0" cy="415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7CE26F6-4B1C-4BA8-9E02-7360AA6381FD}"/>
              </a:ext>
            </a:extLst>
          </p:cNvPr>
          <p:cNvCxnSpPr/>
          <p:nvPr/>
        </p:nvCxnSpPr>
        <p:spPr>
          <a:xfrm>
            <a:off x="6001641" y="3008389"/>
            <a:ext cx="0" cy="415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CC8D59E-FF5E-4792-B3C5-95F24450407E}"/>
              </a:ext>
            </a:extLst>
          </p:cNvPr>
          <p:cNvCxnSpPr/>
          <p:nvPr/>
        </p:nvCxnSpPr>
        <p:spPr>
          <a:xfrm>
            <a:off x="3090077" y="4643622"/>
            <a:ext cx="0" cy="415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90803A3-0CA9-4E49-83B0-7099AB1BC0AB}"/>
              </a:ext>
            </a:extLst>
          </p:cNvPr>
          <p:cNvCxnSpPr/>
          <p:nvPr/>
        </p:nvCxnSpPr>
        <p:spPr>
          <a:xfrm>
            <a:off x="3509552" y="4643622"/>
            <a:ext cx="0" cy="415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5B92644-BAE2-4C56-900A-0612985A4341}"/>
              </a:ext>
            </a:extLst>
          </p:cNvPr>
          <p:cNvCxnSpPr/>
          <p:nvPr/>
        </p:nvCxnSpPr>
        <p:spPr>
          <a:xfrm>
            <a:off x="3896751" y="4643622"/>
            <a:ext cx="0" cy="415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1F462A9-FB93-412B-87F8-D145E89037ED}"/>
              </a:ext>
            </a:extLst>
          </p:cNvPr>
          <p:cNvCxnSpPr/>
          <p:nvPr/>
        </p:nvCxnSpPr>
        <p:spPr>
          <a:xfrm>
            <a:off x="4288922" y="4643622"/>
            <a:ext cx="0" cy="415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B8E1007-AF41-423E-BBAC-D7CCC96F09E7}"/>
              </a:ext>
            </a:extLst>
          </p:cNvPr>
          <p:cNvCxnSpPr/>
          <p:nvPr/>
        </p:nvCxnSpPr>
        <p:spPr>
          <a:xfrm>
            <a:off x="4705555" y="4655191"/>
            <a:ext cx="0" cy="415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82DC7F4-2034-4465-8578-DDC6462FFF6B}"/>
              </a:ext>
            </a:extLst>
          </p:cNvPr>
          <p:cNvCxnSpPr/>
          <p:nvPr/>
        </p:nvCxnSpPr>
        <p:spPr>
          <a:xfrm>
            <a:off x="5179740" y="4655191"/>
            <a:ext cx="0" cy="415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5DB0703-61C7-4AF3-BEC5-B93708C2DE52}"/>
              </a:ext>
            </a:extLst>
          </p:cNvPr>
          <p:cNvCxnSpPr/>
          <p:nvPr/>
        </p:nvCxnSpPr>
        <p:spPr>
          <a:xfrm>
            <a:off x="5647566" y="4643622"/>
            <a:ext cx="0" cy="415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C066297-7B9C-4E21-8114-C5A7317AF92F}"/>
              </a:ext>
            </a:extLst>
          </p:cNvPr>
          <p:cNvCxnSpPr/>
          <p:nvPr/>
        </p:nvCxnSpPr>
        <p:spPr>
          <a:xfrm>
            <a:off x="2678784" y="4643622"/>
            <a:ext cx="0" cy="415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9B27EDC-6432-461A-B8ED-50EA64598193}"/>
              </a:ext>
            </a:extLst>
          </p:cNvPr>
          <p:cNvCxnSpPr/>
          <p:nvPr/>
        </p:nvCxnSpPr>
        <p:spPr>
          <a:xfrm>
            <a:off x="6582229" y="4655191"/>
            <a:ext cx="0" cy="415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19919EA-1185-45AA-9423-454C190533B0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6675120" y="2396656"/>
            <a:ext cx="6037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2E87FB9-D0F7-453A-B733-E10FD665914E}"/>
              </a:ext>
            </a:extLst>
          </p:cNvPr>
          <p:cNvCxnSpPr>
            <a:cxnSpLocks/>
          </p:cNvCxnSpPr>
          <p:nvPr/>
        </p:nvCxnSpPr>
        <p:spPr>
          <a:xfrm>
            <a:off x="6121299" y="4655191"/>
            <a:ext cx="0" cy="54973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53676D3-4DB1-4D43-B504-1F5E1021B8D0}"/>
              </a:ext>
            </a:extLst>
          </p:cNvPr>
          <p:cNvCxnSpPr>
            <a:cxnSpLocks/>
          </p:cNvCxnSpPr>
          <p:nvPr/>
        </p:nvCxnSpPr>
        <p:spPr>
          <a:xfrm>
            <a:off x="9073181" y="3999012"/>
            <a:ext cx="0" cy="12059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2E90A5C-8DEE-4BE4-9FE4-95880ACC573D}"/>
              </a:ext>
            </a:extLst>
          </p:cNvPr>
          <p:cNvCxnSpPr>
            <a:cxnSpLocks/>
          </p:cNvCxnSpPr>
          <p:nvPr/>
        </p:nvCxnSpPr>
        <p:spPr>
          <a:xfrm>
            <a:off x="6675120" y="3893198"/>
            <a:ext cx="6250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102CF47-725F-492F-8492-60D4AC08B06B}"/>
              </a:ext>
            </a:extLst>
          </p:cNvPr>
          <p:cNvCxnSpPr/>
          <p:nvPr/>
        </p:nvCxnSpPr>
        <p:spPr>
          <a:xfrm>
            <a:off x="4833782" y="6162771"/>
            <a:ext cx="0" cy="415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AC06521-60B9-4915-B71D-CEC3E365A6EF}"/>
              </a:ext>
            </a:extLst>
          </p:cNvPr>
          <p:cNvCxnSpPr/>
          <p:nvPr/>
        </p:nvCxnSpPr>
        <p:spPr>
          <a:xfrm>
            <a:off x="8889191" y="6150696"/>
            <a:ext cx="0" cy="415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C5CAE94-F093-463B-88E4-9962C6D3D5DA}"/>
              </a:ext>
            </a:extLst>
          </p:cNvPr>
          <p:cNvCxnSpPr/>
          <p:nvPr/>
        </p:nvCxnSpPr>
        <p:spPr>
          <a:xfrm>
            <a:off x="8478160" y="6143441"/>
            <a:ext cx="0" cy="415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71BDBE1-D739-4D71-AAAF-E2E84D3AACD0}"/>
              </a:ext>
            </a:extLst>
          </p:cNvPr>
          <p:cNvCxnSpPr/>
          <p:nvPr/>
        </p:nvCxnSpPr>
        <p:spPr>
          <a:xfrm>
            <a:off x="8054090" y="6150696"/>
            <a:ext cx="0" cy="415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B8339BC-14F3-4AC3-A575-FA3E5C27A237}"/>
              </a:ext>
            </a:extLst>
          </p:cNvPr>
          <p:cNvCxnSpPr/>
          <p:nvPr/>
        </p:nvCxnSpPr>
        <p:spPr>
          <a:xfrm>
            <a:off x="7261320" y="6112453"/>
            <a:ext cx="0" cy="415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A80C3CC-82B7-409F-BBF0-11EE6C033C41}"/>
              </a:ext>
            </a:extLst>
          </p:cNvPr>
          <p:cNvCxnSpPr/>
          <p:nvPr/>
        </p:nvCxnSpPr>
        <p:spPr>
          <a:xfrm>
            <a:off x="6816775" y="6128259"/>
            <a:ext cx="0" cy="415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05C05E0-353A-4E23-AC09-381F66B91F65}"/>
              </a:ext>
            </a:extLst>
          </p:cNvPr>
          <p:cNvCxnSpPr/>
          <p:nvPr/>
        </p:nvCxnSpPr>
        <p:spPr>
          <a:xfrm>
            <a:off x="5588843" y="6112453"/>
            <a:ext cx="0" cy="415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D2DFEC3-40EC-44A4-9352-CAA6B4DD8070}"/>
              </a:ext>
            </a:extLst>
          </p:cNvPr>
          <p:cNvCxnSpPr/>
          <p:nvPr/>
        </p:nvCxnSpPr>
        <p:spPr>
          <a:xfrm>
            <a:off x="5996765" y="6128259"/>
            <a:ext cx="0" cy="415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1A823EA-E79B-4AC0-ADA2-3630D82C6008}"/>
              </a:ext>
            </a:extLst>
          </p:cNvPr>
          <p:cNvCxnSpPr/>
          <p:nvPr/>
        </p:nvCxnSpPr>
        <p:spPr>
          <a:xfrm>
            <a:off x="6403983" y="6150696"/>
            <a:ext cx="0" cy="415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644E57C-AB0D-41A5-972D-6A78F8E09FA0}"/>
              </a:ext>
            </a:extLst>
          </p:cNvPr>
          <p:cNvCxnSpPr/>
          <p:nvPr/>
        </p:nvCxnSpPr>
        <p:spPr>
          <a:xfrm>
            <a:off x="7605280" y="6150696"/>
            <a:ext cx="0" cy="415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C8EFC4B-A368-4E01-B18F-77A18A7DF80C}"/>
              </a:ext>
            </a:extLst>
          </p:cNvPr>
          <p:cNvCxnSpPr/>
          <p:nvPr/>
        </p:nvCxnSpPr>
        <p:spPr>
          <a:xfrm>
            <a:off x="5298309" y="6094424"/>
            <a:ext cx="0" cy="415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3918F94-6C7F-428A-936D-08640FFE2BBC}"/>
              </a:ext>
            </a:extLst>
          </p:cNvPr>
          <p:cNvCxnSpPr>
            <a:cxnSpLocks/>
          </p:cNvCxnSpPr>
          <p:nvPr/>
        </p:nvCxnSpPr>
        <p:spPr>
          <a:xfrm>
            <a:off x="9254048" y="5654607"/>
            <a:ext cx="4490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543C998B-16D0-4F97-9BCE-EF223C50170D}"/>
              </a:ext>
            </a:extLst>
          </p:cNvPr>
          <p:cNvSpPr/>
          <p:nvPr/>
        </p:nvSpPr>
        <p:spPr>
          <a:xfrm>
            <a:off x="9681447" y="5430260"/>
            <a:ext cx="2174416" cy="2911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9E7A667-3905-4317-B59B-1A7E06277374}"/>
              </a:ext>
            </a:extLst>
          </p:cNvPr>
          <p:cNvSpPr txBox="1"/>
          <p:nvPr/>
        </p:nvSpPr>
        <p:spPr>
          <a:xfrm>
            <a:off x="9641278" y="5391176"/>
            <a:ext cx="2427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Unit Family </a:t>
            </a:r>
            <a:r>
              <a:rPr lang="nl-BE" dirty="0" err="1"/>
              <a:t>Medicine</a:t>
            </a:r>
            <a:endParaRPr lang="en-US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5EE1DF7-45FF-4613-A021-67E5E335CCDF}"/>
              </a:ext>
            </a:extLst>
          </p:cNvPr>
          <p:cNvSpPr txBox="1"/>
          <p:nvPr/>
        </p:nvSpPr>
        <p:spPr>
          <a:xfrm>
            <a:off x="9351040" y="5896377"/>
            <a:ext cx="2717762" cy="738664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1400" b="1" dirty="0"/>
              <a:t>WHO-Collaborating Centre</a:t>
            </a:r>
          </a:p>
          <a:p>
            <a:pPr algn="ctr"/>
            <a:r>
              <a:rPr lang="nl-BE" sz="1400" b="1" dirty="0"/>
              <a:t>Family </a:t>
            </a:r>
            <a:r>
              <a:rPr lang="nl-BE" sz="1400" b="1" dirty="0" err="1"/>
              <a:t>Medicine</a:t>
            </a:r>
            <a:r>
              <a:rPr lang="nl-BE" sz="1400" b="1" dirty="0"/>
              <a:t> &amp; </a:t>
            </a:r>
            <a:r>
              <a:rPr lang="nl-BE" sz="1400" b="1" dirty="0" err="1"/>
              <a:t>Primary</a:t>
            </a:r>
            <a:r>
              <a:rPr lang="nl-BE" sz="1400" b="1" dirty="0"/>
              <a:t> health Care</a:t>
            </a:r>
            <a:endParaRPr lang="en-US" sz="1400" b="1" dirty="0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6462A89-8173-4D3D-A562-12B77BE245E2}"/>
              </a:ext>
            </a:extLst>
          </p:cNvPr>
          <p:cNvCxnSpPr>
            <a:endCxn id="52" idx="0"/>
          </p:cNvCxnSpPr>
          <p:nvPr/>
        </p:nvCxnSpPr>
        <p:spPr>
          <a:xfrm>
            <a:off x="10709921" y="5721424"/>
            <a:ext cx="0" cy="1749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735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CD6378-C7D9-40E8-83E7-C551D3D03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024" y="458029"/>
            <a:ext cx="4821153" cy="1956841"/>
          </a:xfrm>
        </p:spPr>
        <p:txBody>
          <a:bodyPr anchor="b">
            <a:normAutofit fontScale="90000"/>
          </a:bodyPr>
          <a:lstStyle/>
          <a:p>
            <a:r>
              <a:rPr lang="pt-BR" sz="4600" dirty="0"/>
              <a:t>WHOCC on Family Medicine and PHC- Ghent University (since 2010)</a:t>
            </a:r>
            <a:endParaRPr lang="nl-BE" sz="4600" dirty="0"/>
          </a:p>
        </p:txBody>
      </p:sp>
      <p:sp>
        <p:nvSpPr>
          <p:cNvPr id="103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948A1-FB09-455D-922E-FEBAA2E16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 fontScale="92500" lnSpcReduction="20000"/>
          </a:bodyPr>
          <a:lstStyle/>
          <a:p>
            <a:r>
              <a:rPr lang="en-US" sz="1700" dirty="0"/>
              <a:t>Members:</a:t>
            </a:r>
          </a:p>
          <a:p>
            <a:pPr lvl="1"/>
            <a:r>
              <a:rPr lang="en-US" sz="1700" dirty="0"/>
              <a:t>Prof </a:t>
            </a:r>
            <a:r>
              <a:rPr lang="en-US" sz="1700" dirty="0" err="1"/>
              <a:t>em</a:t>
            </a:r>
            <a:r>
              <a:rPr lang="en-US" sz="1700" dirty="0"/>
              <a:t>. Jan de Maeseneer (Head)</a:t>
            </a:r>
          </a:p>
          <a:p>
            <a:pPr lvl="1"/>
            <a:r>
              <a:rPr lang="en-US" sz="1700" dirty="0"/>
              <a:t>dr. Anna Galle </a:t>
            </a:r>
          </a:p>
          <a:p>
            <a:pPr lvl="1"/>
            <a:r>
              <a:rPr lang="en-US" sz="1700" dirty="0"/>
              <a:t>Bianca Silva MSc, Family Physician</a:t>
            </a:r>
          </a:p>
          <a:p>
            <a:pPr lvl="1"/>
            <a:r>
              <a:rPr lang="en-US" sz="1700" dirty="0" err="1"/>
              <a:t>Janique</a:t>
            </a:r>
            <a:r>
              <a:rPr lang="en-US" sz="1700" dirty="0"/>
              <a:t> </a:t>
            </a:r>
            <a:r>
              <a:rPr lang="en-US" sz="1700" dirty="0" err="1"/>
              <a:t>Lobbestael</a:t>
            </a:r>
            <a:r>
              <a:rPr lang="en-US" sz="1700" dirty="0"/>
              <a:t>, Family Physician</a:t>
            </a:r>
          </a:p>
          <a:p>
            <a:pPr lvl="1"/>
            <a:r>
              <a:rPr lang="nl-BE" sz="1700" dirty="0"/>
              <a:t>Fiorella De La Farje (</a:t>
            </a:r>
            <a:r>
              <a:rPr lang="nl-BE" sz="1700" dirty="0" err="1"/>
              <a:t>Sociologist</a:t>
            </a:r>
            <a:r>
              <a:rPr lang="nl-BE" sz="1700" dirty="0"/>
              <a:t>)</a:t>
            </a:r>
            <a:endParaRPr lang="en-US" sz="1700" dirty="0"/>
          </a:p>
          <a:p>
            <a:pPr lvl="1"/>
            <a:r>
              <a:rPr lang="en-US" sz="1700" dirty="0"/>
              <a:t>Prof An de Sutter</a:t>
            </a:r>
          </a:p>
          <a:p>
            <a:pPr lvl="1"/>
            <a:r>
              <a:rPr lang="en-US" sz="1700" dirty="0"/>
              <a:t>Prof Pauline Boeckxstaens</a:t>
            </a:r>
          </a:p>
          <a:p>
            <a:pPr lvl="1"/>
            <a:endParaRPr lang="en-US" sz="1700" dirty="0"/>
          </a:p>
          <a:p>
            <a:r>
              <a:rPr lang="en-US" sz="1700" dirty="0"/>
              <a:t>Department of Public Health and Primary Care </a:t>
            </a:r>
          </a:p>
          <a:p>
            <a:pPr lvl="1"/>
            <a:r>
              <a:rPr lang="en-US" sz="1700" dirty="0"/>
              <a:t>Unit Family Medicine</a:t>
            </a:r>
          </a:p>
          <a:p>
            <a:pPr lvl="1"/>
            <a:r>
              <a:rPr lang="en-US" sz="1700" dirty="0"/>
              <a:t>Diverse expertise in the unit and the broader department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91B55DC-616F-4EFD-874B-23119CA52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019" y="1162210"/>
            <a:ext cx="6323746" cy="4742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21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F92DB-4031-4F94-B15E-784CBB212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633"/>
            <a:ext cx="10515600" cy="1325563"/>
          </a:xfrm>
        </p:spPr>
        <p:txBody>
          <a:bodyPr/>
          <a:lstStyle/>
          <a:p>
            <a:r>
              <a:rPr lang="nl-BE" dirty="0"/>
              <a:t>Goal &amp; mission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268D6-00CF-4A3B-BCA4-9200D1D4C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3585"/>
            <a:ext cx="10515600" cy="4351338"/>
          </a:xfrm>
        </p:spPr>
        <p:txBody>
          <a:bodyPr/>
          <a:lstStyle/>
          <a:p>
            <a:r>
              <a:rPr lang="en-US" dirty="0"/>
              <a:t>Strengthening primary health care worldwide by: lobbying, research, networking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=&gt; Strong partnerships with African Universities (such as Stellenbosch University and the </a:t>
            </a:r>
            <a:r>
              <a:rPr lang="en-US" dirty="0" err="1"/>
              <a:t>Primafamed</a:t>
            </a:r>
            <a:r>
              <a:rPr lang="en-US" dirty="0"/>
              <a:t> network)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4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F92DB-4031-4F94-B15E-784CBB212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633"/>
            <a:ext cx="10515600" cy="1325563"/>
          </a:xfrm>
        </p:spPr>
        <p:txBody>
          <a:bodyPr/>
          <a:lstStyle/>
          <a:p>
            <a:r>
              <a:rPr lang="nl-BE" dirty="0"/>
              <a:t>Goal &amp; mission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268D6-00CF-4A3B-BCA4-9200D1D4C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7283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To support WHO's development of global goods (norms, standards, guidelines) on primary care and family medicine. The WHO-CC is responsible for knowledge generation and management in the area of public health services, primary care and their integration under WHO leadership. The WHO-CC provides technical assistance at the request of WHO to promote primary care-based health systems, as appropriate at regional or country level.</a:t>
            </a:r>
          </a:p>
          <a:p>
            <a:r>
              <a:rPr lang="en-US" dirty="0"/>
              <a:t>Furthermore the WHO-CC assists WHO by providing expertise in the training of family physicians and inter-professional collaboration in primary care.</a:t>
            </a:r>
          </a:p>
        </p:txBody>
      </p:sp>
    </p:spTree>
    <p:extLst>
      <p:ext uri="{BB962C8B-B14F-4D97-AF65-F5344CB8AC3E}">
        <p14:creationId xmlns:p14="http://schemas.microsoft.com/office/powerpoint/2010/main" val="363197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34309-E55C-4235-982E-D602E1D74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Current</a:t>
            </a:r>
            <a:r>
              <a:rPr lang="nl-BE" dirty="0"/>
              <a:t> </a:t>
            </a:r>
            <a:r>
              <a:rPr lang="nl-BE" dirty="0" err="1"/>
              <a:t>Projects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ED21F-41C5-45AE-A73A-2D10205365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nl-BE" dirty="0"/>
          </a:p>
          <a:p>
            <a:r>
              <a:rPr lang="en-US" dirty="0"/>
              <a:t>Project: WHOCCs in African Region</a:t>
            </a:r>
          </a:p>
          <a:p>
            <a:r>
              <a:rPr lang="en-US" dirty="0"/>
              <a:t>30 by 2030 campaign: www.30by2030.net </a:t>
            </a:r>
          </a:p>
          <a:p>
            <a:r>
              <a:rPr lang="en-US" dirty="0"/>
              <a:t>Supporting PRIMAFAMED-network in SSA</a:t>
            </a:r>
          </a:p>
          <a:p>
            <a:r>
              <a:rPr lang="en-US" dirty="0"/>
              <a:t>Links with </a:t>
            </a:r>
            <a:r>
              <a:rPr lang="en-US" dirty="0" err="1"/>
              <a:t>CliMigHealth</a:t>
            </a:r>
            <a:endParaRPr lang="en-US" dirty="0"/>
          </a:p>
          <a:p>
            <a:r>
              <a:rPr lang="nl-BE" dirty="0"/>
              <a:t>Integration of Public Health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Primary</a:t>
            </a:r>
            <a:r>
              <a:rPr lang="nl-BE" dirty="0"/>
              <a:t> Care</a:t>
            </a:r>
          </a:p>
          <a:p>
            <a:r>
              <a:rPr lang="nl-BE" dirty="0" err="1"/>
              <a:t>Measuring</a:t>
            </a:r>
            <a:r>
              <a:rPr lang="nl-BE" dirty="0"/>
              <a:t> </a:t>
            </a:r>
            <a:r>
              <a:rPr lang="nl-BE" dirty="0" err="1"/>
              <a:t>postnatal</a:t>
            </a:r>
            <a:r>
              <a:rPr lang="nl-BE" dirty="0"/>
              <a:t> care: </a:t>
            </a:r>
            <a:r>
              <a:rPr lang="nl-BE" dirty="0" err="1"/>
              <a:t>measures</a:t>
            </a:r>
            <a:r>
              <a:rPr lang="nl-BE" dirty="0"/>
              <a:t> &amp; indicators </a:t>
            </a:r>
            <a:r>
              <a:rPr lang="nl-BE" dirty="0" err="1"/>
              <a:t>for</a:t>
            </a:r>
            <a:r>
              <a:rPr lang="nl-BE" dirty="0"/>
              <a:t> WHO Guideline</a:t>
            </a:r>
          </a:p>
          <a:p>
            <a:r>
              <a:rPr lang="nl-BE" dirty="0" err="1"/>
              <a:t>Strengthening</a:t>
            </a:r>
            <a:r>
              <a:rPr lang="nl-BE" dirty="0"/>
              <a:t> health systems in Mozambique</a:t>
            </a:r>
          </a:p>
          <a:p>
            <a:r>
              <a:rPr lang="nl-BE" dirty="0"/>
              <a:t>EFPC Conference</a:t>
            </a:r>
          </a:p>
          <a:p>
            <a:r>
              <a:rPr lang="nl-BE" dirty="0" err="1"/>
              <a:t>Consultancies</a:t>
            </a:r>
            <a:r>
              <a:rPr lang="nl-BE" dirty="0"/>
              <a:t>/</a:t>
            </a:r>
            <a:r>
              <a:rPr lang="nl-BE" dirty="0" err="1"/>
              <a:t>Advisory</a:t>
            </a:r>
            <a:r>
              <a:rPr lang="nl-BE" dirty="0"/>
              <a:t> Boards/</a:t>
            </a:r>
            <a:r>
              <a:rPr lang="nl-BE" dirty="0" err="1"/>
              <a:t>Quality</a:t>
            </a:r>
            <a:r>
              <a:rPr lang="nl-BE" dirty="0"/>
              <a:t> </a:t>
            </a:r>
            <a:r>
              <a:rPr lang="nl-BE" dirty="0" err="1"/>
              <a:t>Improvement</a:t>
            </a:r>
            <a:r>
              <a:rPr lang="nl-BE" dirty="0"/>
              <a:t> </a:t>
            </a:r>
            <a:r>
              <a:rPr lang="nl-BE" dirty="0" err="1"/>
              <a:t>Initiatives</a:t>
            </a:r>
            <a:endParaRPr lang="nl-BE" dirty="0"/>
          </a:p>
          <a:p>
            <a:r>
              <a:rPr lang="nl-BE" dirty="0"/>
              <a:t>…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E02C16-6666-49B9-B938-E67CA7580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9447" y="539750"/>
            <a:ext cx="291465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67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nl-BE" sz="5400" dirty="0"/>
              <a:t>WHO-</a:t>
            </a:r>
            <a:r>
              <a:rPr lang="nl-BE" sz="5400" dirty="0" err="1"/>
              <a:t>CCs</a:t>
            </a:r>
            <a:r>
              <a:rPr lang="nl-BE" sz="5400" dirty="0"/>
              <a:t> in </a:t>
            </a:r>
            <a:r>
              <a:rPr lang="nl-BE" sz="5400" dirty="0" err="1"/>
              <a:t>African</a:t>
            </a:r>
            <a:r>
              <a:rPr lang="nl-BE" sz="5400" dirty="0"/>
              <a:t> </a:t>
            </a:r>
            <a:r>
              <a:rPr lang="nl-BE" sz="5400" dirty="0" err="1"/>
              <a:t>Region</a:t>
            </a:r>
            <a:endParaRPr lang="nl-BE" sz="54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D6E19E7-7CEA-744A-A86E-2FA69A9008B8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486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FC7F2-2E96-495A-B36D-E9ED876A7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376D75B-EEAE-4B01-A881-617540F9F6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3936" y="653601"/>
            <a:ext cx="10894598" cy="5550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68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12E148-A9BB-4352-9E1A-ED80E9AFF5F9}"/>
              </a:ext>
            </a:extLst>
          </p:cNvPr>
          <p:cNvSpPr/>
          <p:nvPr/>
        </p:nvSpPr>
        <p:spPr>
          <a:xfrm>
            <a:off x="1177416" y="2339360"/>
            <a:ext cx="981973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>
                <a:solidFill>
                  <a:srgbClr val="C00000"/>
                </a:solidFill>
              </a:rPr>
              <a:t>https://30by2030.net/</a:t>
            </a:r>
          </a:p>
        </p:txBody>
      </p:sp>
    </p:spTree>
    <p:extLst>
      <p:ext uri="{BB962C8B-B14F-4D97-AF65-F5344CB8AC3E}">
        <p14:creationId xmlns:p14="http://schemas.microsoft.com/office/powerpoint/2010/main" val="427677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4224</TotalTime>
  <Words>903</Words>
  <Application>Microsoft Office PowerPoint</Application>
  <PresentationFormat>Widescreen</PresentationFormat>
  <Paragraphs>127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1_Office Theme</vt:lpstr>
      <vt:lpstr>WHOCC on Family Medicine and PHC- Ghent University (since 2010)</vt:lpstr>
      <vt:lpstr>Place of the center within the university</vt:lpstr>
      <vt:lpstr>WHOCC on Family Medicine and PHC- Ghent University (since 2010)</vt:lpstr>
      <vt:lpstr>Goal &amp; mission</vt:lpstr>
      <vt:lpstr>Goal &amp; mission</vt:lpstr>
      <vt:lpstr>Current Projects</vt:lpstr>
      <vt:lpstr>WHO-CCs in African Region</vt:lpstr>
      <vt:lpstr>PowerPoint Presentation</vt:lpstr>
      <vt:lpstr>PowerPoint Presentation</vt:lpstr>
      <vt:lpstr>PowerPoint Presentation</vt:lpstr>
      <vt:lpstr>Recently launched Guidelines</vt:lpstr>
      <vt:lpstr>PowerPoint Presentation</vt:lpstr>
      <vt:lpstr>PowerPoint Presentation</vt:lpstr>
      <vt:lpstr>Future</vt:lpstr>
      <vt:lpstr>PowerPoint Presentation</vt:lpstr>
    </vt:vector>
  </TitlesOfParts>
  <Company>UGent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Anna Galle</dc:creator>
  <cp:lastModifiedBy>Mash, R, Prof [rm@sun.ac.za]</cp:lastModifiedBy>
  <cp:revision>45</cp:revision>
  <dcterms:created xsi:type="dcterms:W3CDTF">2022-03-24T08:40:38Z</dcterms:created>
  <dcterms:modified xsi:type="dcterms:W3CDTF">2022-10-20T03:21:36Z</dcterms:modified>
</cp:coreProperties>
</file>