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05" r:id="rId5"/>
    <p:sldId id="287" r:id="rId6"/>
    <p:sldId id="294" r:id="rId7"/>
    <p:sldId id="296" r:id="rId8"/>
    <p:sldId id="290" r:id="rId9"/>
    <p:sldId id="291" r:id="rId10"/>
    <p:sldId id="292" r:id="rId11"/>
    <p:sldId id="293" r:id="rId12"/>
    <p:sldId id="295" r:id="rId13"/>
    <p:sldId id="315" r:id="rId14"/>
    <p:sldId id="321" r:id="rId15"/>
    <p:sldId id="318" r:id="rId16"/>
    <p:sldId id="320" r:id="rId17"/>
    <p:sldId id="322" r:id="rId18"/>
    <p:sldId id="324" r:id="rId19"/>
    <p:sldId id="323" r:id="rId20"/>
    <p:sldId id="325" r:id="rId21"/>
    <p:sldId id="326" r:id="rId22"/>
    <p:sldId id="327" r:id="rId23"/>
    <p:sldId id="329" r:id="rId24"/>
    <p:sldId id="32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BFAF7FE3-1078-4ADC-A967-59B90FAAD824}" type="datetimeFigureOut">
              <a:rPr lang="en-ZA" smtClean="0"/>
              <a:t>2022/10/19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D8A6918-532A-49AD-904A-7EA174F745F6}" type="slidenum">
              <a:rPr lang="en-ZA" smtClean="0"/>
              <a:t>‹#›</a:t>
            </a:fld>
            <a:endParaRPr lang="en-ZA"/>
          </a:p>
        </p:txBody>
      </p:sp>
    </p:spTree>
    <p:extLst>
      <p:ext uri="{BB962C8B-B14F-4D97-AF65-F5344CB8AC3E}">
        <p14:creationId xmlns:p14="http://schemas.microsoft.com/office/powerpoint/2010/main" val="1614856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FAF7FE3-1078-4ADC-A967-59B90FAAD824}" type="datetimeFigureOut">
              <a:rPr lang="en-ZA" smtClean="0"/>
              <a:t>2022/10/19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D8A6918-532A-49AD-904A-7EA174F745F6}" type="slidenum">
              <a:rPr lang="en-ZA" smtClean="0"/>
              <a:t>‹#›</a:t>
            </a:fld>
            <a:endParaRPr lang="en-ZA"/>
          </a:p>
        </p:txBody>
      </p:sp>
    </p:spTree>
    <p:extLst>
      <p:ext uri="{BB962C8B-B14F-4D97-AF65-F5344CB8AC3E}">
        <p14:creationId xmlns:p14="http://schemas.microsoft.com/office/powerpoint/2010/main" val="1686358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FAF7FE3-1078-4ADC-A967-59B90FAAD824}" type="datetimeFigureOut">
              <a:rPr lang="en-ZA" smtClean="0"/>
              <a:t>2022/10/19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D8A6918-532A-49AD-904A-7EA174F745F6}" type="slidenum">
              <a:rPr lang="en-ZA" smtClean="0"/>
              <a:t>‹#›</a:t>
            </a:fld>
            <a:endParaRPr lang="en-ZA"/>
          </a:p>
        </p:txBody>
      </p:sp>
    </p:spTree>
    <p:extLst>
      <p:ext uri="{BB962C8B-B14F-4D97-AF65-F5344CB8AC3E}">
        <p14:creationId xmlns:p14="http://schemas.microsoft.com/office/powerpoint/2010/main" val="3295294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FAF7FE3-1078-4ADC-A967-59B90FAAD824}" type="datetimeFigureOut">
              <a:rPr lang="en-ZA" smtClean="0"/>
              <a:t>2022/10/19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D8A6918-532A-49AD-904A-7EA174F745F6}" type="slidenum">
              <a:rPr lang="en-ZA" smtClean="0"/>
              <a:t>‹#›</a:t>
            </a:fld>
            <a:endParaRPr lang="en-ZA"/>
          </a:p>
        </p:txBody>
      </p:sp>
    </p:spTree>
    <p:extLst>
      <p:ext uri="{BB962C8B-B14F-4D97-AF65-F5344CB8AC3E}">
        <p14:creationId xmlns:p14="http://schemas.microsoft.com/office/powerpoint/2010/main" val="2538153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FAF7FE3-1078-4ADC-A967-59B90FAAD824}" type="datetimeFigureOut">
              <a:rPr lang="en-ZA" smtClean="0"/>
              <a:t>2022/10/19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D8A6918-532A-49AD-904A-7EA174F745F6}" type="slidenum">
              <a:rPr lang="en-ZA" smtClean="0"/>
              <a:t>‹#›</a:t>
            </a:fld>
            <a:endParaRPr lang="en-ZA"/>
          </a:p>
        </p:txBody>
      </p:sp>
    </p:spTree>
    <p:extLst>
      <p:ext uri="{BB962C8B-B14F-4D97-AF65-F5344CB8AC3E}">
        <p14:creationId xmlns:p14="http://schemas.microsoft.com/office/powerpoint/2010/main" val="795337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BFAF7FE3-1078-4ADC-A967-59B90FAAD824}" type="datetimeFigureOut">
              <a:rPr lang="en-ZA" smtClean="0"/>
              <a:t>2022/10/19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D8A6918-532A-49AD-904A-7EA174F745F6}" type="slidenum">
              <a:rPr lang="en-ZA" smtClean="0"/>
              <a:t>‹#›</a:t>
            </a:fld>
            <a:endParaRPr lang="en-ZA"/>
          </a:p>
        </p:txBody>
      </p:sp>
    </p:spTree>
    <p:extLst>
      <p:ext uri="{BB962C8B-B14F-4D97-AF65-F5344CB8AC3E}">
        <p14:creationId xmlns:p14="http://schemas.microsoft.com/office/powerpoint/2010/main" val="2194882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BFAF7FE3-1078-4ADC-A967-59B90FAAD824}" type="datetimeFigureOut">
              <a:rPr lang="en-ZA" smtClean="0"/>
              <a:t>2022/10/19</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1D8A6918-532A-49AD-904A-7EA174F745F6}" type="slidenum">
              <a:rPr lang="en-ZA" smtClean="0"/>
              <a:t>‹#›</a:t>
            </a:fld>
            <a:endParaRPr lang="en-ZA"/>
          </a:p>
        </p:txBody>
      </p:sp>
    </p:spTree>
    <p:extLst>
      <p:ext uri="{BB962C8B-B14F-4D97-AF65-F5344CB8AC3E}">
        <p14:creationId xmlns:p14="http://schemas.microsoft.com/office/powerpoint/2010/main" val="1125153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BFAF7FE3-1078-4ADC-A967-59B90FAAD824}" type="datetimeFigureOut">
              <a:rPr lang="en-ZA" smtClean="0"/>
              <a:t>2022/10/19</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1D8A6918-532A-49AD-904A-7EA174F745F6}" type="slidenum">
              <a:rPr lang="en-ZA" smtClean="0"/>
              <a:t>‹#›</a:t>
            </a:fld>
            <a:endParaRPr lang="en-ZA"/>
          </a:p>
        </p:txBody>
      </p:sp>
    </p:spTree>
    <p:extLst>
      <p:ext uri="{BB962C8B-B14F-4D97-AF65-F5344CB8AC3E}">
        <p14:creationId xmlns:p14="http://schemas.microsoft.com/office/powerpoint/2010/main" val="164744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AF7FE3-1078-4ADC-A967-59B90FAAD824}" type="datetimeFigureOut">
              <a:rPr lang="en-ZA" smtClean="0"/>
              <a:t>2022/10/19</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1D8A6918-532A-49AD-904A-7EA174F745F6}" type="slidenum">
              <a:rPr lang="en-ZA" smtClean="0"/>
              <a:t>‹#›</a:t>
            </a:fld>
            <a:endParaRPr lang="en-ZA"/>
          </a:p>
        </p:txBody>
      </p:sp>
    </p:spTree>
    <p:extLst>
      <p:ext uri="{BB962C8B-B14F-4D97-AF65-F5344CB8AC3E}">
        <p14:creationId xmlns:p14="http://schemas.microsoft.com/office/powerpoint/2010/main" val="2475319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AF7FE3-1078-4ADC-A967-59B90FAAD824}" type="datetimeFigureOut">
              <a:rPr lang="en-ZA" smtClean="0"/>
              <a:t>2022/10/19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D8A6918-532A-49AD-904A-7EA174F745F6}" type="slidenum">
              <a:rPr lang="en-ZA" smtClean="0"/>
              <a:t>‹#›</a:t>
            </a:fld>
            <a:endParaRPr lang="en-ZA"/>
          </a:p>
        </p:txBody>
      </p:sp>
    </p:spTree>
    <p:extLst>
      <p:ext uri="{BB962C8B-B14F-4D97-AF65-F5344CB8AC3E}">
        <p14:creationId xmlns:p14="http://schemas.microsoft.com/office/powerpoint/2010/main" val="1564548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AF7FE3-1078-4ADC-A967-59B90FAAD824}" type="datetimeFigureOut">
              <a:rPr lang="en-ZA" smtClean="0"/>
              <a:t>2022/10/19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D8A6918-532A-49AD-904A-7EA174F745F6}" type="slidenum">
              <a:rPr lang="en-ZA" smtClean="0"/>
              <a:t>‹#›</a:t>
            </a:fld>
            <a:endParaRPr lang="en-ZA"/>
          </a:p>
        </p:txBody>
      </p:sp>
    </p:spTree>
    <p:extLst>
      <p:ext uri="{BB962C8B-B14F-4D97-AF65-F5344CB8AC3E}">
        <p14:creationId xmlns:p14="http://schemas.microsoft.com/office/powerpoint/2010/main" val="222019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F7FE3-1078-4ADC-A967-59B90FAAD824}" type="datetimeFigureOut">
              <a:rPr lang="en-ZA" smtClean="0"/>
              <a:t>2022/10/19</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8A6918-532A-49AD-904A-7EA174F745F6}" type="slidenum">
              <a:rPr lang="en-ZA" smtClean="0"/>
              <a:t>‹#›</a:t>
            </a:fld>
            <a:endParaRPr lang="en-ZA"/>
          </a:p>
        </p:txBody>
      </p:sp>
    </p:spTree>
    <p:extLst>
      <p:ext uri="{BB962C8B-B14F-4D97-AF65-F5344CB8AC3E}">
        <p14:creationId xmlns:p14="http://schemas.microsoft.com/office/powerpoint/2010/main" val="1232711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bNreXOPU2lw" TargetMode="External"/><Relationship Id="rId2" Type="http://schemas.openxmlformats.org/officeDocument/2006/relationships/hyperlink" Target="https://youtu.be/euj1eZkKl9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primafamed@list.sun.ac.z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hyperlink" Target="mailto:ursulac@sun.ac.za" TargetMode="External"/><Relationship Id="rId4" Type="http://schemas.openxmlformats.org/officeDocument/2006/relationships/hyperlink" Target="mailto:cindyp@sun.ac.z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content.fcpt8-1.fna.fbcdn.net/v/t1.0-9/61846505_1201941529975493_1522214801445486592_o.jpg?_nc_cat=105&amp;ccb=2&amp;_nc_sid=8bfeb9&amp;_nc_eui2=AeFKpKLrqJL9UcxPe-Ni_VDRpZx2eqycAdqlnHZ6rJwB2kRkIA9HwHZze7L_ZgfGbPY&amp;_nc_ohc=UkxhY4JsSaYAX-J5a6t&amp;_nc_ht=scontent.fcpt8-1.fna&amp;oh=6fd546dc117dac44badf268aa3ad3635&amp;oe=5FBCF0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9705"/>
            <a:ext cx="12192000" cy="9144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755007" y="3922295"/>
            <a:ext cx="9144000" cy="1138080"/>
          </a:xfrm>
          <a:solidFill>
            <a:schemeClr val="bg1"/>
          </a:solidFill>
        </p:spPr>
        <p:txBody>
          <a:bodyPr/>
          <a:lstStyle/>
          <a:p>
            <a:r>
              <a:rPr lang="en-US" dirty="0" smtClean="0"/>
              <a:t>The State of the Network</a:t>
            </a:r>
            <a:endParaRPr lang="en-ZA" dirty="0"/>
          </a:p>
        </p:txBody>
      </p:sp>
      <p:sp>
        <p:nvSpPr>
          <p:cNvPr id="3" name="Subtitle 2"/>
          <p:cNvSpPr>
            <a:spLocks noGrp="1"/>
          </p:cNvSpPr>
          <p:nvPr>
            <p:ph type="subTitle" idx="1"/>
          </p:nvPr>
        </p:nvSpPr>
        <p:spPr>
          <a:xfrm>
            <a:off x="1755007" y="5202238"/>
            <a:ext cx="9144000" cy="1655762"/>
          </a:xfrm>
          <a:solidFill>
            <a:schemeClr val="bg1"/>
          </a:solidFill>
        </p:spPr>
        <p:txBody>
          <a:bodyPr/>
          <a:lstStyle/>
          <a:p>
            <a:r>
              <a:rPr lang="en-US" dirty="0" smtClean="0"/>
              <a:t>Prof Bob Mash</a:t>
            </a:r>
          </a:p>
          <a:p>
            <a:r>
              <a:rPr lang="en-US" dirty="0" smtClean="0"/>
              <a:t>PRIMAFAMED coordinator</a:t>
            </a:r>
          </a:p>
          <a:p>
            <a:r>
              <a:rPr lang="en-US" dirty="0" smtClean="0"/>
              <a:t>Stellenbosch University, South Africa</a:t>
            </a:r>
            <a:endParaRPr lang="en-ZA" dirty="0"/>
          </a:p>
        </p:txBody>
      </p:sp>
    </p:spTree>
    <p:extLst>
      <p:ext uri="{BB962C8B-B14F-4D97-AF65-F5344CB8AC3E}">
        <p14:creationId xmlns:p14="http://schemas.microsoft.com/office/powerpoint/2010/main" val="1251546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9" y="-119269"/>
            <a:ext cx="10515600" cy="1325563"/>
          </a:xfrm>
        </p:spPr>
        <p:txBody>
          <a:bodyPr/>
          <a:lstStyle/>
          <a:p>
            <a:r>
              <a:rPr lang="en-US" dirty="0" smtClean="0"/>
              <a:t>Network goals for 2022</a:t>
            </a:r>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83668551"/>
              </p:ext>
            </p:extLst>
          </p:nvPr>
        </p:nvGraphicFramePr>
        <p:xfrm>
          <a:off x="838199" y="1053548"/>
          <a:ext cx="11078818" cy="5707068"/>
        </p:xfrm>
        <a:graphic>
          <a:graphicData uri="http://schemas.openxmlformats.org/drawingml/2006/table">
            <a:tbl>
              <a:tblPr firstRow="1" bandRow="1">
                <a:tableStyleId>{5C22544A-7EE6-4342-B048-85BDC9FD1C3A}</a:tableStyleId>
              </a:tblPr>
              <a:tblGrid>
                <a:gridCol w="3428308">
                  <a:extLst>
                    <a:ext uri="{9D8B030D-6E8A-4147-A177-3AD203B41FA5}">
                      <a16:colId xmlns:a16="http://schemas.microsoft.com/office/drawing/2014/main" val="4196528988"/>
                    </a:ext>
                  </a:extLst>
                </a:gridCol>
                <a:gridCol w="7650510">
                  <a:extLst>
                    <a:ext uri="{9D8B030D-6E8A-4147-A177-3AD203B41FA5}">
                      <a16:colId xmlns:a16="http://schemas.microsoft.com/office/drawing/2014/main" val="910336191"/>
                    </a:ext>
                  </a:extLst>
                </a:gridCol>
              </a:tblGrid>
              <a:tr h="414663">
                <a:tc>
                  <a:txBody>
                    <a:bodyPr/>
                    <a:lstStyle/>
                    <a:p>
                      <a:r>
                        <a:rPr lang="en-US" sz="2000" dirty="0" smtClean="0"/>
                        <a:t>Goals</a:t>
                      </a:r>
                      <a:endParaRPr lang="en-ZA" sz="2000" dirty="0"/>
                    </a:p>
                  </a:txBody>
                  <a:tcPr/>
                </a:tc>
                <a:tc>
                  <a:txBody>
                    <a:bodyPr/>
                    <a:lstStyle/>
                    <a:p>
                      <a:r>
                        <a:rPr lang="en-US" sz="2000" dirty="0" smtClean="0"/>
                        <a:t>Activity</a:t>
                      </a:r>
                      <a:endParaRPr lang="en-ZA" sz="2000" dirty="0"/>
                    </a:p>
                  </a:txBody>
                  <a:tcPr/>
                </a:tc>
                <a:extLst>
                  <a:ext uri="{0D108BD9-81ED-4DB2-BD59-A6C34878D82A}">
                    <a16:rowId xmlns:a16="http://schemas.microsoft.com/office/drawing/2014/main" val="3174964353"/>
                  </a:ext>
                </a:extLst>
              </a:tr>
              <a:tr h="1022455">
                <a:tc>
                  <a:txBody>
                    <a:bodyPr/>
                    <a:lstStyle/>
                    <a:p>
                      <a:r>
                        <a:rPr lang="en-US" sz="2000" dirty="0" smtClean="0">
                          <a:solidFill>
                            <a:schemeClr val="tx1"/>
                          </a:solidFill>
                        </a:rPr>
                        <a:t>Increase awareness of </a:t>
                      </a:r>
                      <a:r>
                        <a:rPr lang="en-US" sz="2000" dirty="0" err="1" smtClean="0">
                          <a:solidFill>
                            <a:schemeClr val="tx1"/>
                          </a:solidFill>
                        </a:rPr>
                        <a:t>Primafamed</a:t>
                      </a:r>
                      <a:r>
                        <a:rPr lang="en-US" sz="2000" dirty="0" smtClean="0">
                          <a:solidFill>
                            <a:schemeClr val="tx1"/>
                          </a:solidFill>
                        </a:rPr>
                        <a:t> in departments / registrars </a:t>
                      </a:r>
                      <a:endParaRPr lang="en-ZA" sz="2000" dirty="0">
                        <a:solidFill>
                          <a:schemeClr val="tx1"/>
                        </a:solidFill>
                      </a:endParaRPr>
                    </a:p>
                  </a:txBody>
                  <a:tcPr/>
                </a:tc>
                <a:tc>
                  <a:txBody>
                    <a:bodyPr/>
                    <a:lstStyle/>
                    <a:p>
                      <a:r>
                        <a:rPr lang="en-US" sz="2000" dirty="0" smtClean="0"/>
                        <a:t>Disseminated explanatory</a:t>
                      </a:r>
                      <a:r>
                        <a:rPr lang="en-US" sz="2000" baseline="0" dirty="0" smtClean="0"/>
                        <a:t> video in English and French</a:t>
                      </a:r>
                    </a:p>
                    <a:p>
                      <a:r>
                        <a:rPr lang="en-ZA" sz="2000" dirty="0" smtClean="0">
                          <a:hlinkClick r:id="rId2"/>
                        </a:rPr>
                        <a:t>https://youtu.be/euj1eZkKl9M</a:t>
                      </a:r>
                      <a:r>
                        <a:rPr lang="en-ZA" sz="2000" dirty="0" smtClean="0"/>
                        <a:t> </a:t>
                      </a:r>
                      <a:r>
                        <a:rPr lang="en-ZA" sz="2000" dirty="0" smtClean="0">
                          <a:hlinkClick r:id="rId3"/>
                        </a:rPr>
                        <a:t>https://youtu.be/bNreXOPU2lw</a:t>
                      </a:r>
                      <a:r>
                        <a:rPr lang="en-ZA" sz="2000" dirty="0" smtClean="0"/>
                        <a:t> </a:t>
                      </a:r>
                      <a:endParaRPr lang="en-ZA" sz="2000" dirty="0"/>
                    </a:p>
                  </a:txBody>
                  <a:tcPr/>
                </a:tc>
                <a:extLst>
                  <a:ext uri="{0D108BD9-81ED-4DB2-BD59-A6C34878D82A}">
                    <a16:rowId xmlns:a16="http://schemas.microsoft.com/office/drawing/2014/main" val="1048716762"/>
                  </a:ext>
                </a:extLst>
              </a:tr>
              <a:tr h="1022455">
                <a:tc>
                  <a:txBody>
                    <a:bodyPr/>
                    <a:lstStyle/>
                    <a:p>
                      <a:r>
                        <a:rPr lang="en-US" sz="2000" kern="1200" dirty="0" smtClean="0">
                          <a:solidFill>
                            <a:schemeClr val="tx1"/>
                          </a:solidFill>
                          <a:latin typeface="+mn-lt"/>
                          <a:ea typeface="+mn-ea"/>
                          <a:cs typeface="+mn-cs"/>
                        </a:rPr>
                        <a:t>Connecting with people – making contacts available and mapping expertise </a:t>
                      </a:r>
                      <a:endParaRPr lang="en-ZA" sz="2000" kern="1200" dirty="0">
                        <a:solidFill>
                          <a:schemeClr val="tx1"/>
                        </a:solidFill>
                        <a:latin typeface="+mn-lt"/>
                        <a:ea typeface="+mn-ea"/>
                        <a:cs typeface="+mn-cs"/>
                      </a:endParaRPr>
                    </a:p>
                  </a:txBody>
                  <a:tcPr/>
                </a:tc>
                <a:tc>
                  <a:txBody>
                    <a:bodyPr/>
                    <a:lstStyle/>
                    <a:p>
                      <a:r>
                        <a:rPr lang="en-US" sz="2000" dirty="0" smtClean="0"/>
                        <a:t>New section of the website to map institutions, people and expertise</a:t>
                      </a:r>
                      <a:endParaRPr lang="en-ZA" sz="2000" dirty="0"/>
                    </a:p>
                  </a:txBody>
                  <a:tcPr/>
                </a:tc>
                <a:extLst>
                  <a:ext uri="{0D108BD9-81ED-4DB2-BD59-A6C34878D82A}">
                    <a16:rowId xmlns:a16="http://schemas.microsoft.com/office/drawing/2014/main" val="2518261450"/>
                  </a:ext>
                </a:extLst>
              </a:tr>
              <a:tr h="1022455">
                <a:tc>
                  <a:txBody>
                    <a:bodyPr/>
                    <a:lstStyle/>
                    <a:p>
                      <a:r>
                        <a:rPr lang="en-US" sz="2000" dirty="0" smtClean="0"/>
                        <a:t>Increase participation and inclusivity</a:t>
                      </a:r>
                      <a:endParaRPr lang="en-ZA" sz="2000" dirty="0"/>
                    </a:p>
                  </a:txBody>
                  <a:tcPr/>
                </a:tc>
                <a:tc>
                  <a:txBody>
                    <a:bodyPr/>
                    <a:lstStyle/>
                    <a:p>
                      <a:r>
                        <a:rPr lang="en-US" sz="2000" dirty="0" smtClean="0"/>
                        <a:t>New connections – Somaliland</a:t>
                      </a:r>
                    </a:p>
                    <a:p>
                      <a:r>
                        <a:rPr lang="en-US" sz="2000" dirty="0" smtClean="0"/>
                        <a:t>Still weak connections to French and Portuguese speaking countries</a:t>
                      </a:r>
                    </a:p>
                    <a:p>
                      <a:r>
                        <a:rPr lang="en-US" sz="2000" dirty="0" smtClean="0"/>
                        <a:t>Face to face meeting in October 2022 in Malawi</a:t>
                      </a:r>
                      <a:endParaRPr lang="en-ZA" sz="2000" dirty="0"/>
                    </a:p>
                  </a:txBody>
                  <a:tcPr/>
                </a:tc>
                <a:extLst>
                  <a:ext uri="{0D108BD9-81ED-4DB2-BD59-A6C34878D82A}">
                    <a16:rowId xmlns:a16="http://schemas.microsoft.com/office/drawing/2014/main" val="2861640121"/>
                  </a:ext>
                </a:extLst>
              </a:tr>
              <a:tr h="1942666">
                <a:tc>
                  <a:txBody>
                    <a:bodyPr/>
                    <a:lstStyle/>
                    <a:p>
                      <a:r>
                        <a:rPr lang="en-US" sz="2000" dirty="0" smtClean="0"/>
                        <a:t>Harness resources and capacity in strategic partners more </a:t>
                      </a:r>
                      <a:endParaRPr lang="en-ZA" sz="2000" dirty="0"/>
                    </a:p>
                  </a:txBody>
                  <a:tcPr/>
                </a:tc>
                <a:tc>
                  <a:txBody>
                    <a:bodyPr/>
                    <a:lstStyle/>
                    <a:p>
                      <a:r>
                        <a:rPr lang="en-US" sz="2000" dirty="0" smtClean="0"/>
                        <a:t>PHCRC -  research projects with Uganda and Malawi, research application with South</a:t>
                      </a:r>
                      <a:r>
                        <a:rPr lang="en-US" sz="2000" baseline="0" dirty="0" smtClean="0"/>
                        <a:t> Africa and Malawi, support for AfriWon Research Collaboration</a:t>
                      </a:r>
                    </a:p>
                    <a:p>
                      <a:r>
                        <a:rPr lang="en-US" sz="2000" baseline="0" dirty="0" smtClean="0"/>
                        <a:t>Ghent University – engagement with </a:t>
                      </a:r>
                      <a:r>
                        <a:rPr lang="en-US" sz="2000" baseline="0" dirty="0" err="1" smtClean="0"/>
                        <a:t>CliMigHealth</a:t>
                      </a:r>
                      <a:r>
                        <a:rPr lang="en-US" sz="2000" baseline="0" dirty="0" smtClean="0"/>
                        <a:t> network,  new TEAM project, new WHO CC project</a:t>
                      </a:r>
                    </a:p>
                    <a:p>
                      <a:r>
                        <a:rPr lang="en-US" sz="2000" baseline="0" dirty="0" smtClean="0"/>
                        <a:t>University Bergen -  PRICE project in Zambia and Malawi</a:t>
                      </a:r>
                    </a:p>
                    <a:p>
                      <a:r>
                        <a:rPr lang="en-US" sz="2000" baseline="0" dirty="0" smtClean="0"/>
                        <a:t>Academics Without Borders - Zimbabwe</a:t>
                      </a:r>
                      <a:endParaRPr lang="en-ZA" sz="2000" dirty="0"/>
                    </a:p>
                  </a:txBody>
                  <a:tcPr/>
                </a:tc>
                <a:extLst>
                  <a:ext uri="{0D108BD9-81ED-4DB2-BD59-A6C34878D82A}">
                    <a16:rowId xmlns:a16="http://schemas.microsoft.com/office/drawing/2014/main" val="2466778154"/>
                  </a:ext>
                </a:extLst>
              </a:tr>
            </a:tbl>
          </a:graphicData>
        </a:graphic>
      </p:graphicFrame>
    </p:spTree>
    <p:extLst>
      <p:ext uri="{BB962C8B-B14F-4D97-AF65-F5344CB8AC3E}">
        <p14:creationId xmlns:p14="http://schemas.microsoft.com/office/powerpoint/2010/main" val="2619159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Mapping expertise</a:t>
            </a:r>
            <a:endParaRPr lang="en-ZA" dirty="0"/>
          </a:p>
        </p:txBody>
      </p:sp>
      <p:pic>
        <p:nvPicPr>
          <p:cNvPr id="5" name="Picture 4"/>
          <p:cNvPicPr>
            <a:picLocks noChangeAspect="1"/>
          </p:cNvPicPr>
          <p:nvPr/>
        </p:nvPicPr>
        <p:blipFill>
          <a:blip r:embed="rId2"/>
          <a:stretch>
            <a:fillRect/>
          </a:stretch>
        </p:blipFill>
        <p:spPr>
          <a:xfrm>
            <a:off x="838200" y="2120195"/>
            <a:ext cx="5886450" cy="3543300"/>
          </a:xfrm>
          <a:prstGeom prst="rect">
            <a:avLst/>
          </a:prstGeom>
        </p:spPr>
      </p:pic>
      <p:pic>
        <p:nvPicPr>
          <p:cNvPr id="6" name="Picture 5"/>
          <p:cNvPicPr>
            <a:picLocks noChangeAspect="1"/>
          </p:cNvPicPr>
          <p:nvPr/>
        </p:nvPicPr>
        <p:blipFill>
          <a:blip r:embed="rId3"/>
          <a:stretch>
            <a:fillRect/>
          </a:stretch>
        </p:blipFill>
        <p:spPr>
          <a:xfrm>
            <a:off x="6866464" y="821399"/>
            <a:ext cx="5325536" cy="5150210"/>
          </a:xfrm>
          <a:prstGeom prst="rect">
            <a:avLst/>
          </a:prstGeom>
        </p:spPr>
      </p:pic>
    </p:spTree>
    <p:extLst>
      <p:ext uri="{BB962C8B-B14F-4D97-AF65-F5344CB8AC3E}">
        <p14:creationId xmlns:p14="http://schemas.microsoft.com/office/powerpoint/2010/main" val="4278854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Research goals for 2022</a:t>
            </a:r>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98245849"/>
              </p:ext>
            </p:extLst>
          </p:nvPr>
        </p:nvGraphicFramePr>
        <p:xfrm>
          <a:off x="838200" y="1825625"/>
          <a:ext cx="10515600" cy="4302760"/>
        </p:xfrm>
        <a:graphic>
          <a:graphicData uri="http://schemas.openxmlformats.org/drawingml/2006/table">
            <a:tbl>
              <a:tblPr firstRow="1" bandRow="1">
                <a:tableStyleId>{5C22544A-7EE6-4342-B048-85BDC9FD1C3A}</a:tableStyleId>
              </a:tblPr>
              <a:tblGrid>
                <a:gridCol w="3254022">
                  <a:extLst>
                    <a:ext uri="{9D8B030D-6E8A-4147-A177-3AD203B41FA5}">
                      <a16:colId xmlns:a16="http://schemas.microsoft.com/office/drawing/2014/main" val="4196528988"/>
                    </a:ext>
                  </a:extLst>
                </a:gridCol>
                <a:gridCol w="7261578">
                  <a:extLst>
                    <a:ext uri="{9D8B030D-6E8A-4147-A177-3AD203B41FA5}">
                      <a16:colId xmlns:a16="http://schemas.microsoft.com/office/drawing/2014/main" val="910336191"/>
                    </a:ext>
                  </a:extLst>
                </a:gridCol>
              </a:tblGrid>
              <a:tr h="370840">
                <a:tc>
                  <a:txBody>
                    <a:bodyPr/>
                    <a:lstStyle/>
                    <a:p>
                      <a:r>
                        <a:rPr lang="en-US" dirty="0" smtClean="0"/>
                        <a:t>Goals</a:t>
                      </a:r>
                      <a:endParaRPr lang="en-ZA" dirty="0"/>
                    </a:p>
                  </a:txBody>
                  <a:tcPr/>
                </a:tc>
                <a:tc>
                  <a:txBody>
                    <a:bodyPr/>
                    <a:lstStyle/>
                    <a:p>
                      <a:r>
                        <a:rPr lang="en-US" dirty="0" smtClean="0"/>
                        <a:t>Activity</a:t>
                      </a:r>
                      <a:endParaRPr lang="en-ZA" dirty="0"/>
                    </a:p>
                  </a:txBody>
                  <a:tcPr/>
                </a:tc>
                <a:extLst>
                  <a:ext uri="{0D108BD9-81ED-4DB2-BD59-A6C34878D82A}">
                    <a16:rowId xmlns:a16="http://schemas.microsoft.com/office/drawing/2014/main" val="3174964353"/>
                  </a:ext>
                </a:extLst>
              </a:tr>
              <a:tr h="370840">
                <a:tc>
                  <a:txBody>
                    <a:bodyPr/>
                    <a:lstStyle/>
                    <a:p>
                      <a:r>
                        <a:rPr lang="en-US" dirty="0" smtClean="0"/>
                        <a:t>Identifying expertise in the network and supporting south-south collaboration </a:t>
                      </a:r>
                      <a:endParaRPr lang="en-ZA" dirty="0">
                        <a:solidFill>
                          <a:schemeClr val="tx1"/>
                        </a:solidFill>
                      </a:endParaRPr>
                    </a:p>
                  </a:txBody>
                  <a:tcPr/>
                </a:tc>
                <a:tc>
                  <a:txBody>
                    <a:bodyPr/>
                    <a:lstStyle/>
                    <a:p>
                      <a:r>
                        <a:rPr lang="en-US" dirty="0" smtClean="0"/>
                        <a:t>New section of the website to map institutions, people and expertise</a:t>
                      </a:r>
                      <a:endParaRPr lang="en-ZA" dirty="0"/>
                    </a:p>
                  </a:txBody>
                  <a:tcPr/>
                </a:tc>
                <a:extLst>
                  <a:ext uri="{0D108BD9-81ED-4DB2-BD59-A6C34878D82A}">
                    <a16:rowId xmlns:a16="http://schemas.microsoft.com/office/drawing/2014/main" val="1048716762"/>
                  </a:ext>
                </a:extLst>
              </a:tr>
              <a:tr h="370840">
                <a:tc>
                  <a:txBody>
                    <a:bodyPr/>
                    <a:lstStyle/>
                    <a:p>
                      <a:r>
                        <a:rPr lang="en-US" dirty="0" smtClean="0"/>
                        <a:t>Departments with more research capacity to support other members with capacity building, supervision and funding opportunities </a:t>
                      </a:r>
                      <a:endParaRPr lang="en-ZA" sz="1800" kern="1200" dirty="0">
                        <a:solidFill>
                          <a:schemeClr val="tx1"/>
                        </a:solidFill>
                        <a:latin typeface="+mn-lt"/>
                        <a:ea typeface="+mn-ea"/>
                        <a:cs typeface="+mn-cs"/>
                      </a:endParaRPr>
                    </a:p>
                  </a:txBody>
                  <a:tcPr/>
                </a:tc>
                <a:tc>
                  <a:txBody>
                    <a:bodyPr/>
                    <a:lstStyle/>
                    <a:p>
                      <a:r>
                        <a:rPr lang="en-US" dirty="0" smtClean="0"/>
                        <a:t>Participation in AfriWon Research Collaboration</a:t>
                      </a:r>
                      <a:r>
                        <a:rPr lang="en-US" baseline="0" dirty="0" smtClean="0"/>
                        <a:t> as faculty and peer mentors</a:t>
                      </a:r>
                    </a:p>
                    <a:p>
                      <a:endParaRPr lang="en-US" baseline="0" dirty="0" smtClean="0"/>
                    </a:p>
                    <a:p>
                      <a:r>
                        <a:rPr lang="en-US" baseline="0" dirty="0" smtClean="0"/>
                        <a:t>E-workshops </a:t>
                      </a:r>
                      <a:r>
                        <a:rPr lang="en-US" baseline="0" dirty="0" smtClean="0"/>
                        <a:t>on research topics (Manuscript writing and getting published, approach to educational primary care research, quantitative data analysis and reporting, research synthesis)</a:t>
                      </a:r>
                      <a:endParaRPr lang="en-ZA" dirty="0"/>
                    </a:p>
                  </a:txBody>
                  <a:tcPr/>
                </a:tc>
                <a:extLst>
                  <a:ext uri="{0D108BD9-81ED-4DB2-BD59-A6C34878D82A}">
                    <a16:rowId xmlns:a16="http://schemas.microsoft.com/office/drawing/2014/main" val="2518261450"/>
                  </a:ext>
                </a:extLst>
              </a:tr>
              <a:tr h="370840">
                <a:tc>
                  <a:txBody>
                    <a:bodyPr/>
                    <a:lstStyle/>
                    <a:p>
                      <a:r>
                        <a:rPr lang="en-US" dirty="0" smtClean="0"/>
                        <a:t>Promote family physician research networks </a:t>
                      </a:r>
                      <a:endParaRPr lang="en-ZA" dirty="0"/>
                    </a:p>
                  </a:txBody>
                  <a:tcPr/>
                </a:tc>
                <a:tc>
                  <a:txBody>
                    <a:bodyPr/>
                    <a:lstStyle/>
                    <a:p>
                      <a:r>
                        <a:rPr lang="en-US" dirty="0" smtClean="0"/>
                        <a:t>None known</a:t>
                      </a:r>
                      <a:endParaRPr lang="en-ZA" dirty="0"/>
                    </a:p>
                  </a:txBody>
                  <a:tcPr/>
                </a:tc>
                <a:extLst>
                  <a:ext uri="{0D108BD9-81ED-4DB2-BD59-A6C34878D82A}">
                    <a16:rowId xmlns:a16="http://schemas.microsoft.com/office/drawing/2014/main" val="2861640121"/>
                  </a:ext>
                </a:extLst>
              </a:tr>
              <a:tr h="370840">
                <a:tc>
                  <a:txBody>
                    <a:bodyPr/>
                    <a:lstStyle/>
                    <a:p>
                      <a:r>
                        <a:rPr lang="en-US" dirty="0" smtClean="0"/>
                        <a:t>Explore supervision across universities and institutions where needed </a:t>
                      </a:r>
                      <a:endParaRPr lang="en-ZA" dirty="0"/>
                    </a:p>
                  </a:txBody>
                  <a:tcPr/>
                </a:tc>
                <a:tc>
                  <a:txBody>
                    <a:bodyPr/>
                    <a:lstStyle/>
                    <a:p>
                      <a:r>
                        <a:rPr lang="en-US" dirty="0" smtClean="0"/>
                        <a:t>None known</a:t>
                      </a:r>
                      <a:endParaRPr lang="en-ZA" dirty="0"/>
                    </a:p>
                  </a:txBody>
                  <a:tcPr/>
                </a:tc>
                <a:extLst>
                  <a:ext uri="{0D108BD9-81ED-4DB2-BD59-A6C34878D82A}">
                    <a16:rowId xmlns:a16="http://schemas.microsoft.com/office/drawing/2014/main" val="2466778154"/>
                  </a:ext>
                </a:extLst>
              </a:tr>
            </a:tbl>
          </a:graphicData>
        </a:graphic>
      </p:graphicFrame>
    </p:spTree>
    <p:extLst>
      <p:ext uri="{BB962C8B-B14F-4D97-AF65-F5344CB8AC3E}">
        <p14:creationId xmlns:p14="http://schemas.microsoft.com/office/powerpoint/2010/main" val="968439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Educational goals for 2022</a:t>
            </a:r>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30176147"/>
              </p:ext>
            </p:extLst>
          </p:nvPr>
        </p:nvGraphicFramePr>
        <p:xfrm>
          <a:off x="838200" y="1825625"/>
          <a:ext cx="10515600" cy="4485640"/>
        </p:xfrm>
        <a:graphic>
          <a:graphicData uri="http://schemas.openxmlformats.org/drawingml/2006/table">
            <a:tbl>
              <a:tblPr firstRow="1" bandRow="1">
                <a:tableStyleId>{5C22544A-7EE6-4342-B048-85BDC9FD1C3A}</a:tableStyleId>
              </a:tblPr>
              <a:tblGrid>
                <a:gridCol w="3254022">
                  <a:extLst>
                    <a:ext uri="{9D8B030D-6E8A-4147-A177-3AD203B41FA5}">
                      <a16:colId xmlns:a16="http://schemas.microsoft.com/office/drawing/2014/main" val="4196528988"/>
                    </a:ext>
                  </a:extLst>
                </a:gridCol>
                <a:gridCol w="7261578">
                  <a:extLst>
                    <a:ext uri="{9D8B030D-6E8A-4147-A177-3AD203B41FA5}">
                      <a16:colId xmlns:a16="http://schemas.microsoft.com/office/drawing/2014/main" val="910336191"/>
                    </a:ext>
                  </a:extLst>
                </a:gridCol>
              </a:tblGrid>
              <a:tr h="370840">
                <a:tc>
                  <a:txBody>
                    <a:bodyPr/>
                    <a:lstStyle/>
                    <a:p>
                      <a:r>
                        <a:rPr lang="en-US" dirty="0" smtClean="0"/>
                        <a:t>Goals</a:t>
                      </a:r>
                      <a:endParaRPr lang="en-ZA" dirty="0"/>
                    </a:p>
                  </a:txBody>
                  <a:tcPr/>
                </a:tc>
                <a:tc>
                  <a:txBody>
                    <a:bodyPr/>
                    <a:lstStyle/>
                    <a:p>
                      <a:r>
                        <a:rPr lang="en-US" dirty="0" smtClean="0"/>
                        <a:t>Activity</a:t>
                      </a:r>
                      <a:endParaRPr lang="en-ZA" dirty="0"/>
                    </a:p>
                  </a:txBody>
                  <a:tcPr/>
                </a:tc>
                <a:extLst>
                  <a:ext uri="{0D108BD9-81ED-4DB2-BD59-A6C34878D82A}">
                    <a16:rowId xmlns:a16="http://schemas.microsoft.com/office/drawing/2014/main" val="3174964353"/>
                  </a:ext>
                </a:extLst>
              </a:tr>
              <a:tr h="370840">
                <a:tc>
                  <a:txBody>
                    <a:bodyPr/>
                    <a:lstStyle/>
                    <a:p>
                      <a:r>
                        <a:rPr lang="en-US" dirty="0" smtClean="0"/>
                        <a:t>E- workshops were very useful, expand, facilitate linkages between people and institutions, involve strategic partners, public health, hybrid meetings/hubs, use the time to also enable connections and communication </a:t>
                      </a:r>
                      <a:endParaRPr lang="en-ZA" dirty="0">
                        <a:solidFill>
                          <a:schemeClr val="tx1"/>
                        </a:solidFill>
                      </a:endParaRPr>
                    </a:p>
                  </a:txBody>
                  <a:tcPr/>
                </a:tc>
                <a:tc>
                  <a:txBody>
                    <a:bodyPr/>
                    <a:lstStyle/>
                    <a:p>
                      <a:r>
                        <a:rPr lang="en-US" dirty="0" smtClean="0"/>
                        <a:t>E-workshops (Conducting OSCEs,</a:t>
                      </a:r>
                      <a:r>
                        <a:rPr lang="en-US" baseline="0" dirty="0" smtClean="0"/>
                        <a:t> the learner in difficulty, practical tools for workplace based assessment)</a:t>
                      </a:r>
                      <a:endParaRPr lang="en-ZA" dirty="0"/>
                    </a:p>
                  </a:txBody>
                  <a:tcPr/>
                </a:tc>
                <a:extLst>
                  <a:ext uri="{0D108BD9-81ED-4DB2-BD59-A6C34878D82A}">
                    <a16:rowId xmlns:a16="http://schemas.microsoft.com/office/drawing/2014/main" val="1048716762"/>
                  </a:ext>
                </a:extLst>
              </a:tr>
              <a:tr h="370840">
                <a:tc>
                  <a:txBody>
                    <a:bodyPr/>
                    <a:lstStyle/>
                    <a:p>
                      <a:r>
                        <a:rPr lang="en-US" dirty="0" smtClean="0"/>
                        <a:t>Look at ways of restarting Training of Clinical Trainers initiative and collaborate with W Africa initiative also </a:t>
                      </a:r>
                      <a:endParaRPr lang="en-ZA" sz="1800" kern="1200" dirty="0">
                        <a:solidFill>
                          <a:schemeClr val="tx1"/>
                        </a:solidFill>
                        <a:latin typeface="+mn-lt"/>
                        <a:ea typeface="+mn-ea"/>
                        <a:cs typeface="+mn-cs"/>
                      </a:endParaRPr>
                    </a:p>
                  </a:txBody>
                  <a:tcPr/>
                </a:tc>
                <a:tc>
                  <a:txBody>
                    <a:bodyPr/>
                    <a:lstStyle/>
                    <a:p>
                      <a:r>
                        <a:rPr lang="en-US" dirty="0" smtClean="0"/>
                        <a:t>None known</a:t>
                      </a:r>
                      <a:endParaRPr lang="en-ZA" dirty="0"/>
                    </a:p>
                  </a:txBody>
                  <a:tcPr/>
                </a:tc>
                <a:extLst>
                  <a:ext uri="{0D108BD9-81ED-4DB2-BD59-A6C34878D82A}">
                    <a16:rowId xmlns:a16="http://schemas.microsoft.com/office/drawing/2014/main" val="2518261450"/>
                  </a:ext>
                </a:extLst>
              </a:tr>
              <a:tr h="370840">
                <a:tc>
                  <a:txBody>
                    <a:bodyPr/>
                    <a:lstStyle/>
                    <a:p>
                      <a:r>
                        <a:rPr lang="en-US" dirty="0" smtClean="0"/>
                        <a:t>Support development of Diploma in PHC in the region </a:t>
                      </a:r>
                      <a:endParaRPr lang="en-ZA" dirty="0"/>
                    </a:p>
                  </a:txBody>
                  <a:tcPr/>
                </a:tc>
                <a:tc>
                  <a:txBody>
                    <a:bodyPr/>
                    <a:lstStyle/>
                    <a:p>
                      <a:r>
                        <a:rPr lang="en-US" dirty="0" smtClean="0"/>
                        <a:t>Support to Namibia from South Africa</a:t>
                      </a:r>
                      <a:endParaRPr lang="en-ZA" dirty="0"/>
                    </a:p>
                  </a:txBody>
                  <a:tcPr/>
                </a:tc>
                <a:extLst>
                  <a:ext uri="{0D108BD9-81ED-4DB2-BD59-A6C34878D82A}">
                    <a16:rowId xmlns:a16="http://schemas.microsoft.com/office/drawing/2014/main" val="2861640121"/>
                  </a:ext>
                </a:extLst>
              </a:tr>
            </a:tbl>
          </a:graphicData>
        </a:graphic>
      </p:graphicFrame>
    </p:spTree>
    <p:extLst>
      <p:ext uri="{BB962C8B-B14F-4D97-AF65-F5344CB8AC3E}">
        <p14:creationId xmlns:p14="http://schemas.microsoft.com/office/powerpoint/2010/main" val="2238205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ZA" dirty="0"/>
          </a:p>
        </p:txBody>
      </p:sp>
      <p:sp>
        <p:nvSpPr>
          <p:cNvPr id="3" name="Content Placeholder 2"/>
          <p:cNvSpPr>
            <a:spLocks noGrp="1"/>
          </p:cNvSpPr>
          <p:nvPr>
            <p:ph idx="1"/>
          </p:nvPr>
        </p:nvSpPr>
        <p:spPr/>
        <p:txBody>
          <a:bodyPr/>
          <a:lstStyle/>
          <a:p>
            <a:r>
              <a:rPr lang="en-US" dirty="0" smtClean="0"/>
              <a:t>Our listserv which you can also use! </a:t>
            </a:r>
            <a:r>
              <a:rPr lang="en-ZA" dirty="0">
                <a:hlinkClick r:id="rId2"/>
              </a:rPr>
              <a:t>primafamed@list.sun.ac.za</a:t>
            </a:r>
            <a:endParaRPr lang="en-ZA" dirty="0"/>
          </a:p>
          <a:p>
            <a:r>
              <a:rPr lang="en-US" dirty="0" smtClean="0"/>
              <a:t>Our website with news, resources and information</a:t>
            </a:r>
            <a:endParaRPr lang="en-ZA" dirty="0"/>
          </a:p>
        </p:txBody>
      </p:sp>
      <p:pic>
        <p:nvPicPr>
          <p:cNvPr id="4" name="Picture 3"/>
          <p:cNvPicPr>
            <a:picLocks noChangeAspect="1"/>
          </p:cNvPicPr>
          <p:nvPr/>
        </p:nvPicPr>
        <p:blipFill>
          <a:blip r:embed="rId3"/>
          <a:stretch>
            <a:fillRect/>
          </a:stretch>
        </p:blipFill>
        <p:spPr>
          <a:xfrm>
            <a:off x="1056815" y="3097173"/>
            <a:ext cx="7031673" cy="3397325"/>
          </a:xfrm>
          <a:prstGeom prst="rect">
            <a:avLst/>
          </a:prstGeom>
        </p:spPr>
      </p:pic>
    </p:spTree>
    <p:extLst>
      <p:ext uri="{BB962C8B-B14F-4D97-AF65-F5344CB8AC3E}">
        <p14:creationId xmlns:p14="http://schemas.microsoft.com/office/powerpoint/2010/main" val="4048589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PHCFM journal – impact by </a:t>
            </a:r>
            <a:r>
              <a:rPr lang="en-US" dirty="0" err="1" smtClean="0"/>
              <a:t>citescore</a:t>
            </a:r>
            <a:endParaRPr lang="en-ZA" dirty="0"/>
          </a:p>
        </p:txBody>
      </p:sp>
      <p:pic>
        <p:nvPicPr>
          <p:cNvPr id="4" name="Picture 3"/>
          <p:cNvPicPr>
            <a:picLocks noChangeAspect="1"/>
          </p:cNvPicPr>
          <p:nvPr/>
        </p:nvPicPr>
        <p:blipFill>
          <a:blip r:embed="rId2"/>
          <a:stretch>
            <a:fillRect/>
          </a:stretch>
        </p:blipFill>
        <p:spPr>
          <a:xfrm>
            <a:off x="4534606" y="1946372"/>
            <a:ext cx="6667500" cy="4067175"/>
          </a:xfrm>
          <a:prstGeom prst="rect">
            <a:avLst/>
          </a:prstGeom>
        </p:spPr>
      </p:pic>
      <p:pic>
        <p:nvPicPr>
          <p:cNvPr id="5" name="Picture 4"/>
          <p:cNvPicPr>
            <a:picLocks noChangeAspect="1"/>
          </p:cNvPicPr>
          <p:nvPr/>
        </p:nvPicPr>
        <p:blipFill>
          <a:blip r:embed="rId3"/>
          <a:stretch>
            <a:fillRect/>
          </a:stretch>
        </p:blipFill>
        <p:spPr>
          <a:xfrm>
            <a:off x="650974" y="1567268"/>
            <a:ext cx="3345293" cy="4701963"/>
          </a:xfrm>
          <a:prstGeom prst="rect">
            <a:avLst/>
          </a:prstGeom>
          <a:ln>
            <a:solidFill>
              <a:schemeClr val="accent1"/>
            </a:solidFill>
          </a:ln>
        </p:spPr>
      </p:pic>
    </p:spTree>
    <p:extLst>
      <p:ext uri="{BB962C8B-B14F-4D97-AF65-F5344CB8AC3E}">
        <p14:creationId xmlns:p14="http://schemas.microsoft.com/office/powerpoint/2010/main" val="1837667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689" y="116770"/>
            <a:ext cx="10515600" cy="1325563"/>
          </a:xfrm>
        </p:spPr>
        <p:txBody>
          <a:bodyPr/>
          <a:lstStyle/>
          <a:p>
            <a:r>
              <a:rPr lang="en-US" dirty="0" smtClean="0"/>
              <a:t>Our PHCFM journal – origin of publications</a:t>
            </a:r>
            <a:endParaRPr lang="en-ZA" dirty="0"/>
          </a:p>
        </p:txBody>
      </p:sp>
      <p:pic>
        <p:nvPicPr>
          <p:cNvPr id="4" name="Picture 3"/>
          <p:cNvPicPr>
            <a:picLocks noChangeAspect="1"/>
          </p:cNvPicPr>
          <p:nvPr/>
        </p:nvPicPr>
        <p:blipFill>
          <a:blip r:embed="rId2"/>
          <a:stretch>
            <a:fillRect/>
          </a:stretch>
        </p:blipFill>
        <p:spPr>
          <a:xfrm>
            <a:off x="4585052" y="1974947"/>
            <a:ext cx="6638925" cy="4010025"/>
          </a:xfrm>
          <a:prstGeom prst="rect">
            <a:avLst/>
          </a:prstGeom>
        </p:spPr>
      </p:pic>
      <p:pic>
        <p:nvPicPr>
          <p:cNvPr id="5" name="Picture 4"/>
          <p:cNvPicPr>
            <a:picLocks noChangeAspect="1"/>
          </p:cNvPicPr>
          <p:nvPr/>
        </p:nvPicPr>
        <p:blipFill>
          <a:blip r:embed="rId3"/>
          <a:stretch>
            <a:fillRect/>
          </a:stretch>
        </p:blipFill>
        <p:spPr>
          <a:xfrm>
            <a:off x="650974" y="1567268"/>
            <a:ext cx="3345293" cy="4701963"/>
          </a:xfrm>
          <a:prstGeom prst="rect">
            <a:avLst/>
          </a:prstGeom>
          <a:ln>
            <a:solidFill>
              <a:schemeClr val="accent1"/>
            </a:solidFill>
          </a:ln>
        </p:spPr>
      </p:pic>
    </p:spTree>
    <p:extLst>
      <p:ext uri="{BB962C8B-B14F-4D97-AF65-F5344CB8AC3E}">
        <p14:creationId xmlns:p14="http://schemas.microsoft.com/office/powerpoint/2010/main" val="2727938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PHCFM journal –engagement</a:t>
            </a:r>
            <a:endParaRPr lang="en-ZA" dirty="0"/>
          </a:p>
        </p:txBody>
      </p:sp>
      <p:pic>
        <p:nvPicPr>
          <p:cNvPr id="4" name="Picture 3"/>
          <p:cNvPicPr>
            <a:picLocks noChangeAspect="1"/>
          </p:cNvPicPr>
          <p:nvPr/>
        </p:nvPicPr>
        <p:blipFill>
          <a:blip r:embed="rId2"/>
          <a:stretch>
            <a:fillRect/>
          </a:stretch>
        </p:blipFill>
        <p:spPr>
          <a:xfrm>
            <a:off x="1506184" y="1960738"/>
            <a:ext cx="7936972" cy="4621801"/>
          </a:xfrm>
          <a:prstGeom prst="rect">
            <a:avLst/>
          </a:prstGeom>
        </p:spPr>
      </p:pic>
    </p:spTree>
    <p:extLst>
      <p:ext uri="{BB962C8B-B14F-4D97-AF65-F5344CB8AC3E}">
        <p14:creationId xmlns:p14="http://schemas.microsoft.com/office/powerpoint/2010/main" val="856927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PHCFM journal – and gender equity</a:t>
            </a:r>
            <a:endParaRPr lang="en-ZA" dirty="0"/>
          </a:p>
        </p:txBody>
      </p:sp>
      <p:sp>
        <p:nvSpPr>
          <p:cNvPr id="3" name="Content Placeholder 2"/>
          <p:cNvSpPr>
            <a:spLocks noGrp="1"/>
          </p:cNvSpPr>
          <p:nvPr>
            <p:ph idx="1"/>
          </p:nvPr>
        </p:nvSpPr>
        <p:spPr>
          <a:xfrm>
            <a:off x="838200" y="1949802"/>
            <a:ext cx="5314244" cy="4351338"/>
          </a:xfrm>
        </p:spPr>
        <p:txBody>
          <a:bodyPr/>
          <a:lstStyle/>
          <a:p>
            <a:pPr marL="0" indent="0">
              <a:buNone/>
            </a:pPr>
            <a:r>
              <a:rPr lang="en-ZA" dirty="0" smtClean="0"/>
              <a:t>The PHCFM journal</a:t>
            </a:r>
            <a:r>
              <a:rPr lang="en-ZA" dirty="0"/>
              <a:t> </a:t>
            </a:r>
            <a:r>
              <a:rPr lang="en-ZA" dirty="0" smtClean="0"/>
              <a:t>had </a:t>
            </a:r>
            <a:r>
              <a:rPr lang="en-ZA" dirty="0"/>
              <a:t>the highest proportion of Sub-Saharan African (SSA) women as 1st authors, and it also had the highest proportion of SSA women as last authors.</a:t>
            </a:r>
          </a:p>
        </p:txBody>
      </p:sp>
      <p:pic>
        <p:nvPicPr>
          <p:cNvPr id="4" name="Picture 3"/>
          <p:cNvPicPr>
            <a:picLocks noChangeAspect="1"/>
          </p:cNvPicPr>
          <p:nvPr/>
        </p:nvPicPr>
        <p:blipFill>
          <a:blip r:embed="rId2"/>
          <a:stretch>
            <a:fillRect/>
          </a:stretch>
        </p:blipFill>
        <p:spPr>
          <a:xfrm>
            <a:off x="6772980" y="1825624"/>
            <a:ext cx="4250702" cy="4298597"/>
          </a:xfrm>
          <a:prstGeom prst="rect">
            <a:avLst/>
          </a:prstGeom>
        </p:spPr>
      </p:pic>
    </p:spTree>
    <p:extLst>
      <p:ext uri="{BB962C8B-B14F-4D97-AF65-F5344CB8AC3E}">
        <p14:creationId xmlns:p14="http://schemas.microsoft.com/office/powerpoint/2010/main" val="1490222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ZA" dirty="0"/>
          </a:p>
        </p:txBody>
      </p:sp>
      <p:sp>
        <p:nvSpPr>
          <p:cNvPr id="5" name="Text Placeholder 4"/>
          <p:cNvSpPr>
            <a:spLocks noGrp="1"/>
          </p:cNvSpPr>
          <p:nvPr>
            <p:ph type="body" idx="1"/>
          </p:nvPr>
        </p:nvSpPr>
        <p:spPr/>
        <p:txBody>
          <a:bodyPr/>
          <a:lstStyle/>
          <a:p>
            <a:r>
              <a:rPr lang="en-US" dirty="0" smtClean="0"/>
              <a:t>rm@sun.ac.za</a:t>
            </a:r>
            <a:endParaRPr lang="en-ZA" dirty="0"/>
          </a:p>
        </p:txBody>
      </p:sp>
    </p:spTree>
    <p:extLst>
      <p:ext uri="{BB962C8B-B14F-4D97-AF65-F5344CB8AC3E}">
        <p14:creationId xmlns:p14="http://schemas.microsoft.com/office/powerpoint/2010/main" val="1511641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419419"/>
            <a:ext cx="10515600" cy="850582"/>
          </a:xfrm>
        </p:spPr>
        <p:txBody>
          <a:bodyPr>
            <a:normAutofit fontScale="90000"/>
          </a:bodyPr>
          <a:lstStyle/>
          <a:p>
            <a:r>
              <a:rPr lang="en-US" dirty="0" smtClean="0"/>
              <a:t>Our mission in sub-Saharan Africa</a:t>
            </a:r>
            <a:endParaRPr lang="en-ZA" dirty="0"/>
          </a:p>
        </p:txBody>
      </p:sp>
      <p:sp>
        <p:nvSpPr>
          <p:cNvPr id="5" name="Text Placeholder 4"/>
          <p:cNvSpPr>
            <a:spLocks noGrp="1"/>
          </p:cNvSpPr>
          <p:nvPr>
            <p:ph type="body" idx="1"/>
          </p:nvPr>
        </p:nvSpPr>
        <p:spPr>
          <a:xfrm>
            <a:off x="831850" y="1727200"/>
            <a:ext cx="10515600" cy="4297679"/>
          </a:xfrm>
        </p:spPr>
        <p:txBody>
          <a:bodyPr>
            <a:normAutofit/>
          </a:bodyPr>
          <a:lstStyle/>
          <a:p>
            <a:pPr algn="ctr"/>
            <a:r>
              <a:rPr lang="en-ZA" sz="3200" dirty="0">
                <a:solidFill>
                  <a:schemeClr val="tx1"/>
                </a:solidFill>
              </a:rPr>
              <a:t>PRIMAFAMED is an international institutional network that aims to develop and strengthen family medicine higher education and training through capacity building, curricula enhancement and academic research development. Due attention is paid to inter-professional training and training of other professionals in primary health care, such as nurses, mid-level care workers and community health workers. The network pursues a strategy of South-South-North cooperation.</a:t>
            </a:r>
          </a:p>
          <a:p>
            <a:endParaRPr lang="en-ZA" dirty="0"/>
          </a:p>
        </p:txBody>
      </p:sp>
    </p:spTree>
    <p:extLst>
      <p:ext uri="{BB962C8B-B14F-4D97-AF65-F5344CB8AC3E}">
        <p14:creationId xmlns:p14="http://schemas.microsoft.com/office/powerpoint/2010/main" val="12438350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 for discussion</a:t>
            </a:r>
            <a:endParaRPr lang="en-ZA" dirty="0"/>
          </a:p>
        </p:txBody>
      </p:sp>
      <p:sp>
        <p:nvSpPr>
          <p:cNvPr id="5" name="Content Placeholder 4"/>
          <p:cNvSpPr>
            <a:spLocks noGrp="1"/>
          </p:cNvSpPr>
          <p:nvPr>
            <p:ph idx="1"/>
          </p:nvPr>
        </p:nvSpPr>
        <p:spPr/>
        <p:txBody>
          <a:bodyPr/>
          <a:lstStyle/>
          <a:p>
            <a:r>
              <a:rPr lang="en-US" dirty="0" smtClean="0"/>
              <a:t>What are the priorities for the </a:t>
            </a:r>
            <a:r>
              <a:rPr lang="en-US" dirty="0" err="1" smtClean="0"/>
              <a:t>primafamed</a:t>
            </a:r>
            <a:r>
              <a:rPr lang="en-US" dirty="0" smtClean="0"/>
              <a:t> network in the next year?</a:t>
            </a:r>
          </a:p>
          <a:p>
            <a:pPr lvl="1"/>
            <a:r>
              <a:rPr lang="en-US" dirty="0" smtClean="0"/>
              <a:t>For the network itself</a:t>
            </a:r>
          </a:p>
          <a:p>
            <a:pPr lvl="1"/>
            <a:r>
              <a:rPr lang="en-US" dirty="0" smtClean="0"/>
              <a:t>For education</a:t>
            </a:r>
          </a:p>
          <a:p>
            <a:pPr lvl="1"/>
            <a:r>
              <a:rPr lang="en-US" dirty="0" smtClean="0"/>
              <a:t>For research</a:t>
            </a:r>
          </a:p>
          <a:p>
            <a:pPr lvl="1"/>
            <a:endParaRPr lang="en-US" dirty="0"/>
          </a:p>
          <a:p>
            <a:r>
              <a:rPr lang="en-US" dirty="0" smtClean="0"/>
              <a:t>What are the likely challenges to be faced (and how to overcome)?</a:t>
            </a:r>
            <a:endParaRPr lang="en-ZA" dirty="0"/>
          </a:p>
        </p:txBody>
      </p:sp>
    </p:spTree>
    <p:extLst>
      <p:ext uri="{BB962C8B-B14F-4D97-AF65-F5344CB8AC3E}">
        <p14:creationId xmlns:p14="http://schemas.microsoft.com/office/powerpoint/2010/main" val="3565039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Your feedback</a:t>
            </a:r>
            <a:endParaRPr lang="en-ZA" dirty="0"/>
          </a:p>
        </p:txBody>
      </p:sp>
      <p:sp>
        <p:nvSpPr>
          <p:cNvPr id="5" name="Content Placeholder 4"/>
          <p:cNvSpPr>
            <a:spLocks noGrp="1"/>
          </p:cNvSpPr>
          <p:nvPr>
            <p:ph idx="1"/>
          </p:nvPr>
        </p:nvSpPr>
        <p:spPr/>
        <p:txBody>
          <a:bodyPr/>
          <a:lstStyle/>
          <a:p>
            <a:pPr marL="0" indent="0">
              <a:buNone/>
            </a:pPr>
            <a:r>
              <a:rPr lang="en-US" dirty="0" smtClean="0"/>
              <a:t>On your piece of paper make 3 headings:</a:t>
            </a:r>
          </a:p>
          <a:p>
            <a:pPr marL="0" indent="0">
              <a:buNone/>
            </a:pPr>
            <a:endParaRPr lang="en-US" dirty="0" smtClean="0"/>
          </a:p>
          <a:p>
            <a:pPr marL="0" indent="0">
              <a:buNone/>
            </a:pPr>
            <a:r>
              <a:rPr lang="en-US" dirty="0" smtClean="0"/>
              <a:t>1. Three things I learnt/’take home’ messages from the conference?</a:t>
            </a:r>
          </a:p>
          <a:p>
            <a:pPr marL="0" indent="0">
              <a:buNone/>
            </a:pPr>
            <a:r>
              <a:rPr lang="en-US" dirty="0" smtClean="0"/>
              <a:t>2.  Three things I enjoyed about the conference (keep doing it)?</a:t>
            </a:r>
          </a:p>
          <a:p>
            <a:pPr marL="0" indent="0">
              <a:buNone/>
            </a:pPr>
            <a:r>
              <a:rPr lang="en-US" dirty="0" smtClean="0"/>
              <a:t>3. Anything we could have done better?</a:t>
            </a:r>
            <a:endParaRPr lang="en-ZA" dirty="0"/>
          </a:p>
        </p:txBody>
      </p:sp>
    </p:spTree>
    <p:extLst>
      <p:ext uri="{BB962C8B-B14F-4D97-AF65-F5344CB8AC3E}">
        <p14:creationId xmlns:p14="http://schemas.microsoft.com/office/powerpoint/2010/main" val="1720606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Our </a:t>
            </a:r>
            <a:r>
              <a:rPr lang="en-US" dirty="0" err="1" smtClean="0"/>
              <a:t>organisation</a:t>
            </a:r>
            <a:endParaRPr lang="en-ZA" dirty="0"/>
          </a:p>
        </p:txBody>
      </p:sp>
      <p:sp>
        <p:nvSpPr>
          <p:cNvPr id="5" name="Text Placeholder 4"/>
          <p:cNvSpPr>
            <a:spLocks noGrp="1"/>
          </p:cNvSpPr>
          <p:nvPr>
            <p:ph type="body" idx="1"/>
          </p:nvPr>
        </p:nvSpPr>
        <p:spPr/>
        <p:txBody>
          <a:bodyPr/>
          <a:lstStyle/>
          <a:p>
            <a:endParaRPr lang="en-ZA"/>
          </a:p>
        </p:txBody>
      </p:sp>
    </p:spTree>
    <p:extLst>
      <p:ext uri="{BB962C8B-B14F-4D97-AF65-F5344CB8AC3E}">
        <p14:creationId xmlns:p14="http://schemas.microsoft.com/office/powerpoint/2010/main" val="3889520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443" y="76890"/>
            <a:ext cx="10515600" cy="1325563"/>
          </a:xfrm>
        </p:spPr>
        <p:txBody>
          <a:bodyPr/>
          <a:lstStyle/>
          <a:p>
            <a:pPr algn="ctr"/>
            <a:r>
              <a:rPr lang="en-US" dirty="0" smtClean="0"/>
              <a:t>Members of </a:t>
            </a:r>
            <a:r>
              <a:rPr lang="en-US" dirty="0" err="1" smtClean="0"/>
              <a:t>Primafamed</a:t>
            </a:r>
            <a:endParaRPr lang="en-ZA" dirty="0"/>
          </a:p>
        </p:txBody>
      </p:sp>
      <p:sp>
        <p:nvSpPr>
          <p:cNvPr id="6" name="TextBox 5"/>
          <p:cNvSpPr txBox="1"/>
          <p:nvPr/>
        </p:nvSpPr>
        <p:spPr>
          <a:xfrm>
            <a:off x="7084115" y="2077378"/>
            <a:ext cx="3343664" cy="1077218"/>
          </a:xfrm>
          <a:prstGeom prst="rect">
            <a:avLst/>
          </a:prstGeom>
          <a:noFill/>
        </p:spPr>
        <p:txBody>
          <a:bodyPr wrap="square" rtlCol="0">
            <a:spAutoFit/>
          </a:bodyPr>
          <a:lstStyle/>
          <a:p>
            <a:pPr algn="ctr"/>
            <a:r>
              <a:rPr lang="en-US" sz="3200" dirty="0" smtClean="0"/>
              <a:t>25 countries, 40 institutions</a:t>
            </a:r>
          </a:p>
        </p:txBody>
      </p:sp>
      <p:pic>
        <p:nvPicPr>
          <p:cNvPr id="3" name="Picture 2"/>
          <p:cNvPicPr>
            <a:picLocks noChangeAspect="1"/>
          </p:cNvPicPr>
          <p:nvPr/>
        </p:nvPicPr>
        <p:blipFill>
          <a:blip r:embed="rId2"/>
          <a:stretch>
            <a:fillRect/>
          </a:stretch>
        </p:blipFill>
        <p:spPr>
          <a:xfrm>
            <a:off x="416615" y="1301777"/>
            <a:ext cx="6667500" cy="5391150"/>
          </a:xfrm>
          <a:prstGeom prst="rect">
            <a:avLst/>
          </a:prstGeom>
        </p:spPr>
      </p:pic>
    </p:spTree>
    <p:extLst>
      <p:ext uri="{BB962C8B-B14F-4D97-AF65-F5344CB8AC3E}">
        <p14:creationId xmlns:p14="http://schemas.microsoft.com/office/powerpoint/2010/main" val="848859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90857"/>
            <a:ext cx="9708140" cy="1600200"/>
          </a:xfrm>
        </p:spPr>
        <p:txBody>
          <a:bodyPr>
            <a:normAutofit/>
          </a:bodyPr>
          <a:lstStyle/>
          <a:p>
            <a:pPr algn="ctr"/>
            <a:r>
              <a:rPr lang="en-US" sz="4400" dirty="0" err="1" smtClean="0"/>
              <a:t>Primafamed</a:t>
            </a:r>
            <a:r>
              <a:rPr lang="en-US" sz="4400" dirty="0" smtClean="0"/>
              <a:t> Executive</a:t>
            </a:r>
            <a:endParaRPr lang="en-ZA" sz="4400" dirty="0"/>
          </a:p>
        </p:txBody>
      </p:sp>
      <p:sp>
        <p:nvSpPr>
          <p:cNvPr id="6" name="Content Placeholder 5"/>
          <p:cNvSpPr>
            <a:spLocks noGrp="1"/>
          </p:cNvSpPr>
          <p:nvPr>
            <p:ph idx="1"/>
          </p:nvPr>
        </p:nvSpPr>
        <p:spPr>
          <a:xfrm>
            <a:off x="6485516" y="1984375"/>
            <a:ext cx="5364739" cy="4873625"/>
          </a:xfrm>
        </p:spPr>
        <p:txBody>
          <a:bodyPr>
            <a:normAutofit/>
          </a:bodyPr>
          <a:lstStyle/>
          <a:p>
            <a:r>
              <a:rPr lang="en-US" sz="2400" dirty="0" smtClean="0"/>
              <a:t>Akye Essuman (West Africa)</a:t>
            </a:r>
          </a:p>
          <a:p>
            <a:r>
              <a:rPr lang="en-US" sz="2400" dirty="0" smtClean="0"/>
              <a:t>Innocent Besigye (East Africa and Wonca link)</a:t>
            </a:r>
          </a:p>
          <a:p>
            <a:r>
              <a:rPr lang="en-US" sz="2400" dirty="0" smtClean="0"/>
              <a:t>Martha Makwero (Southern Africa)</a:t>
            </a:r>
          </a:p>
          <a:p>
            <a:r>
              <a:rPr lang="en-US" sz="2400" dirty="0" smtClean="0"/>
              <a:t>Bob Mash (Coordination)</a:t>
            </a:r>
          </a:p>
        </p:txBody>
      </p:sp>
      <p:sp>
        <p:nvSpPr>
          <p:cNvPr id="7" name="Text Placeholder 6"/>
          <p:cNvSpPr>
            <a:spLocks noGrp="1"/>
          </p:cNvSpPr>
          <p:nvPr>
            <p:ph type="body" sz="half" idx="2"/>
          </p:nvPr>
        </p:nvSpPr>
        <p:spPr/>
        <p:txBody>
          <a:bodyPr/>
          <a:lstStyle/>
          <a:p>
            <a:endParaRPr lang="en-ZA"/>
          </a:p>
        </p:txBody>
      </p:sp>
      <p:pic>
        <p:nvPicPr>
          <p:cNvPr id="3074" name="Picture 2" descr="https://primafamed.sun.ac.za/files/2020/04/Akye-229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04" y="1810760"/>
            <a:ext cx="1442316" cy="188949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primafamed.sun.ac.za/files/2020/04/innoc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7648" y="1810760"/>
            <a:ext cx="1613945" cy="188949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primafamed.sun.ac.za/files/2020/03/Makwero-221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5551" y="1810760"/>
            <a:ext cx="1442316" cy="195789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primafamed.sun.ac.za/files/2020/03/bmas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2993" y="3996170"/>
            <a:ext cx="1483254" cy="1957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115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err="1" smtClean="0"/>
              <a:t>Primafamed</a:t>
            </a:r>
            <a:r>
              <a:rPr lang="en-US" dirty="0" smtClean="0"/>
              <a:t> Board</a:t>
            </a:r>
            <a:endParaRPr lang="en-ZA" dirty="0"/>
          </a:p>
        </p:txBody>
      </p:sp>
      <p:sp>
        <p:nvSpPr>
          <p:cNvPr id="9" name="Content Placeholder 8"/>
          <p:cNvSpPr>
            <a:spLocks noGrp="1"/>
          </p:cNvSpPr>
          <p:nvPr>
            <p:ph sz="half" idx="2"/>
          </p:nvPr>
        </p:nvSpPr>
        <p:spPr>
          <a:xfrm>
            <a:off x="640773" y="1690686"/>
            <a:ext cx="5833918" cy="4498976"/>
          </a:xfrm>
        </p:spPr>
        <p:txBody>
          <a:bodyPr>
            <a:noAutofit/>
          </a:bodyPr>
          <a:lstStyle/>
          <a:p>
            <a:pPr>
              <a:lnSpc>
                <a:spcPct val="70000"/>
              </a:lnSpc>
            </a:pPr>
            <a:r>
              <a:rPr lang="en-US" dirty="0"/>
              <a:t>Vincent Setlhare, Botswana</a:t>
            </a:r>
          </a:p>
          <a:p>
            <a:pPr>
              <a:lnSpc>
                <a:spcPct val="70000"/>
              </a:lnSpc>
            </a:pPr>
            <a:r>
              <a:rPr lang="en-US" dirty="0"/>
              <a:t>Assegid Geleta, Ethiopia</a:t>
            </a:r>
          </a:p>
          <a:p>
            <a:pPr>
              <a:lnSpc>
                <a:spcPct val="70000"/>
              </a:lnSpc>
            </a:pPr>
            <a:r>
              <a:rPr lang="en-US" dirty="0"/>
              <a:t>Akye Essuman, Ghana</a:t>
            </a:r>
          </a:p>
          <a:p>
            <a:pPr>
              <a:lnSpc>
                <a:spcPct val="70000"/>
              </a:lnSpc>
            </a:pPr>
            <a:r>
              <a:rPr lang="en-US" dirty="0"/>
              <a:t>Jeremiah Laktabai, Kenya</a:t>
            </a:r>
          </a:p>
          <a:p>
            <a:pPr>
              <a:lnSpc>
                <a:spcPct val="70000"/>
              </a:lnSpc>
            </a:pPr>
            <a:r>
              <a:rPr lang="en-US" dirty="0"/>
              <a:t>Sebaka Malope, Lesotho</a:t>
            </a:r>
          </a:p>
          <a:p>
            <a:pPr>
              <a:lnSpc>
                <a:spcPct val="70000"/>
              </a:lnSpc>
            </a:pPr>
            <a:r>
              <a:rPr lang="en-US" dirty="0"/>
              <a:t>Ramanampamonji Rado, Madagascar</a:t>
            </a:r>
          </a:p>
          <a:p>
            <a:pPr>
              <a:lnSpc>
                <a:spcPct val="70000"/>
              </a:lnSpc>
            </a:pPr>
            <a:r>
              <a:rPr lang="en-US" dirty="0"/>
              <a:t>Martha Makwero, Malawi</a:t>
            </a:r>
          </a:p>
          <a:p>
            <a:pPr>
              <a:lnSpc>
                <a:spcPct val="70000"/>
              </a:lnSpc>
            </a:pPr>
            <a:r>
              <a:rPr lang="en-US" dirty="0"/>
              <a:t>Yolanda Fernandes, Mozambique</a:t>
            </a:r>
          </a:p>
          <a:p>
            <a:pPr>
              <a:lnSpc>
                <a:spcPct val="70000"/>
              </a:lnSpc>
            </a:pPr>
            <a:r>
              <a:rPr lang="en-US" dirty="0"/>
              <a:t>Felicia Christians, Namibia</a:t>
            </a:r>
          </a:p>
        </p:txBody>
      </p:sp>
      <p:sp>
        <p:nvSpPr>
          <p:cNvPr id="11" name="Content Placeholder 10"/>
          <p:cNvSpPr>
            <a:spLocks noGrp="1"/>
          </p:cNvSpPr>
          <p:nvPr>
            <p:ph sz="quarter" idx="4"/>
          </p:nvPr>
        </p:nvSpPr>
        <p:spPr>
          <a:xfrm>
            <a:off x="6329216" y="1690687"/>
            <a:ext cx="6029037" cy="4498975"/>
          </a:xfrm>
        </p:spPr>
        <p:txBody>
          <a:bodyPr>
            <a:normAutofit lnSpcReduction="10000"/>
          </a:bodyPr>
          <a:lstStyle/>
          <a:p>
            <a:r>
              <a:rPr lang="en-US" dirty="0" smtClean="0"/>
              <a:t>Stephen Yohanna, Nigeria</a:t>
            </a:r>
            <a:endParaRPr lang="en-ZA" dirty="0" smtClean="0"/>
          </a:p>
          <a:p>
            <a:r>
              <a:rPr lang="en-US" dirty="0" smtClean="0"/>
              <a:t>Vincent Cubaka, Rwanda</a:t>
            </a:r>
          </a:p>
          <a:p>
            <a:r>
              <a:rPr lang="en-US" dirty="0" smtClean="0"/>
              <a:t>Kazeem Adekunle, Sierra Leone</a:t>
            </a:r>
          </a:p>
          <a:p>
            <a:r>
              <a:rPr lang="en-US" dirty="0" smtClean="0"/>
              <a:t>Bernhard Gaede, South Africa</a:t>
            </a:r>
          </a:p>
          <a:p>
            <a:r>
              <a:rPr lang="en-US" dirty="0" smtClean="0"/>
              <a:t>Paulos Beshah, </a:t>
            </a:r>
            <a:r>
              <a:rPr lang="en-US" dirty="0" err="1" smtClean="0"/>
              <a:t>Eswatini</a:t>
            </a:r>
            <a:endParaRPr lang="en-US" dirty="0" smtClean="0"/>
          </a:p>
          <a:p>
            <a:r>
              <a:rPr lang="en-US" dirty="0" smtClean="0"/>
              <a:t>Riaz Ratansi, Tanzania</a:t>
            </a:r>
          </a:p>
          <a:p>
            <a:r>
              <a:rPr lang="en-US" dirty="0" smtClean="0"/>
              <a:t>Innocent Besigye, Uganda</a:t>
            </a:r>
          </a:p>
          <a:p>
            <a:r>
              <a:rPr lang="en-US" dirty="0" smtClean="0"/>
              <a:t>Mpundu Makasa, Zambia</a:t>
            </a:r>
          </a:p>
          <a:p>
            <a:r>
              <a:rPr lang="en-US" dirty="0" smtClean="0"/>
              <a:t>Edward Chagonda, </a:t>
            </a:r>
            <a:r>
              <a:rPr lang="en-US" dirty="0" smtClean="0"/>
              <a:t>Zimbabwe</a:t>
            </a:r>
            <a:endParaRPr lang="en-ZA" dirty="0"/>
          </a:p>
        </p:txBody>
      </p:sp>
    </p:spTree>
    <p:extLst>
      <p:ext uri="{BB962C8B-B14F-4D97-AF65-F5344CB8AC3E}">
        <p14:creationId xmlns:p14="http://schemas.microsoft.com/office/powerpoint/2010/main" val="2697580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Strategic international partners</a:t>
            </a:r>
            <a:endParaRPr lang="en-ZA" dirty="0"/>
          </a:p>
        </p:txBody>
      </p:sp>
      <p:sp>
        <p:nvSpPr>
          <p:cNvPr id="3" name="Text Placeholder 2"/>
          <p:cNvSpPr>
            <a:spLocks noGrp="1"/>
          </p:cNvSpPr>
          <p:nvPr>
            <p:ph type="body" idx="1"/>
          </p:nvPr>
        </p:nvSpPr>
        <p:spPr/>
        <p:txBody>
          <a:bodyPr/>
          <a:lstStyle/>
          <a:p>
            <a:r>
              <a:rPr lang="en-US" dirty="0" smtClean="0"/>
              <a:t>Active</a:t>
            </a:r>
            <a:endParaRPr lang="en-ZA" dirty="0"/>
          </a:p>
        </p:txBody>
      </p:sp>
      <p:sp>
        <p:nvSpPr>
          <p:cNvPr id="4" name="Content Placeholder 3"/>
          <p:cNvSpPr>
            <a:spLocks noGrp="1"/>
          </p:cNvSpPr>
          <p:nvPr>
            <p:ph sz="half" idx="2"/>
          </p:nvPr>
        </p:nvSpPr>
        <p:spPr/>
        <p:txBody>
          <a:bodyPr/>
          <a:lstStyle/>
          <a:p>
            <a:r>
              <a:rPr lang="en-US" dirty="0" smtClean="0"/>
              <a:t>Ghent University</a:t>
            </a:r>
          </a:p>
          <a:p>
            <a:r>
              <a:rPr lang="en-US" dirty="0" smtClean="0"/>
              <a:t>University of Bergen</a:t>
            </a:r>
          </a:p>
          <a:p>
            <a:r>
              <a:rPr lang="en-US" dirty="0" smtClean="0"/>
              <a:t>PHCRC</a:t>
            </a:r>
          </a:p>
          <a:p>
            <a:r>
              <a:rPr lang="en-US" dirty="0" smtClean="0"/>
              <a:t>Wonca</a:t>
            </a:r>
          </a:p>
          <a:p>
            <a:r>
              <a:rPr lang="en-US" dirty="0" err="1" smtClean="0"/>
              <a:t>Besrour</a:t>
            </a:r>
            <a:r>
              <a:rPr lang="en-US" dirty="0" smtClean="0"/>
              <a:t> Centre, Canada</a:t>
            </a:r>
          </a:p>
          <a:p>
            <a:r>
              <a:rPr lang="en-US" dirty="0" smtClean="0"/>
              <a:t>Academics Without Borders</a:t>
            </a:r>
            <a:endParaRPr lang="en-ZA" dirty="0"/>
          </a:p>
        </p:txBody>
      </p:sp>
      <p:sp>
        <p:nvSpPr>
          <p:cNvPr id="5" name="Text Placeholder 4"/>
          <p:cNvSpPr>
            <a:spLocks noGrp="1"/>
          </p:cNvSpPr>
          <p:nvPr>
            <p:ph type="body" sz="quarter" idx="3"/>
          </p:nvPr>
        </p:nvSpPr>
        <p:spPr/>
        <p:txBody>
          <a:bodyPr/>
          <a:lstStyle/>
          <a:p>
            <a:r>
              <a:rPr lang="en-US" dirty="0" smtClean="0"/>
              <a:t>Less (in)</a:t>
            </a:r>
            <a:r>
              <a:rPr lang="en-US" dirty="0" smtClean="0"/>
              <a:t>active</a:t>
            </a:r>
            <a:endParaRPr lang="en-ZA" dirty="0"/>
          </a:p>
        </p:txBody>
      </p:sp>
      <p:sp>
        <p:nvSpPr>
          <p:cNvPr id="6" name="Content Placeholder 5"/>
          <p:cNvSpPr>
            <a:spLocks noGrp="1"/>
          </p:cNvSpPr>
          <p:nvPr>
            <p:ph sz="quarter" idx="4"/>
          </p:nvPr>
        </p:nvSpPr>
        <p:spPr/>
        <p:txBody>
          <a:bodyPr>
            <a:normAutofit fontScale="92500" lnSpcReduction="20000"/>
          </a:bodyPr>
          <a:lstStyle/>
          <a:p>
            <a:r>
              <a:rPr lang="en-US" dirty="0" smtClean="0"/>
              <a:t>Aarhus University, Denmark</a:t>
            </a:r>
          </a:p>
          <a:p>
            <a:r>
              <a:rPr lang="en-US" dirty="0" smtClean="0"/>
              <a:t>Royal College of GPs, UK</a:t>
            </a:r>
          </a:p>
          <a:p>
            <a:r>
              <a:rPr lang="en-US" dirty="0" smtClean="0"/>
              <a:t>Towards Unity For Health</a:t>
            </a:r>
          </a:p>
          <a:p>
            <a:r>
              <a:rPr lang="en-US" dirty="0" smtClean="0"/>
              <a:t>University of Heidelberg, Germany</a:t>
            </a:r>
          </a:p>
          <a:p>
            <a:r>
              <a:rPr lang="en-US" dirty="0" smtClean="0"/>
              <a:t>University of Maastricht, Netherlands</a:t>
            </a:r>
          </a:p>
          <a:p>
            <a:r>
              <a:rPr lang="en-US" dirty="0" smtClean="0"/>
              <a:t>WHIG (Dutch platform for FM international)</a:t>
            </a:r>
          </a:p>
          <a:p>
            <a:r>
              <a:rPr lang="en-US" dirty="0" err="1" smtClean="0"/>
              <a:t>Afrehealth</a:t>
            </a:r>
            <a:endParaRPr lang="en-US" dirty="0" smtClean="0"/>
          </a:p>
          <a:p>
            <a:endParaRPr lang="en-ZA" dirty="0"/>
          </a:p>
        </p:txBody>
      </p:sp>
    </p:spTree>
    <p:extLst>
      <p:ext uri="{BB962C8B-B14F-4D97-AF65-F5344CB8AC3E}">
        <p14:creationId xmlns:p14="http://schemas.microsoft.com/office/powerpoint/2010/main" val="3595064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43973" y="4762"/>
            <a:ext cx="10515600" cy="1325563"/>
          </a:xfrm>
        </p:spPr>
        <p:txBody>
          <a:bodyPr/>
          <a:lstStyle/>
          <a:p>
            <a:pPr algn="ctr"/>
            <a:r>
              <a:rPr lang="en-US" dirty="0" err="1" smtClean="0"/>
              <a:t>Organisational</a:t>
            </a:r>
            <a:r>
              <a:rPr lang="en-US" dirty="0" smtClean="0"/>
              <a:t> core</a:t>
            </a:r>
            <a:endParaRPr lang="en-ZA"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2349" y="242337"/>
            <a:ext cx="3424613" cy="84088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8323" y="1083224"/>
            <a:ext cx="3516332" cy="4688443"/>
          </a:xfrm>
          <a:prstGeom prst="rect">
            <a:avLst/>
          </a:prstGeom>
        </p:spPr>
      </p:pic>
      <p:sp>
        <p:nvSpPr>
          <p:cNvPr id="12" name="TextBox 11"/>
          <p:cNvSpPr txBox="1"/>
          <p:nvPr/>
        </p:nvSpPr>
        <p:spPr>
          <a:xfrm>
            <a:off x="682978" y="5868565"/>
            <a:ext cx="5260622" cy="923330"/>
          </a:xfrm>
          <a:prstGeom prst="rect">
            <a:avLst/>
          </a:prstGeom>
          <a:noFill/>
        </p:spPr>
        <p:txBody>
          <a:bodyPr wrap="square" rtlCol="0">
            <a:spAutoFit/>
          </a:bodyPr>
          <a:lstStyle/>
          <a:p>
            <a:pPr algn="ctr"/>
            <a:r>
              <a:rPr lang="en-US" dirty="0" smtClean="0"/>
              <a:t>Cindy Harley –Administration</a:t>
            </a:r>
          </a:p>
          <a:p>
            <a:pPr algn="ctr"/>
            <a:r>
              <a:rPr lang="en-US" dirty="0" smtClean="0">
                <a:hlinkClick r:id="rId4"/>
              </a:rPr>
              <a:t>cindyp@sun.ac.za</a:t>
            </a:r>
            <a:r>
              <a:rPr lang="en-US" dirty="0" smtClean="0"/>
              <a:t> (on maternity leave – Ursula </a:t>
            </a:r>
            <a:r>
              <a:rPr lang="en-US" dirty="0" err="1" smtClean="0"/>
              <a:t>Cicilie</a:t>
            </a:r>
            <a:r>
              <a:rPr lang="en-US" dirty="0" smtClean="0"/>
              <a:t> </a:t>
            </a:r>
            <a:r>
              <a:rPr lang="en-US" dirty="0" smtClean="0">
                <a:hlinkClick r:id="rId5"/>
              </a:rPr>
              <a:t>ursulac@sun.ac.za</a:t>
            </a:r>
            <a:r>
              <a:rPr lang="en-US" dirty="0" smtClean="0"/>
              <a:t>) </a:t>
            </a:r>
            <a:endParaRPr lang="en-ZA" dirty="0"/>
          </a:p>
        </p:txBody>
      </p:sp>
      <p:sp>
        <p:nvSpPr>
          <p:cNvPr id="13" name="TextBox 12"/>
          <p:cNvSpPr txBox="1"/>
          <p:nvPr/>
        </p:nvSpPr>
        <p:spPr>
          <a:xfrm>
            <a:off x="6708323" y="5930596"/>
            <a:ext cx="3556000" cy="646331"/>
          </a:xfrm>
          <a:prstGeom prst="rect">
            <a:avLst/>
          </a:prstGeom>
          <a:noFill/>
        </p:spPr>
        <p:txBody>
          <a:bodyPr wrap="square" rtlCol="0">
            <a:spAutoFit/>
          </a:bodyPr>
          <a:lstStyle/>
          <a:p>
            <a:pPr algn="ctr"/>
            <a:r>
              <a:rPr lang="en-US" dirty="0" smtClean="0"/>
              <a:t>Bob Mash - Coordinator</a:t>
            </a:r>
          </a:p>
          <a:p>
            <a:pPr algn="ctr"/>
            <a:r>
              <a:rPr lang="en-US" dirty="0" smtClean="0"/>
              <a:t>rm@sun.ac.za</a:t>
            </a:r>
            <a:endParaRPr lang="en-ZA" dirty="0"/>
          </a:p>
        </p:txBody>
      </p:sp>
      <p:sp>
        <p:nvSpPr>
          <p:cNvPr id="14" name="AutoShape 4" descr="blob:https://web.whatsapp.com/e94925eb-1e3c-4918-ad74-ecdd8fe32c9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15" name="Picture 14"/>
          <p:cNvPicPr>
            <a:picLocks noChangeAspect="1"/>
          </p:cNvPicPr>
          <p:nvPr/>
        </p:nvPicPr>
        <p:blipFill>
          <a:blip r:embed="rId6"/>
          <a:stretch>
            <a:fillRect/>
          </a:stretch>
        </p:blipFill>
        <p:spPr>
          <a:xfrm>
            <a:off x="1647507" y="1083225"/>
            <a:ext cx="3222819" cy="4688443"/>
          </a:xfrm>
          <a:prstGeom prst="rect">
            <a:avLst/>
          </a:prstGeom>
        </p:spPr>
      </p:pic>
    </p:spTree>
    <p:extLst>
      <p:ext uri="{BB962C8B-B14F-4D97-AF65-F5344CB8AC3E}">
        <p14:creationId xmlns:p14="http://schemas.microsoft.com/office/powerpoint/2010/main" val="41723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Our progress in 2022 against the goals set</a:t>
            </a:r>
            <a:endParaRPr lang="en-ZA" dirty="0"/>
          </a:p>
        </p:txBody>
      </p:sp>
      <p:sp>
        <p:nvSpPr>
          <p:cNvPr id="4" name="Text Placeholder 3"/>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414443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926D95E2508244AB4A681BDCA8DE38" ma:contentTypeVersion="14" ma:contentTypeDescription="Create a new document." ma:contentTypeScope="" ma:versionID="34423668d8aca7e2a8c561a0f625c353">
  <xsd:schema xmlns:xsd="http://www.w3.org/2001/XMLSchema" xmlns:xs="http://www.w3.org/2001/XMLSchema" xmlns:p="http://schemas.microsoft.com/office/2006/metadata/properties" xmlns:ns3="6a04c767-6921-47ea-96a2-c326014b32a4" xmlns:ns4="90ed957b-7780-440e-a1ce-e4d18dd8519e" targetNamespace="http://schemas.microsoft.com/office/2006/metadata/properties" ma:root="true" ma:fieldsID="3b165617bd65f0671d37c1a6b0fe77d7" ns3:_="" ns4:_="">
    <xsd:import namespace="6a04c767-6921-47ea-96a2-c326014b32a4"/>
    <xsd:import namespace="90ed957b-7780-440e-a1ce-e4d18dd8519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4c767-6921-47ea-96a2-c326014b32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0ed957b-7780-440e-a1ce-e4d18dd8519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EBD04B-034C-4A68-BB09-4506CD2641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04c767-6921-47ea-96a2-c326014b32a4"/>
    <ds:schemaRef ds:uri="90ed957b-7780-440e-a1ce-e4d18dd851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F4423F-0966-4A34-8B48-58E276A1DA6F}">
  <ds:schemaRefs>
    <ds:schemaRef ds:uri="6a04c767-6921-47ea-96a2-c326014b32a4"/>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90ed957b-7780-440e-a1ce-e4d18dd8519e"/>
    <ds:schemaRef ds:uri="http://www.w3.org/XML/1998/namespace"/>
    <ds:schemaRef ds:uri="http://purl.org/dc/dcmitype/"/>
  </ds:schemaRefs>
</ds:datastoreItem>
</file>

<file path=customXml/itemProps3.xml><?xml version="1.0" encoding="utf-8"?>
<ds:datastoreItem xmlns:ds="http://schemas.openxmlformats.org/officeDocument/2006/customXml" ds:itemID="{08C08A5B-09A1-42EE-B55D-AC34D80ECD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4469</TotalTime>
  <Words>778</Words>
  <Application>Microsoft Office PowerPoint</Application>
  <PresentationFormat>Widescreen</PresentationFormat>
  <Paragraphs>118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The State of the Network</vt:lpstr>
      <vt:lpstr>Our mission in sub-Saharan Africa</vt:lpstr>
      <vt:lpstr>Our organisation</vt:lpstr>
      <vt:lpstr>Members of Primafamed</vt:lpstr>
      <vt:lpstr>Primafamed Executive</vt:lpstr>
      <vt:lpstr>Primafamed Board</vt:lpstr>
      <vt:lpstr>Strategic international partners</vt:lpstr>
      <vt:lpstr>Organisational core</vt:lpstr>
      <vt:lpstr>Our progress in 2022 against the goals set</vt:lpstr>
      <vt:lpstr>Network goals for 2022</vt:lpstr>
      <vt:lpstr>Mapping expertise</vt:lpstr>
      <vt:lpstr>Research goals for 2022</vt:lpstr>
      <vt:lpstr>Educational goals for 2022</vt:lpstr>
      <vt:lpstr>Remember…</vt:lpstr>
      <vt:lpstr>Our PHCFM journal – impact by citescore</vt:lpstr>
      <vt:lpstr>Our PHCFM journal – origin of publications</vt:lpstr>
      <vt:lpstr>Our PHCFM journal –engagement</vt:lpstr>
      <vt:lpstr>Our PHCFM journal – and gender equity</vt:lpstr>
      <vt:lpstr>Thank you</vt:lpstr>
      <vt:lpstr>Questions for discussion</vt:lpstr>
      <vt:lpstr>Your feedback</vt:lpstr>
    </vt:vector>
  </TitlesOfParts>
  <Company>Stellenbosch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of the Network</dc:title>
  <dc:creator>Mash, R, Prof [rm@sun.ac.za]</dc:creator>
  <cp:lastModifiedBy>Mash, R, Prof [rm@sun.ac.za]</cp:lastModifiedBy>
  <cp:revision>44</cp:revision>
  <dcterms:created xsi:type="dcterms:W3CDTF">2020-10-27T07:21:30Z</dcterms:created>
  <dcterms:modified xsi:type="dcterms:W3CDTF">2022-10-20T03:19:42Z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0x0101006F926D95E2508244AB4A681BDCA8DE38</vt:lpwstr>
  </property>
</Properties>
</file>