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700" r:id="rId2"/>
  </p:sldMasterIdLst>
  <p:notesMasterIdLst>
    <p:notesMasterId r:id="rId32"/>
  </p:notesMasterIdLst>
  <p:sldIdLst>
    <p:sldId id="987" r:id="rId3"/>
    <p:sldId id="957" r:id="rId4"/>
    <p:sldId id="1008" r:id="rId5"/>
    <p:sldId id="1005" r:id="rId6"/>
    <p:sldId id="985" r:id="rId7"/>
    <p:sldId id="1007" r:id="rId8"/>
    <p:sldId id="979" r:id="rId9"/>
    <p:sldId id="960" r:id="rId10"/>
    <p:sldId id="967" r:id="rId11"/>
    <p:sldId id="973" r:id="rId12"/>
    <p:sldId id="983" r:id="rId13"/>
    <p:sldId id="980" r:id="rId14"/>
    <p:sldId id="984" r:id="rId15"/>
    <p:sldId id="981" r:id="rId16"/>
    <p:sldId id="982" r:id="rId17"/>
    <p:sldId id="264" r:id="rId18"/>
    <p:sldId id="988" r:id="rId19"/>
    <p:sldId id="989" r:id="rId20"/>
    <p:sldId id="991" r:id="rId21"/>
    <p:sldId id="992" r:id="rId22"/>
    <p:sldId id="955" r:id="rId23"/>
    <p:sldId id="946" r:id="rId24"/>
    <p:sldId id="961" r:id="rId25"/>
    <p:sldId id="993" r:id="rId26"/>
    <p:sldId id="996" r:id="rId27"/>
    <p:sldId id="1000" r:id="rId28"/>
    <p:sldId id="999" r:id="rId29"/>
    <p:sldId id="1002" r:id="rId30"/>
    <p:sldId id="1006" r:id="rId3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D44"/>
    <a:srgbClr val="EB7D3C"/>
    <a:srgbClr val="8CC152"/>
    <a:srgbClr val="25862E"/>
    <a:srgbClr val="2B497E"/>
    <a:srgbClr val="2467C5"/>
    <a:srgbClr val="CA7D67"/>
    <a:srgbClr val="AF9391"/>
    <a:srgbClr val="A5A5A5"/>
    <a:srgbClr val="BC8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2800A-8E03-4CCD-A7B9-492F906486F5}" v="1112" dt="2022-10-19T12:02:38.3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60"/>
    <p:restoredTop sz="93457" autoAdjust="0"/>
  </p:normalViewPr>
  <p:slideViewPr>
    <p:cSldViewPr snapToGrid="0" snapToObjects="1">
      <p:cViewPr varScale="1">
        <p:scale>
          <a:sx n="64" d="100"/>
          <a:sy n="64" d="100"/>
        </p:scale>
        <p:origin x="3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1E97EF-2EED-E347-9E5A-E09A8C1AF883}"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nl-NL"/>
        </a:p>
      </dgm:t>
    </dgm:pt>
    <dgm:pt modelId="{77737A1A-BC5A-8249-8DCA-5A66D83DC46F}">
      <dgm:prSet/>
      <dgm:spPr>
        <a:solidFill>
          <a:srgbClr val="2B497E"/>
        </a:solidFill>
      </dgm:spPr>
      <dgm:t>
        <a:bodyPr/>
        <a:lstStyle/>
        <a:p>
          <a:r>
            <a:rPr lang="nl-BE" b="1"/>
            <a:t>RESEARCH</a:t>
          </a:r>
          <a:r>
            <a:rPr lang="nl-BE"/>
            <a:t> </a:t>
          </a:r>
        </a:p>
      </dgm:t>
    </dgm:pt>
    <dgm:pt modelId="{918E9E9A-437C-4247-8AB7-A12BA936315E}" type="parTrans" cxnId="{E0535023-0C3A-4B4C-9CBE-69876DE4A9A9}">
      <dgm:prSet/>
      <dgm:spPr/>
      <dgm:t>
        <a:bodyPr/>
        <a:lstStyle/>
        <a:p>
          <a:endParaRPr lang="nl-NL"/>
        </a:p>
      </dgm:t>
    </dgm:pt>
    <dgm:pt modelId="{69ACCBE6-1597-3348-A0B4-DD427A0AEADB}" type="sibTrans" cxnId="{E0535023-0C3A-4B4C-9CBE-69876DE4A9A9}">
      <dgm:prSet/>
      <dgm:spPr/>
      <dgm:t>
        <a:bodyPr/>
        <a:lstStyle/>
        <a:p>
          <a:endParaRPr lang="nl-NL"/>
        </a:p>
      </dgm:t>
    </dgm:pt>
    <dgm:pt modelId="{ECA104DE-A066-8F4D-BC99-7441755DFEB5}">
      <dgm:prSet/>
      <dgm:spPr/>
      <dgm:t>
        <a:bodyPr/>
        <a:lstStyle/>
        <a:p>
          <a:r>
            <a:rPr lang="nl-BE" dirty="0" err="1"/>
            <a:t>Several</a:t>
          </a:r>
          <a:r>
            <a:rPr lang="nl-BE" dirty="0"/>
            <a:t> research </a:t>
          </a:r>
          <a:r>
            <a:rPr lang="nl-BE" dirty="0" err="1"/>
            <a:t>projects</a:t>
          </a:r>
          <a:r>
            <a:rPr lang="nl-BE" dirty="0"/>
            <a:t> </a:t>
          </a:r>
          <a:r>
            <a:rPr lang="nl-BE" dirty="0" err="1"/>
            <a:t>ongoing</a:t>
          </a:r>
          <a:r>
            <a:rPr lang="nl-BE" dirty="0"/>
            <a:t>: VLIRUOS teams, Horizon 2023 (</a:t>
          </a:r>
          <a:r>
            <a:rPr lang="nl-BE" dirty="0" err="1"/>
            <a:t>planetary</a:t>
          </a:r>
          <a:r>
            <a:rPr lang="nl-BE" dirty="0"/>
            <a:t> health), </a:t>
          </a:r>
          <a:r>
            <a:rPr lang="nl-BE" dirty="0" err="1"/>
            <a:t>ePlanet</a:t>
          </a:r>
          <a:r>
            <a:rPr lang="nl-BE" dirty="0"/>
            <a:t> Erasmus+, </a:t>
          </a:r>
          <a:r>
            <a:rPr lang="nl-BE" dirty="0" err="1"/>
            <a:t>Enlight</a:t>
          </a:r>
          <a:r>
            <a:rPr lang="nl-BE" dirty="0"/>
            <a:t> </a:t>
          </a:r>
          <a:r>
            <a:rPr lang="nl-BE" dirty="0" err="1"/>
            <a:t>projects</a:t>
          </a:r>
          <a:r>
            <a:rPr lang="nl-BE" dirty="0"/>
            <a:t>, </a:t>
          </a:r>
          <a:r>
            <a:rPr lang="nl-BE" dirty="0" err="1"/>
            <a:t>Climate</a:t>
          </a:r>
          <a:r>
            <a:rPr lang="nl-BE" dirty="0"/>
            <a:t> </a:t>
          </a:r>
          <a:r>
            <a:rPr lang="nl-BE" dirty="0" err="1"/>
            <a:t>Resilience</a:t>
          </a:r>
          <a:r>
            <a:rPr lang="nl-BE" dirty="0"/>
            <a:t> project (West-European </a:t>
          </a:r>
          <a:r>
            <a:rPr lang="nl-BE" dirty="0" err="1"/>
            <a:t>floods</a:t>
          </a:r>
          <a:r>
            <a:rPr lang="nl-BE" dirty="0"/>
            <a:t> </a:t>
          </a:r>
          <a:r>
            <a:rPr lang="nl-BE" dirty="0" err="1"/>
            <a:t>and</a:t>
          </a:r>
          <a:r>
            <a:rPr lang="nl-BE" dirty="0"/>
            <a:t> </a:t>
          </a:r>
          <a:r>
            <a:rPr lang="nl-BE" dirty="0" err="1"/>
            <a:t>psychosocial</a:t>
          </a:r>
          <a:r>
            <a:rPr lang="nl-BE" dirty="0"/>
            <a:t> impacts)</a:t>
          </a:r>
        </a:p>
      </dgm:t>
    </dgm:pt>
    <dgm:pt modelId="{CF5CD97A-FA76-5F46-8A52-4FEA0ABECFA4}" type="parTrans" cxnId="{CB023E4D-C190-D749-9D53-25170E39172D}">
      <dgm:prSet/>
      <dgm:spPr/>
      <dgm:t>
        <a:bodyPr/>
        <a:lstStyle/>
        <a:p>
          <a:endParaRPr lang="nl-NL"/>
        </a:p>
      </dgm:t>
    </dgm:pt>
    <dgm:pt modelId="{FEE5C1D3-744E-B147-991A-9D82EE5C2F8E}" type="sibTrans" cxnId="{CB023E4D-C190-D749-9D53-25170E39172D}">
      <dgm:prSet/>
      <dgm:spPr/>
      <dgm:t>
        <a:bodyPr/>
        <a:lstStyle/>
        <a:p>
          <a:endParaRPr lang="nl-NL"/>
        </a:p>
      </dgm:t>
    </dgm:pt>
    <dgm:pt modelId="{F0091FE5-FB28-C642-A237-67C1F92057E8}">
      <dgm:prSet/>
      <dgm:spPr/>
      <dgm:t>
        <a:bodyPr/>
        <a:lstStyle/>
        <a:p>
          <a:r>
            <a:rPr lang="nl-BE" dirty="0" err="1"/>
            <a:t>Wonca</a:t>
          </a:r>
          <a:r>
            <a:rPr lang="nl-BE" dirty="0"/>
            <a:t>-Environment </a:t>
          </a:r>
          <a:r>
            <a:rPr lang="nl-BE" dirty="0" err="1"/>
            <a:t>Planetary</a:t>
          </a:r>
          <a:r>
            <a:rPr lang="nl-BE" dirty="0"/>
            <a:t> Health </a:t>
          </a:r>
          <a:r>
            <a:rPr lang="nl-BE" dirty="0" err="1"/>
            <a:t>for</a:t>
          </a:r>
          <a:r>
            <a:rPr lang="nl-BE" dirty="0"/>
            <a:t> </a:t>
          </a:r>
          <a:r>
            <a:rPr lang="nl-BE" dirty="0" err="1"/>
            <a:t>Primary</a:t>
          </a:r>
          <a:r>
            <a:rPr lang="nl-BE" dirty="0"/>
            <a:t> Care Course; CC </a:t>
          </a:r>
          <a:r>
            <a:rPr lang="nl-BE" dirty="0" err="1"/>
            <a:t>and</a:t>
          </a:r>
          <a:r>
            <a:rPr lang="nl-BE" dirty="0"/>
            <a:t> Migrant Health Module</a:t>
          </a:r>
        </a:p>
      </dgm:t>
    </dgm:pt>
    <dgm:pt modelId="{904BF701-7DD4-694A-8D1B-E529F2882BAC}" type="parTrans" cxnId="{41AF0693-1CB7-1540-A880-DC012C88C363}">
      <dgm:prSet/>
      <dgm:spPr/>
      <dgm:t>
        <a:bodyPr/>
        <a:lstStyle/>
        <a:p>
          <a:endParaRPr lang="nl-NL"/>
        </a:p>
      </dgm:t>
    </dgm:pt>
    <dgm:pt modelId="{3D55B160-EFC4-CB41-9069-D3F763D2A89E}" type="sibTrans" cxnId="{41AF0693-1CB7-1540-A880-DC012C88C363}">
      <dgm:prSet/>
      <dgm:spPr/>
      <dgm:t>
        <a:bodyPr/>
        <a:lstStyle/>
        <a:p>
          <a:endParaRPr lang="nl-NL"/>
        </a:p>
      </dgm:t>
    </dgm:pt>
    <dgm:pt modelId="{7F0B657B-9628-3544-AC0A-D6E6A631BF6B}">
      <dgm:prSet/>
      <dgm:spPr/>
      <dgm:t>
        <a:bodyPr/>
        <a:lstStyle/>
        <a:p>
          <a:r>
            <a:rPr lang="nl-BE" b="1"/>
            <a:t>PUBLIC AWARENESS</a:t>
          </a:r>
          <a:endParaRPr lang="nl-BE"/>
        </a:p>
      </dgm:t>
    </dgm:pt>
    <dgm:pt modelId="{452F5FD6-6E29-D345-8F45-277683731403}" type="parTrans" cxnId="{8CB559BC-47C3-D441-A93B-B5C4C40F526B}">
      <dgm:prSet/>
      <dgm:spPr/>
      <dgm:t>
        <a:bodyPr/>
        <a:lstStyle/>
        <a:p>
          <a:endParaRPr lang="nl-NL"/>
        </a:p>
      </dgm:t>
    </dgm:pt>
    <dgm:pt modelId="{18E11DFB-F8A6-3142-A5E1-5A34B127A710}" type="sibTrans" cxnId="{8CB559BC-47C3-D441-A93B-B5C4C40F526B}">
      <dgm:prSet/>
      <dgm:spPr/>
      <dgm:t>
        <a:bodyPr/>
        <a:lstStyle/>
        <a:p>
          <a:endParaRPr lang="nl-NL"/>
        </a:p>
      </dgm:t>
    </dgm:pt>
    <dgm:pt modelId="{A2100F45-E580-584A-BEBB-96D72C6B088D}">
      <dgm:prSet/>
      <dgm:spPr/>
      <dgm:t>
        <a:bodyPr/>
        <a:lstStyle/>
        <a:p>
          <a:r>
            <a:rPr lang="nl-BE" dirty="0" err="1"/>
            <a:t>CliMigHealth</a:t>
          </a:r>
          <a:r>
            <a:rPr lang="nl-BE" dirty="0"/>
            <a:t> at COP27 Networking </a:t>
          </a:r>
          <a:r>
            <a:rPr lang="nl-BE" dirty="0" err="1"/>
            <a:t>and</a:t>
          </a:r>
          <a:r>
            <a:rPr lang="nl-BE" dirty="0"/>
            <a:t> </a:t>
          </a:r>
          <a:r>
            <a:rPr lang="nl-BE" dirty="0" err="1"/>
            <a:t>Advocacy</a:t>
          </a:r>
          <a:r>
            <a:rPr lang="nl-BE" dirty="0"/>
            <a:t> </a:t>
          </a:r>
        </a:p>
      </dgm:t>
    </dgm:pt>
    <dgm:pt modelId="{321A26C2-2FDD-3241-B6FE-C56F5CFE0862}" type="parTrans" cxnId="{A2A5EB9E-7079-ED45-B82E-FBBEBE57CB9A}">
      <dgm:prSet/>
      <dgm:spPr/>
      <dgm:t>
        <a:bodyPr/>
        <a:lstStyle/>
        <a:p>
          <a:endParaRPr lang="nl-NL"/>
        </a:p>
      </dgm:t>
    </dgm:pt>
    <dgm:pt modelId="{073C645E-1F03-E448-8A9D-442280CE52C9}" type="sibTrans" cxnId="{A2A5EB9E-7079-ED45-B82E-FBBEBE57CB9A}">
      <dgm:prSet/>
      <dgm:spPr/>
      <dgm:t>
        <a:bodyPr/>
        <a:lstStyle/>
        <a:p>
          <a:endParaRPr lang="nl-NL"/>
        </a:p>
      </dgm:t>
    </dgm:pt>
    <dgm:pt modelId="{9B9A19FF-D53F-E34B-BCA7-9FE27B546F9C}">
      <dgm:prSet/>
      <dgm:spPr/>
      <dgm:t>
        <a:bodyPr/>
        <a:lstStyle/>
        <a:p>
          <a:r>
            <a:rPr lang="nl-BE" dirty="0" err="1"/>
            <a:t>NatGeo</a:t>
          </a:r>
          <a:r>
            <a:rPr lang="nl-BE" dirty="0"/>
            <a:t> </a:t>
          </a:r>
          <a:r>
            <a:rPr lang="nl-BE" dirty="0" err="1"/>
            <a:t>freshwater</a:t>
          </a:r>
          <a:r>
            <a:rPr lang="nl-BE" dirty="0"/>
            <a:t> </a:t>
          </a:r>
          <a:r>
            <a:rPr lang="nl-BE" dirty="0" err="1"/>
            <a:t>grant</a:t>
          </a:r>
          <a:r>
            <a:rPr lang="nl-BE" dirty="0"/>
            <a:t> </a:t>
          </a:r>
          <a:r>
            <a:rPr lang="nl-BE" dirty="0" err="1"/>
            <a:t>proposal</a:t>
          </a:r>
          <a:r>
            <a:rPr lang="nl-BE" dirty="0"/>
            <a:t> on access </a:t>
          </a:r>
          <a:r>
            <a:rPr lang="nl-BE" dirty="0" err="1"/>
            <a:t>to</a:t>
          </a:r>
          <a:r>
            <a:rPr lang="nl-BE" dirty="0"/>
            <a:t> water </a:t>
          </a:r>
        </a:p>
      </dgm:t>
    </dgm:pt>
    <dgm:pt modelId="{D8250B72-DA10-4349-82E6-D3B0F2EAA9F9}" type="parTrans" cxnId="{B5DBF41D-162F-944B-84DD-4992B5C963B3}">
      <dgm:prSet/>
      <dgm:spPr/>
      <dgm:t>
        <a:bodyPr/>
        <a:lstStyle/>
        <a:p>
          <a:endParaRPr lang="nl-NL"/>
        </a:p>
      </dgm:t>
    </dgm:pt>
    <dgm:pt modelId="{E74DCA1D-367D-5042-BDDB-CF1D3505B9FB}" type="sibTrans" cxnId="{B5DBF41D-162F-944B-84DD-4992B5C963B3}">
      <dgm:prSet/>
      <dgm:spPr/>
      <dgm:t>
        <a:bodyPr/>
        <a:lstStyle/>
        <a:p>
          <a:endParaRPr lang="nl-NL"/>
        </a:p>
      </dgm:t>
    </dgm:pt>
    <dgm:pt modelId="{C5C31BA0-D2A0-FE41-94A2-B3822E8B0F89}">
      <dgm:prSet/>
      <dgm:spPr/>
      <dgm:t>
        <a:bodyPr/>
        <a:lstStyle/>
        <a:p>
          <a:r>
            <a:rPr lang="nl-BE" dirty="0"/>
            <a:t>Art </a:t>
          </a:r>
          <a:r>
            <a:rPr lang="nl-BE" dirty="0" err="1"/>
            <a:t>exhibition</a:t>
          </a:r>
          <a:r>
            <a:rPr lang="nl-BE" dirty="0"/>
            <a:t> on </a:t>
          </a:r>
          <a:r>
            <a:rPr lang="nl-BE" dirty="0" err="1"/>
            <a:t>the</a:t>
          </a:r>
          <a:r>
            <a:rPr lang="nl-BE" dirty="0"/>
            <a:t> </a:t>
          </a:r>
          <a:r>
            <a:rPr lang="nl-BE" dirty="0" err="1"/>
            <a:t>interactions</a:t>
          </a:r>
          <a:r>
            <a:rPr lang="nl-BE" dirty="0"/>
            <a:t> </a:t>
          </a:r>
          <a:r>
            <a:rPr lang="nl-BE" dirty="0" err="1"/>
            <a:t>between</a:t>
          </a:r>
          <a:r>
            <a:rPr lang="nl-BE" dirty="0"/>
            <a:t> </a:t>
          </a:r>
          <a:r>
            <a:rPr lang="nl-BE" dirty="0" err="1"/>
            <a:t>migration</a:t>
          </a:r>
          <a:r>
            <a:rPr lang="nl-BE" dirty="0"/>
            <a:t> </a:t>
          </a:r>
          <a:r>
            <a:rPr lang="nl-BE" dirty="0" err="1"/>
            <a:t>and</a:t>
          </a:r>
          <a:r>
            <a:rPr lang="nl-BE" dirty="0"/>
            <a:t> health(care) in </a:t>
          </a:r>
          <a:r>
            <a:rPr lang="nl-BE" dirty="0" err="1"/>
            <a:t>the</a:t>
          </a:r>
          <a:r>
            <a:rPr lang="nl-BE" dirty="0"/>
            <a:t> Western Cape (</a:t>
          </a:r>
          <a:r>
            <a:rPr lang="nl-BE" dirty="0" err="1"/>
            <a:t>hosted</a:t>
          </a:r>
          <a:r>
            <a:rPr lang="nl-BE" dirty="0"/>
            <a:t> in </a:t>
          </a:r>
          <a:r>
            <a:rPr lang="nl-BE" dirty="0" err="1"/>
            <a:t>Ghent</a:t>
          </a:r>
          <a:r>
            <a:rPr lang="nl-BE" dirty="0"/>
            <a:t> </a:t>
          </a:r>
          <a:r>
            <a:rPr lang="nl-BE" dirty="0" err="1"/>
            <a:t>and</a:t>
          </a:r>
          <a:r>
            <a:rPr lang="nl-BE" dirty="0"/>
            <a:t> </a:t>
          </a:r>
          <a:r>
            <a:rPr lang="nl-BE" dirty="0" err="1"/>
            <a:t>Stellenbosch</a:t>
          </a:r>
          <a:r>
            <a:rPr lang="nl-BE" dirty="0"/>
            <a:t> 2022-2023)</a:t>
          </a:r>
        </a:p>
      </dgm:t>
    </dgm:pt>
    <dgm:pt modelId="{FB8D998A-A970-0C43-B56D-0EB54585C67A}" type="parTrans" cxnId="{DD44A469-2409-9F41-8E45-91FD1443F9E7}">
      <dgm:prSet/>
      <dgm:spPr/>
      <dgm:t>
        <a:bodyPr/>
        <a:lstStyle/>
        <a:p>
          <a:endParaRPr lang="nl-NL"/>
        </a:p>
      </dgm:t>
    </dgm:pt>
    <dgm:pt modelId="{38C398C8-BF73-324E-80A1-B8F736B66E15}" type="sibTrans" cxnId="{DD44A469-2409-9F41-8E45-91FD1443F9E7}">
      <dgm:prSet/>
      <dgm:spPr/>
      <dgm:t>
        <a:bodyPr/>
        <a:lstStyle/>
        <a:p>
          <a:endParaRPr lang="nl-NL"/>
        </a:p>
      </dgm:t>
    </dgm:pt>
    <dgm:pt modelId="{81F447FF-4571-C443-A11B-AB947D3DAFA4}">
      <dgm:prSet/>
      <dgm:spPr/>
      <dgm:t>
        <a:bodyPr/>
        <a:lstStyle/>
        <a:p>
          <a:r>
            <a:rPr lang="nl-BE" dirty="0"/>
            <a:t>Junior researcher seminar program</a:t>
          </a:r>
        </a:p>
      </dgm:t>
    </dgm:pt>
    <dgm:pt modelId="{8BD6722B-777A-BE47-9A79-05DB1E5E3D19}" type="parTrans" cxnId="{5335BD4D-5359-6D4D-964F-E9822FD19404}">
      <dgm:prSet/>
      <dgm:spPr/>
      <dgm:t>
        <a:bodyPr/>
        <a:lstStyle/>
        <a:p>
          <a:endParaRPr lang="nl-NL"/>
        </a:p>
      </dgm:t>
    </dgm:pt>
    <dgm:pt modelId="{3E932202-158D-B940-A998-1849CE618D01}" type="sibTrans" cxnId="{5335BD4D-5359-6D4D-964F-E9822FD19404}">
      <dgm:prSet/>
      <dgm:spPr/>
      <dgm:t>
        <a:bodyPr/>
        <a:lstStyle/>
        <a:p>
          <a:endParaRPr lang="nl-NL"/>
        </a:p>
      </dgm:t>
    </dgm:pt>
    <dgm:pt modelId="{B256718B-D888-DC4E-ADF0-8C0DEBF52CA0}">
      <dgm:prSet/>
      <dgm:spPr/>
      <dgm:t>
        <a:bodyPr/>
        <a:lstStyle/>
        <a:p>
          <a:r>
            <a:rPr lang="nl-BE" dirty="0"/>
            <a:t>Expert seminar </a:t>
          </a:r>
          <a:r>
            <a:rPr lang="nl-BE" dirty="0" err="1"/>
            <a:t>sessions</a:t>
          </a:r>
          <a:r>
            <a:rPr lang="nl-BE" dirty="0"/>
            <a:t> </a:t>
          </a:r>
          <a:r>
            <a:rPr lang="nl-BE" dirty="0" err="1"/>
            <a:t>including</a:t>
          </a:r>
          <a:r>
            <a:rPr lang="nl-BE" dirty="0"/>
            <a:t> senior </a:t>
          </a:r>
          <a:r>
            <a:rPr lang="nl-BE" dirty="0" err="1"/>
            <a:t>researchers</a:t>
          </a:r>
          <a:r>
            <a:rPr lang="nl-BE" dirty="0"/>
            <a:t> </a:t>
          </a:r>
          <a:r>
            <a:rPr lang="nl-BE" dirty="0" err="1"/>
            <a:t>and</a:t>
          </a:r>
          <a:r>
            <a:rPr lang="nl-BE" dirty="0"/>
            <a:t> policy makers</a:t>
          </a:r>
        </a:p>
      </dgm:t>
    </dgm:pt>
    <dgm:pt modelId="{E0F119F1-06B4-EE42-9CC9-43F272F9CD8C}" type="parTrans" cxnId="{0B732A96-E07C-BB48-B20D-E4628A89F2D8}">
      <dgm:prSet/>
      <dgm:spPr/>
      <dgm:t>
        <a:bodyPr/>
        <a:lstStyle/>
        <a:p>
          <a:endParaRPr lang="nl-NL"/>
        </a:p>
      </dgm:t>
    </dgm:pt>
    <dgm:pt modelId="{E0730FE0-7082-5843-B3B4-81EE2A1DB8D0}" type="sibTrans" cxnId="{0B732A96-E07C-BB48-B20D-E4628A89F2D8}">
      <dgm:prSet/>
      <dgm:spPr/>
      <dgm:t>
        <a:bodyPr/>
        <a:lstStyle/>
        <a:p>
          <a:endParaRPr lang="nl-NL"/>
        </a:p>
      </dgm:t>
    </dgm:pt>
    <dgm:pt modelId="{A1A21B24-7D57-8449-B466-2098DAD1435D}">
      <dgm:prSet/>
      <dgm:spPr/>
      <dgm:t>
        <a:bodyPr/>
        <a:lstStyle/>
        <a:p>
          <a:r>
            <a:rPr lang="nl-BE" dirty="0" err="1"/>
            <a:t>Interdisciplinary</a:t>
          </a:r>
          <a:r>
            <a:rPr lang="nl-BE" dirty="0"/>
            <a:t> </a:t>
          </a:r>
          <a:r>
            <a:rPr lang="nl-BE" dirty="0" err="1"/>
            <a:t>Doctoral</a:t>
          </a:r>
          <a:r>
            <a:rPr lang="nl-BE" dirty="0"/>
            <a:t> Schools on </a:t>
          </a:r>
          <a:r>
            <a:rPr lang="nl-BE" dirty="0" err="1"/>
            <a:t>Climate</a:t>
          </a:r>
          <a:r>
            <a:rPr lang="nl-BE" dirty="0"/>
            <a:t> Change, Migration </a:t>
          </a:r>
          <a:r>
            <a:rPr lang="nl-BE" dirty="0" err="1"/>
            <a:t>and</a:t>
          </a:r>
          <a:r>
            <a:rPr lang="nl-BE" dirty="0"/>
            <a:t> Health (2023)</a:t>
          </a:r>
        </a:p>
      </dgm:t>
    </dgm:pt>
    <dgm:pt modelId="{CBBC6F67-19CF-E143-B552-D49CF34781C3}" type="parTrans" cxnId="{8C493AAF-AA7A-B64C-BFE7-09C1F9D7DE98}">
      <dgm:prSet/>
      <dgm:spPr/>
      <dgm:t>
        <a:bodyPr/>
        <a:lstStyle/>
        <a:p>
          <a:endParaRPr lang="nl-NL"/>
        </a:p>
      </dgm:t>
    </dgm:pt>
    <dgm:pt modelId="{AECD4A2F-3380-AF4C-A383-E791E79A1C18}" type="sibTrans" cxnId="{8C493AAF-AA7A-B64C-BFE7-09C1F9D7DE98}">
      <dgm:prSet/>
      <dgm:spPr/>
      <dgm:t>
        <a:bodyPr/>
        <a:lstStyle/>
        <a:p>
          <a:endParaRPr lang="nl-NL"/>
        </a:p>
      </dgm:t>
    </dgm:pt>
    <dgm:pt modelId="{599AA506-3041-A34A-92E6-EC1ED9C4FDD7}">
      <dgm:prSet/>
      <dgm:spPr/>
      <dgm:t>
        <a:bodyPr/>
        <a:lstStyle/>
        <a:p>
          <a:r>
            <a:rPr lang="nl-BE" b="1"/>
            <a:t>EDUCATION</a:t>
          </a:r>
          <a:endParaRPr lang="nl-BE"/>
        </a:p>
      </dgm:t>
    </dgm:pt>
    <dgm:pt modelId="{515B4308-762E-2148-9BF9-20C652FC1337}" type="sibTrans" cxnId="{061CEE9E-5649-CF41-AA06-8736E49D2F8F}">
      <dgm:prSet/>
      <dgm:spPr/>
      <dgm:t>
        <a:bodyPr/>
        <a:lstStyle/>
        <a:p>
          <a:endParaRPr lang="nl-NL"/>
        </a:p>
      </dgm:t>
    </dgm:pt>
    <dgm:pt modelId="{5DE1A42C-D310-CA41-9B95-DD0691D0A049}" type="parTrans" cxnId="{061CEE9E-5649-CF41-AA06-8736E49D2F8F}">
      <dgm:prSet/>
      <dgm:spPr/>
      <dgm:t>
        <a:bodyPr/>
        <a:lstStyle/>
        <a:p>
          <a:endParaRPr lang="nl-NL"/>
        </a:p>
      </dgm:t>
    </dgm:pt>
    <dgm:pt modelId="{4EB7C865-AB76-4102-A032-B25FAB0614AD}">
      <dgm:prSet/>
      <dgm:spPr/>
      <dgm:t>
        <a:bodyPr/>
        <a:lstStyle/>
        <a:p>
          <a:r>
            <a:rPr lang="nl-BE" dirty="0" err="1"/>
            <a:t>Planetary</a:t>
          </a:r>
          <a:r>
            <a:rPr lang="nl-BE" dirty="0"/>
            <a:t> health curricula at </a:t>
          </a:r>
          <a:r>
            <a:rPr lang="nl-BE" dirty="0" err="1"/>
            <a:t>Stellenbosch</a:t>
          </a:r>
          <a:r>
            <a:rPr lang="nl-BE" dirty="0"/>
            <a:t> </a:t>
          </a:r>
        </a:p>
      </dgm:t>
    </dgm:pt>
    <dgm:pt modelId="{4427FC5E-ECF9-4814-9398-9067078F973E}" type="parTrans" cxnId="{5D01ED65-C039-46A0-B716-B922F60F7FE7}">
      <dgm:prSet/>
      <dgm:spPr/>
    </dgm:pt>
    <dgm:pt modelId="{5BF47DA9-10D4-4840-9322-105B7C826BC5}" type="sibTrans" cxnId="{5D01ED65-C039-46A0-B716-B922F60F7FE7}">
      <dgm:prSet/>
      <dgm:spPr/>
    </dgm:pt>
    <dgm:pt modelId="{DDDEE2BD-36DA-B14F-83A8-0B0C45736428}" type="pres">
      <dgm:prSet presAssocID="{151E97EF-2EED-E347-9E5A-E09A8C1AF883}" presName="linear" presStyleCnt="0">
        <dgm:presLayoutVars>
          <dgm:dir/>
          <dgm:animLvl val="lvl"/>
          <dgm:resizeHandles val="exact"/>
        </dgm:presLayoutVars>
      </dgm:prSet>
      <dgm:spPr/>
      <dgm:t>
        <a:bodyPr/>
        <a:lstStyle/>
        <a:p>
          <a:endParaRPr lang="en-US"/>
        </a:p>
      </dgm:t>
    </dgm:pt>
    <dgm:pt modelId="{DFBA9922-1F26-3746-885A-EE76F0E5DE44}" type="pres">
      <dgm:prSet presAssocID="{77737A1A-BC5A-8249-8DCA-5A66D83DC46F}" presName="parentLin" presStyleCnt="0"/>
      <dgm:spPr/>
    </dgm:pt>
    <dgm:pt modelId="{E003AA22-E9CC-324F-9CD1-20E7F1BAC150}" type="pres">
      <dgm:prSet presAssocID="{77737A1A-BC5A-8249-8DCA-5A66D83DC46F}" presName="parentLeftMargin" presStyleLbl="node1" presStyleIdx="0" presStyleCnt="3"/>
      <dgm:spPr/>
      <dgm:t>
        <a:bodyPr/>
        <a:lstStyle/>
        <a:p>
          <a:endParaRPr lang="en-US"/>
        </a:p>
      </dgm:t>
    </dgm:pt>
    <dgm:pt modelId="{4FA300FD-FF6E-904F-9F99-B3164493AA28}" type="pres">
      <dgm:prSet presAssocID="{77737A1A-BC5A-8249-8DCA-5A66D83DC46F}" presName="parentText" presStyleLbl="node1" presStyleIdx="0" presStyleCnt="3">
        <dgm:presLayoutVars>
          <dgm:chMax val="0"/>
          <dgm:bulletEnabled val="1"/>
        </dgm:presLayoutVars>
      </dgm:prSet>
      <dgm:spPr/>
      <dgm:t>
        <a:bodyPr/>
        <a:lstStyle/>
        <a:p>
          <a:endParaRPr lang="en-US"/>
        </a:p>
      </dgm:t>
    </dgm:pt>
    <dgm:pt modelId="{07389EC4-41EB-1344-A535-7761D0D44AF5}" type="pres">
      <dgm:prSet presAssocID="{77737A1A-BC5A-8249-8DCA-5A66D83DC46F}" presName="negativeSpace" presStyleCnt="0"/>
      <dgm:spPr/>
    </dgm:pt>
    <dgm:pt modelId="{56EF54A0-C397-AB47-8F5C-54D6D8261419}" type="pres">
      <dgm:prSet presAssocID="{77737A1A-BC5A-8249-8DCA-5A66D83DC46F}" presName="childText" presStyleLbl="conFgAcc1" presStyleIdx="0" presStyleCnt="3">
        <dgm:presLayoutVars>
          <dgm:bulletEnabled val="1"/>
        </dgm:presLayoutVars>
      </dgm:prSet>
      <dgm:spPr/>
      <dgm:t>
        <a:bodyPr/>
        <a:lstStyle/>
        <a:p>
          <a:endParaRPr lang="en-US"/>
        </a:p>
      </dgm:t>
    </dgm:pt>
    <dgm:pt modelId="{4D61BFB5-7A54-504E-A2DC-FA18982B8F62}" type="pres">
      <dgm:prSet presAssocID="{69ACCBE6-1597-3348-A0B4-DD427A0AEADB}" presName="spaceBetweenRectangles" presStyleCnt="0"/>
      <dgm:spPr/>
    </dgm:pt>
    <dgm:pt modelId="{76617313-0461-9F48-AE79-919D1B1902E0}" type="pres">
      <dgm:prSet presAssocID="{599AA506-3041-A34A-92E6-EC1ED9C4FDD7}" presName="parentLin" presStyleCnt="0"/>
      <dgm:spPr/>
    </dgm:pt>
    <dgm:pt modelId="{930985CE-AD2E-5740-BB43-E187E28E6384}" type="pres">
      <dgm:prSet presAssocID="{599AA506-3041-A34A-92E6-EC1ED9C4FDD7}" presName="parentLeftMargin" presStyleLbl="node1" presStyleIdx="0" presStyleCnt="3"/>
      <dgm:spPr/>
      <dgm:t>
        <a:bodyPr/>
        <a:lstStyle/>
        <a:p>
          <a:endParaRPr lang="en-US"/>
        </a:p>
      </dgm:t>
    </dgm:pt>
    <dgm:pt modelId="{2BE44D6F-97C1-CC42-A128-F2449CCD8E35}" type="pres">
      <dgm:prSet presAssocID="{599AA506-3041-A34A-92E6-EC1ED9C4FDD7}" presName="parentText" presStyleLbl="node1" presStyleIdx="1" presStyleCnt="3">
        <dgm:presLayoutVars>
          <dgm:chMax val="0"/>
          <dgm:bulletEnabled val="1"/>
        </dgm:presLayoutVars>
      </dgm:prSet>
      <dgm:spPr/>
      <dgm:t>
        <a:bodyPr/>
        <a:lstStyle/>
        <a:p>
          <a:endParaRPr lang="en-US"/>
        </a:p>
      </dgm:t>
    </dgm:pt>
    <dgm:pt modelId="{DDD16F93-0757-D24D-BA3C-CB423D8ABC68}" type="pres">
      <dgm:prSet presAssocID="{599AA506-3041-A34A-92E6-EC1ED9C4FDD7}" presName="negativeSpace" presStyleCnt="0"/>
      <dgm:spPr/>
    </dgm:pt>
    <dgm:pt modelId="{A428836E-65F7-574F-B317-E3635C53A9A0}" type="pres">
      <dgm:prSet presAssocID="{599AA506-3041-A34A-92E6-EC1ED9C4FDD7}" presName="childText" presStyleLbl="conFgAcc1" presStyleIdx="1" presStyleCnt="3">
        <dgm:presLayoutVars>
          <dgm:bulletEnabled val="1"/>
        </dgm:presLayoutVars>
      </dgm:prSet>
      <dgm:spPr/>
      <dgm:t>
        <a:bodyPr/>
        <a:lstStyle/>
        <a:p>
          <a:endParaRPr lang="en-US"/>
        </a:p>
      </dgm:t>
    </dgm:pt>
    <dgm:pt modelId="{5ABD3998-B9E9-254D-B212-E1F42286AE3F}" type="pres">
      <dgm:prSet presAssocID="{515B4308-762E-2148-9BF9-20C652FC1337}" presName="spaceBetweenRectangles" presStyleCnt="0"/>
      <dgm:spPr/>
    </dgm:pt>
    <dgm:pt modelId="{BF977B3B-2914-AC4B-833E-DE5ADBEBDFD2}" type="pres">
      <dgm:prSet presAssocID="{7F0B657B-9628-3544-AC0A-D6E6A631BF6B}" presName="parentLin" presStyleCnt="0"/>
      <dgm:spPr/>
    </dgm:pt>
    <dgm:pt modelId="{574B4479-6761-A94D-B1EF-A975D9FC8582}" type="pres">
      <dgm:prSet presAssocID="{7F0B657B-9628-3544-AC0A-D6E6A631BF6B}" presName="parentLeftMargin" presStyleLbl="node1" presStyleIdx="1" presStyleCnt="3"/>
      <dgm:spPr/>
      <dgm:t>
        <a:bodyPr/>
        <a:lstStyle/>
        <a:p>
          <a:endParaRPr lang="en-US"/>
        </a:p>
      </dgm:t>
    </dgm:pt>
    <dgm:pt modelId="{41843AA2-08E1-314D-82EE-67474A3FFD79}" type="pres">
      <dgm:prSet presAssocID="{7F0B657B-9628-3544-AC0A-D6E6A631BF6B}" presName="parentText" presStyleLbl="node1" presStyleIdx="2" presStyleCnt="3">
        <dgm:presLayoutVars>
          <dgm:chMax val="0"/>
          <dgm:bulletEnabled val="1"/>
        </dgm:presLayoutVars>
      </dgm:prSet>
      <dgm:spPr/>
      <dgm:t>
        <a:bodyPr/>
        <a:lstStyle/>
        <a:p>
          <a:endParaRPr lang="en-US"/>
        </a:p>
      </dgm:t>
    </dgm:pt>
    <dgm:pt modelId="{2487D3CE-082A-FC41-933F-587713E548A2}" type="pres">
      <dgm:prSet presAssocID="{7F0B657B-9628-3544-AC0A-D6E6A631BF6B}" presName="negativeSpace" presStyleCnt="0"/>
      <dgm:spPr/>
    </dgm:pt>
    <dgm:pt modelId="{5768A5A5-B4C7-1B42-86D3-68FA2E5A59EC}" type="pres">
      <dgm:prSet presAssocID="{7F0B657B-9628-3544-AC0A-D6E6A631BF6B}" presName="childText" presStyleLbl="conFgAcc1" presStyleIdx="2" presStyleCnt="3">
        <dgm:presLayoutVars>
          <dgm:bulletEnabled val="1"/>
        </dgm:presLayoutVars>
      </dgm:prSet>
      <dgm:spPr/>
      <dgm:t>
        <a:bodyPr/>
        <a:lstStyle/>
        <a:p>
          <a:endParaRPr lang="en-US"/>
        </a:p>
      </dgm:t>
    </dgm:pt>
  </dgm:ptLst>
  <dgm:cxnLst>
    <dgm:cxn modelId="{8C493AAF-AA7A-B64C-BFE7-09C1F9D7DE98}" srcId="{599AA506-3041-A34A-92E6-EC1ED9C4FDD7}" destId="{A1A21B24-7D57-8449-B466-2098DAD1435D}" srcOrd="1" destOrd="0" parTransId="{CBBC6F67-19CF-E143-B552-D49CF34781C3}" sibTransId="{AECD4A2F-3380-AF4C-A383-E791E79A1C18}"/>
    <dgm:cxn modelId="{101C0C28-9777-194B-8355-C0893A4DD94F}" type="presOf" srcId="{77737A1A-BC5A-8249-8DCA-5A66D83DC46F}" destId="{E003AA22-E9CC-324F-9CD1-20E7F1BAC150}" srcOrd="0" destOrd="0" presId="urn:microsoft.com/office/officeart/2005/8/layout/list1"/>
    <dgm:cxn modelId="{BF7B9F71-C67C-8A4F-8750-134F1CBE3586}" type="presOf" srcId="{599AA506-3041-A34A-92E6-EC1ED9C4FDD7}" destId="{2BE44D6F-97C1-CC42-A128-F2449CCD8E35}" srcOrd="1" destOrd="0" presId="urn:microsoft.com/office/officeart/2005/8/layout/list1"/>
    <dgm:cxn modelId="{41AF0693-1CB7-1540-A880-DC012C88C363}" srcId="{599AA506-3041-A34A-92E6-EC1ED9C4FDD7}" destId="{F0091FE5-FB28-C642-A237-67C1F92057E8}" srcOrd="0" destOrd="0" parTransId="{904BF701-7DD4-694A-8D1B-E529F2882BAC}" sibTransId="{3D55B160-EFC4-CB41-9069-D3F763D2A89E}"/>
    <dgm:cxn modelId="{DD44A469-2409-9F41-8E45-91FD1443F9E7}" srcId="{7F0B657B-9628-3544-AC0A-D6E6A631BF6B}" destId="{C5C31BA0-D2A0-FE41-94A2-B3822E8B0F89}" srcOrd="2" destOrd="0" parTransId="{FB8D998A-A970-0C43-B56D-0EB54585C67A}" sibTransId="{38C398C8-BF73-324E-80A1-B8F736B66E15}"/>
    <dgm:cxn modelId="{DF441217-8ED4-4773-9538-BD1CEE8F1ED9}" type="presOf" srcId="{4EB7C865-AB76-4102-A032-B25FAB0614AD}" destId="{A428836E-65F7-574F-B317-E3635C53A9A0}" srcOrd="0" destOrd="2" presId="urn:microsoft.com/office/officeart/2005/8/layout/list1"/>
    <dgm:cxn modelId="{B5DBF41D-162F-944B-84DD-4992B5C963B3}" srcId="{7F0B657B-9628-3544-AC0A-D6E6A631BF6B}" destId="{9B9A19FF-D53F-E34B-BCA7-9FE27B546F9C}" srcOrd="1" destOrd="0" parTransId="{D8250B72-DA10-4349-82E6-D3B0F2EAA9F9}" sibTransId="{E74DCA1D-367D-5042-BDDB-CF1D3505B9FB}"/>
    <dgm:cxn modelId="{39791D97-EDFB-254F-8F11-D0286236FF92}" type="presOf" srcId="{7F0B657B-9628-3544-AC0A-D6E6A631BF6B}" destId="{574B4479-6761-A94D-B1EF-A975D9FC8582}" srcOrd="0" destOrd="0" presId="urn:microsoft.com/office/officeart/2005/8/layout/list1"/>
    <dgm:cxn modelId="{0B732A96-E07C-BB48-B20D-E4628A89F2D8}" srcId="{77737A1A-BC5A-8249-8DCA-5A66D83DC46F}" destId="{B256718B-D888-DC4E-ADF0-8C0DEBF52CA0}" srcOrd="1" destOrd="0" parTransId="{E0F119F1-06B4-EE42-9CC9-43F272F9CD8C}" sibTransId="{E0730FE0-7082-5843-B3B4-81EE2A1DB8D0}"/>
    <dgm:cxn modelId="{432B7A44-B4F6-544F-95DF-0C401C415523}" type="presOf" srcId="{77737A1A-BC5A-8249-8DCA-5A66D83DC46F}" destId="{4FA300FD-FF6E-904F-9F99-B3164493AA28}" srcOrd="1" destOrd="0" presId="urn:microsoft.com/office/officeart/2005/8/layout/list1"/>
    <dgm:cxn modelId="{D21215A9-C91B-C346-BF65-1A1F0DFA3C83}" type="presOf" srcId="{F0091FE5-FB28-C642-A237-67C1F92057E8}" destId="{A428836E-65F7-574F-B317-E3635C53A9A0}" srcOrd="0" destOrd="0" presId="urn:microsoft.com/office/officeart/2005/8/layout/list1"/>
    <dgm:cxn modelId="{E0535023-0C3A-4B4C-9CBE-69876DE4A9A9}" srcId="{151E97EF-2EED-E347-9E5A-E09A8C1AF883}" destId="{77737A1A-BC5A-8249-8DCA-5A66D83DC46F}" srcOrd="0" destOrd="0" parTransId="{918E9E9A-437C-4247-8AB7-A12BA936315E}" sibTransId="{69ACCBE6-1597-3348-A0B4-DD427A0AEADB}"/>
    <dgm:cxn modelId="{061CEE9E-5649-CF41-AA06-8736E49D2F8F}" srcId="{151E97EF-2EED-E347-9E5A-E09A8C1AF883}" destId="{599AA506-3041-A34A-92E6-EC1ED9C4FDD7}" srcOrd="1" destOrd="0" parTransId="{5DE1A42C-D310-CA41-9B95-DD0691D0A049}" sibTransId="{515B4308-762E-2148-9BF9-20C652FC1337}"/>
    <dgm:cxn modelId="{CB023E4D-C190-D749-9D53-25170E39172D}" srcId="{77737A1A-BC5A-8249-8DCA-5A66D83DC46F}" destId="{ECA104DE-A066-8F4D-BC99-7441755DFEB5}" srcOrd="0" destOrd="0" parTransId="{CF5CD97A-FA76-5F46-8A52-4FEA0ABECFA4}" sibTransId="{FEE5C1D3-744E-B147-991A-9D82EE5C2F8E}"/>
    <dgm:cxn modelId="{8CB559BC-47C3-D441-A93B-B5C4C40F526B}" srcId="{151E97EF-2EED-E347-9E5A-E09A8C1AF883}" destId="{7F0B657B-9628-3544-AC0A-D6E6A631BF6B}" srcOrd="2" destOrd="0" parTransId="{452F5FD6-6E29-D345-8F45-277683731403}" sibTransId="{18E11DFB-F8A6-3142-A5E1-5A34B127A710}"/>
    <dgm:cxn modelId="{5335BD4D-5359-6D4D-964F-E9822FD19404}" srcId="{77737A1A-BC5A-8249-8DCA-5A66D83DC46F}" destId="{81F447FF-4571-C443-A11B-AB947D3DAFA4}" srcOrd="2" destOrd="0" parTransId="{8BD6722B-777A-BE47-9A79-05DB1E5E3D19}" sibTransId="{3E932202-158D-B940-A998-1849CE618D01}"/>
    <dgm:cxn modelId="{1D89A2D6-262D-A542-B5CC-535B57140A70}" type="presOf" srcId="{7F0B657B-9628-3544-AC0A-D6E6A631BF6B}" destId="{41843AA2-08E1-314D-82EE-67474A3FFD79}" srcOrd="1" destOrd="0" presId="urn:microsoft.com/office/officeart/2005/8/layout/list1"/>
    <dgm:cxn modelId="{BA433303-6714-B94D-8AF3-0457272A57ED}" type="presOf" srcId="{599AA506-3041-A34A-92E6-EC1ED9C4FDD7}" destId="{930985CE-AD2E-5740-BB43-E187E28E6384}" srcOrd="0" destOrd="0" presId="urn:microsoft.com/office/officeart/2005/8/layout/list1"/>
    <dgm:cxn modelId="{157B2FD0-DC10-F849-ACCC-303DBC5F23A0}" type="presOf" srcId="{9B9A19FF-D53F-E34B-BCA7-9FE27B546F9C}" destId="{5768A5A5-B4C7-1B42-86D3-68FA2E5A59EC}" srcOrd="0" destOrd="1" presId="urn:microsoft.com/office/officeart/2005/8/layout/list1"/>
    <dgm:cxn modelId="{2DAC753D-F054-BA4D-BB1F-DDED17FB934E}" type="presOf" srcId="{C5C31BA0-D2A0-FE41-94A2-B3822E8B0F89}" destId="{5768A5A5-B4C7-1B42-86D3-68FA2E5A59EC}" srcOrd="0" destOrd="2" presId="urn:microsoft.com/office/officeart/2005/8/layout/list1"/>
    <dgm:cxn modelId="{6477F884-5858-BC45-BBAD-D6E7BF458436}" type="presOf" srcId="{ECA104DE-A066-8F4D-BC99-7441755DFEB5}" destId="{56EF54A0-C397-AB47-8F5C-54D6D8261419}" srcOrd="0" destOrd="0" presId="urn:microsoft.com/office/officeart/2005/8/layout/list1"/>
    <dgm:cxn modelId="{79F305BD-9B13-3C43-A883-4B97E7731E37}" type="presOf" srcId="{A1A21B24-7D57-8449-B466-2098DAD1435D}" destId="{A428836E-65F7-574F-B317-E3635C53A9A0}" srcOrd="0" destOrd="1" presId="urn:microsoft.com/office/officeart/2005/8/layout/list1"/>
    <dgm:cxn modelId="{11230AF2-7586-8D4F-95C8-7D05C74E88EA}" type="presOf" srcId="{151E97EF-2EED-E347-9E5A-E09A8C1AF883}" destId="{DDDEE2BD-36DA-B14F-83A8-0B0C45736428}" srcOrd="0" destOrd="0" presId="urn:microsoft.com/office/officeart/2005/8/layout/list1"/>
    <dgm:cxn modelId="{19CCFD2A-6A6E-2644-848D-E6D91E11F176}" type="presOf" srcId="{81F447FF-4571-C443-A11B-AB947D3DAFA4}" destId="{56EF54A0-C397-AB47-8F5C-54D6D8261419}" srcOrd="0" destOrd="2" presId="urn:microsoft.com/office/officeart/2005/8/layout/list1"/>
    <dgm:cxn modelId="{A2A5EB9E-7079-ED45-B82E-FBBEBE57CB9A}" srcId="{7F0B657B-9628-3544-AC0A-D6E6A631BF6B}" destId="{A2100F45-E580-584A-BEBB-96D72C6B088D}" srcOrd="0" destOrd="0" parTransId="{321A26C2-2FDD-3241-B6FE-C56F5CFE0862}" sibTransId="{073C645E-1F03-E448-8A9D-442280CE52C9}"/>
    <dgm:cxn modelId="{864FA6B4-DCC8-5C41-9956-9B11EE952248}" type="presOf" srcId="{A2100F45-E580-584A-BEBB-96D72C6B088D}" destId="{5768A5A5-B4C7-1B42-86D3-68FA2E5A59EC}" srcOrd="0" destOrd="0" presId="urn:microsoft.com/office/officeart/2005/8/layout/list1"/>
    <dgm:cxn modelId="{EE2A8A99-E497-1B4F-9487-A3F553E7922E}" type="presOf" srcId="{B256718B-D888-DC4E-ADF0-8C0DEBF52CA0}" destId="{56EF54A0-C397-AB47-8F5C-54D6D8261419}" srcOrd="0" destOrd="1" presId="urn:microsoft.com/office/officeart/2005/8/layout/list1"/>
    <dgm:cxn modelId="{5D01ED65-C039-46A0-B716-B922F60F7FE7}" srcId="{599AA506-3041-A34A-92E6-EC1ED9C4FDD7}" destId="{4EB7C865-AB76-4102-A032-B25FAB0614AD}" srcOrd="2" destOrd="0" parTransId="{4427FC5E-ECF9-4814-9398-9067078F973E}" sibTransId="{5BF47DA9-10D4-4840-9322-105B7C826BC5}"/>
    <dgm:cxn modelId="{055B7877-DC49-F548-9480-808979AB297B}" type="presParOf" srcId="{DDDEE2BD-36DA-B14F-83A8-0B0C45736428}" destId="{DFBA9922-1F26-3746-885A-EE76F0E5DE44}" srcOrd="0" destOrd="0" presId="urn:microsoft.com/office/officeart/2005/8/layout/list1"/>
    <dgm:cxn modelId="{A598311E-3E71-524D-B002-BD19E0FA09EE}" type="presParOf" srcId="{DFBA9922-1F26-3746-885A-EE76F0E5DE44}" destId="{E003AA22-E9CC-324F-9CD1-20E7F1BAC150}" srcOrd="0" destOrd="0" presId="urn:microsoft.com/office/officeart/2005/8/layout/list1"/>
    <dgm:cxn modelId="{43E991C8-E704-3A49-ADA5-26CC228ACC8D}" type="presParOf" srcId="{DFBA9922-1F26-3746-885A-EE76F0E5DE44}" destId="{4FA300FD-FF6E-904F-9F99-B3164493AA28}" srcOrd="1" destOrd="0" presId="urn:microsoft.com/office/officeart/2005/8/layout/list1"/>
    <dgm:cxn modelId="{9033DD3A-C630-CC4E-88A1-52FDDF376ACD}" type="presParOf" srcId="{DDDEE2BD-36DA-B14F-83A8-0B0C45736428}" destId="{07389EC4-41EB-1344-A535-7761D0D44AF5}" srcOrd="1" destOrd="0" presId="urn:microsoft.com/office/officeart/2005/8/layout/list1"/>
    <dgm:cxn modelId="{F019F3DF-CC82-C248-A749-076FE62E8000}" type="presParOf" srcId="{DDDEE2BD-36DA-B14F-83A8-0B0C45736428}" destId="{56EF54A0-C397-AB47-8F5C-54D6D8261419}" srcOrd="2" destOrd="0" presId="urn:microsoft.com/office/officeart/2005/8/layout/list1"/>
    <dgm:cxn modelId="{0A568A94-7477-6641-9C6B-F44777D1271C}" type="presParOf" srcId="{DDDEE2BD-36DA-B14F-83A8-0B0C45736428}" destId="{4D61BFB5-7A54-504E-A2DC-FA18982B8F62}" srcOrd="3" destOrd="0" presId="urn:microsoft.com/office/officeart/2005/8/layout/list1"/>
    <dgm:cxn modelId="{1C38CE59-C1D1-2F43-A9B8-BF6C98F3BA73}" type="presParOf" srcId="{DDDEE2BD-36DA-B14F-83A8-0B0C45736428}" destId="{76617313-0461-9F48-AE79-919D1B1902E0}" srcOrd="4" destOrd="0" presId="urn:microsoft.com/office/officeart/2005/8/layout/list1"/>
    <dgm:cxn modelId="{B88BA902-0E49-BE4B-934C-B43EA5F03966}" type="presParOf" srcId="{76617313-0461-9F48-AE79-919D1B1902E0}" destId="{930985CE-AD2E-5740-BB43-E187E28E6384}" srcOrd="0" destOrd="0" presId="urn:microsoft.com/office/officeart/2005/8/layout/list1"/>
    <dgm:cxn modelId="{FB865D5A-D35C-2F46-A578-7B8832172DFC}" type="presParOf" srcId="{76617313-0461-9F48-AE79-919D1B1902E0}" destId="{2BE44D6F-97C1-CC42-A128-F2449CCD8E35}" srcOrd="1" destOrd="0" presId="urn:microsoft.com/office/officeart/2005/8/layout/list1"/>
    <dgm:cxn modelId="{C3991DD4-3BFD-0E4F-9688-7467E095AD33}" type="presParOf" srcId="{DDDEE2BD-36DA-B14F-83A8-0B0C45736428}" destId="{DDD16F93-0757-D24D-BA3C-CB423D8ABC68}" srcOrd="5" destOrd="0" presId="urn:microsoft.com/office/officeart/2005/8/layout/list1"/>
    <dgm:cxn modelId="{6B255A4A-2A98-AA4F-912C-A8A85AC044D7}" type="presParOf" srcId="{DDDEE2BD-36DA-B14F-83A8-0B0C45736428}" destId="{A428836E-65F7-574F-B317-E3635C53A9A0}" srcOrd="6" destOrd="0" presId="urn:microsoft.com/office/officeart/2005/8/layout/list1"/>
    <dgm:cxn modelId="{EE29EFF1-F252-E947-90E6-96CBB696BFE2}" type="presParOf" srcId="{DDDEE2BD-36DA-B14F-83A8-0B0C45736428}" destId="{5ABD3998-B9E9-254D-B212-E1F42286AE3F}" srcOrd="7" destOrd="0" presId="urn:microsoft.com/office/officeart/2005/8/layout/list1"/>
    <dgm:cxn modelId="{E14B29CA-AA1E-264E-8584-A752788E657D}" type="presParOf" srcId="{DDDEE2BD-36DA-B14F-83A8-0B0C45736428}" destId="{BF977B3B-2914-AC4B-833E-DE5ADBEBDFD2}" srcOrd="8" destOrd="0" presId="urn:microsoft.com/office/officeart/2005/8/layout/list1"/>
    <dgm:cxn modelId="{17B1A399-5C88-4640-9999-63DAE8A7887C}" type="presParOf" srcId="{BF977B3B-2914-AC4B-833E-DE5ADBEBDFD2}" destId="{574B4479-6761-A94D-B1EF-A975D9FC8582}" srcOrd="0" destOrd="0" presId="urn:microsoft.com/office/officeart/2005/8/layout/list1"/>
    <dgm:cxn modelId="{2E0B9E9E-FED3-414E-9E54-E2E5C6FD2496}" type="presParOf" srcId="{BF977B3B-2914-AC4B-833E-DE5ADBEBDFD2}" destId="{41843AA2-08E1-314D-82EE-67474A3FFD79}" srcOrd="1" destOrd="0" presId="urn:microsoft.com/office/officeart/2005/8/layout/list1"/>
    <dgm:cxn modelId="{94697CD5-0E6D-3141-B186-946F37AB355C}" type="presParOf" srcId="{DDDEE2BD-36DA-B14F-83A8-0B0C45736428}" destId="{2487D3CE-082A-FC41-933F-587713E548A2}" srcOrd="9" destOrd="0" presId="urn:microsoft.com/office/officeart/2005/8/layout/list1"/>
    <dgm:cxn modelId="{212E695B-5120-C045-9A97-E083A0366CE8}" type="presParOf" srcId="{DDDEE2BD-36DA-B14F-83A8-0B0C45736428}" destId="{5768A5A5-B4C7-1B42-86D3-68FA2E5A59EC}"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F54A0-C397-AB47-8F5C-54D6D8261419}">
      <dsp:nvSpPr>
        <dsp:cNvPr id="0" name=""/>
        <dsp:cNvSpPr/>
      </dsp:nvSpPr>
      <dsp:spPr>
        <a:xfrm>
          <a:off x="0" y="250605"/>
          <a:ext cx="9983387" cy="1488375"/>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822" tIns="312420" rIns="774822" bIns="106680" numCol="1" spcCol="1270" anchor="t" anchorCtr="0">
          <a:noAutofit/>
        </a:bodyPr>
        <a:lstStyle/>
        <a:p>
          <a:pPr marL="114300" lvl="1" indent="-114300" algn="l" defTabSz="666750">
            <a:lnSpc>
              <a:spcPct val="90000"/>
            </a:lnSpc>
            <a:spcBef>
              <a:spcPct val="0"/>
            </a:spcBef>
            <a:spcAft>
              <a:spcPct val="15000"/>
            </a:spcAft>
            <a:buChar char="••"/>
          </a:pPr>
          <a:r>
            <a:rPr lang="nl-BE" sz="1500" kern="1200" dirty="0" err="1"/>
            <a:t>Several</a:t>
          </a:r>
          <a:r>
            <a:rPr lang="nl-BE" sz="1500" kern="1200" dirty="0"/>
            <a:t> research </a:t>
          </a:r>
          <a:r>
            <a:rPr lang="nl-BE" sz="1500" kern="1200" dirty="0" err="1"/>
            <a:t>projects</a:t>
          </a:r>
          <a:r>
            <a:rPr lang="nl-BE" sz="1500" kern="1200" dirty="0"/>
            <a:t> </a:t>
          </a:r>
          <a:r>
            <a:rPr lang="nl-BE" sz="1500" kern="1200" dirty="0" err="1"/>
            <a:t>ongoing</a:t>
          </a:r>
          <a:r>
            <a:rPr lang="nl-BE" sz="1500" kern="1200" dirty="0"/>
            <a:t>: VLIRUOS teams, Horizon 2023 (</a:t>
          </a:r>
          <a:r>
            <a:rPr lang="nl-BE" sz="1500" kern="1200" dirty="0" err="1"/>
            <a:t>planetary</a:t>
          </a:r>
          <a:r>
            <a:rPr lang="nl-BE" sz="1500" kern="1200" dirty="0"/>
            <a:t> health), </a:t>
          </a:r>
          <a:r>
            <a:rPr lang="nl-BE" sz="1500" kern="1200" dirty="0" err="1"/>
            <a:t>ePlanet</a:t>
          </a:r>
          <a:r>
            <a:rPr lang="nl-BE" sz="1500" kern="1200" dirty="0"/>
            <a:t> Erasmus+, </a:t>
          </a:r>
          <a:r>
            <a:rPr lang="nl-BE" sz="1500" kern="1200" dirty="0" err="1"/>
            <a:t>Enlight</a:t>
          </a:r>
          <a:r>
            <a:rPr lang="nl-BE" sz="1500" kern="1200" dirty="0"/>
            <a:t> </a:t>
          </a:r>
          <a:r>
            <a:rPr lang="nl-BE" sz="1500" kern="1200" dirty="0" err="1"/>
            <a:t>projects</a:t>
          </a:r>
          <a:r>
            <a:rPr lang="nl-BE" sz="1500" kern="1200" dirty="0"/>
            <a:t>, </a:t>
          </a:r>
          <a:r>
            <a:rPr lang="nl-BE" sz="1500" kern="1200" dirty="0" err="1"/>
            <a:t>Climate</a:t>
          </a:r>
          <a:r>
            <a:rPr lang="nl-BE" sz="1500" kern="1200" dirty="0"/>
            <a:t> </a:t>
          </a:r>
          <a:r>
            <a:rPr lang="nl-BE" sz="1500" kern="1200" dirty="0" err="1"/>
            <a:t>Resilience</a:t>
          </a:r>
          <a:r>
            <a:rPr lang="nl-BE" sz="1500" kern="1200" dirty="0"/>
            <a:t> project (West-European </a:t>
          </a:r>
          <a:r>
            <a:rPr lang="nl-BE" sz="1500" kern="1200" dirty="0" err="1"/>
            <a:t>floods</a:t>
          </a:r>
          <a:r>
            <a:rPr lang="nl-BE" sz="1500" kern="1200" dirty="0"/>
            <a:t> </a:t>
          </a:r>
          <a:r>
            <a:rPr lang="nl-BE" sz="1500" kern="1200" dirty="0" err="1"/>
            <a:t>and</a:t>
          </a:r>
          <a:r>
            <a:rPr lang="nl-BE" sz="1500" kern="1200" dirty="0"/>
            <a:t> </a:t>
          </a:r>
          <a:r>
            <a:rPr lang="nl-BE" sz="1500" kern="1200" dirty="0" err="1"/>
            <a:t>psychosocial</a:t>
          </a:r>
          <a:r>
            <a:rPr lang="nl-BE" sz="1500" kern="1200" dirty="0"/>
            <a:t> impacts)</a:t>
          </a:r>
        </a:p>
        <a:p>
          <a:pPr marL="114300" lvl="1" indent="-114300" algn="l" defTabSz="666750">
            <a:lnSpc>
              <a:spcPct val="90000"/>
            </a:lnSpc>
            <a:spcBef>
              <a:spcPct val="0"/>
            </a:spcBef>
            <a:spcAft>
              <a:spcPct val="15000"/>
            </a:spcAft>
            <a:buChar char="••"/>
          </a:pPr>
          <a:r>
            <a:rPr lang="nl-BE" sz="1500" kern="1200" dirty="0"/>
            <a:t>Expert seminar </a:t>
          </a:r>
          <a:r>
            <a:rPr lang="nl-BE" sz="1500" kern="1200" dirty="0" err="1"/>
            <a:t>sessions</a:t>
          </a:r>
          <a:r>
            <a:rPr lang="nl-BE" sz="1500" kern="1200" dirty="0"/>
            <a:t> </a:t>
          </a:r>
          <a:r>
            <a:rPr lang="nl-BE" sz="1500" kern="1200" dirty="0" err="1"/>
            <a:t>including</a:t>
          </a:r>
          <a:r>
            <a:rPr lang="nl-BE" sz="1500" kern="1200" dirty="0"/>
            <a:t> senior </a:t>
          </a:r>
          <a:r>
            <a:rPr lang="nl-BE" sz="1500" kern="1200" dirty="0" err="1"/>
            <a:t>researchers</a:t>
          </a:r>
          <a:r>
            <a:rPr lang="nl-BE" sz="1500" kern="1200" dirty="0"/>
            <a:t> </a:t>
          </a:r>
          <a:r>
            <a:rPr lang="nl-BE" sz="1500" kern="1200" dirty="0" err="1"/>
            <a:t>and</a:t>
          </a:r>
          <a:r>
            <a:rPr lang="nl-BE" sz="1500" kern="1200" dirty="0"/>
            <a:t> policy makers</a:t>
          </a:r>
        </a:p>
        <a:p>
          <a:pPr marL="114300" lvl="1" indent="-114300" algn="l" defTabSz="666750">
            <a:lnSpc>
              <a:spcPct val="90000"/>
            </a:lnSpc>
            <a:spcBef>
              <a:spcPct val="0"/>
            </a:spcBef>
            <a:spcAft>
              <a:spcPct val="15000"/>
            </a:spcAft>
            <a:buChar char="••"/>
          </a:pPr>
          <a:r>
            <a:rPr lang="nl-BE" sz="1500" kern="1200" dirty="0"/>
            <a:t>Junior researcher seminar program</a:t>
          </a:r>
        </a:p>
      </dsp:txBody>
      <dsp:txXfrm>
        <a:off x="0" y="250605"/>
        <a:ext cx="9983387" cy="1488375"/>
      </dsp:txXfrm>
    </dsp:sp>
    <dsp:sp modelId="{4FA300FD-FF6E-904F-9F99-B3164493AA28}">
      <dsp:nvSpPr>
        <dsp:cNvPr id="0" name=""/>
        <dsp:cNvSpPr/>
      </dsp:nvSpPr>
      <dsp:spPr>
        <a:xfrm>
          <a:off x="499169" y="29205"/>
          <a:ext cx="6988370" cy="442800"/>
        </a:xfrm>
        <a:prstGeom prst="roundRect">
          <a:avLst/>
        </a:prstGeom>
        <a:solidFill>
          <a:srgbClr val="2B49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144" tIns="0" rIns="264144" bIns="0" numCol="1" spcCol="1270" anchor="ctr" anchorCtr="0">
          <a:noAutofit/>
        </a:bodyPr>
        <a:lstStyle/>
        <a:p>
          <a:pPr lvl="0" algn="l" defTabSz="666750">
            <a:lnSpc>
              <a:spcPct val="90000"/>
            </a:lnSpc>
            <a:spcBef>
              <a:spcPct val="0"/>
            </a:spcBef>
            <a:spcAft>
              <a:spcPct val="35000"/>
            </a:spcAft>
          </a:pPr>
          <a:r>
            <a:rPr lang="nl-BE" sz="1500" b="1" kern="1200"/>
            <a:t>RESEARCH</a:t>
          </a:r>
          <a:r>
            <a:rPr lang="nl-BE" sz="1500" kern="1200"/>
            <a:t> </a:t>
          </a:r>
        </a:p>
      </dsp:txBody>
      <dsp:txXfrm>
        <a:off x="520785" y="50821"/>
        <a:ext cx="6945138" cy="399568"/>
      </dsp:txXfrm>
    </dsp:sp>
    <dsp:sp modelId="{A428836E-65F7-574F-B317-E3635C53A9A0}">
      <dsp:nvSpPr>
        <dsp:cNvPr id="0" name=""/>
        <dsp:cNvSpPr/>
      </dsp:nvSpPr>
      <dsp:spPr>
        <a:xfrm>
          <a:off x="0" y="2041381"/>
          <a:ext cx="9983387" cy="1086750"/>
        </a:xfrm>
        <a:prstGeom prst="rect">
          <a:avLst/>
        </a:prstGeom>
        <a:solidFill>
          <a:schemeClr val="lt1">
            <a:alpha val="90000"/>
            <a:hueOff val="0"/>
            <a:satOff val="0"/>
            <a:lumOff val="0"/>
            <a:alphaOff val="0"/>
          </a:schemeClr>
        </a:solidFill>
        <a:ln w="12700" cap="flat" cmpd="sng" algn="ctr">
          <a:solidFill>
            <a:schemeClr val="accent1">
              <a:shade val="80000"/>
              <a:hueOff val="-315801"/>
              <a:satOff val="-6141"/>
              <a:lumOff val="171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822" tIns="312420" rIns="774822" bIns="106680" numCol="1" spcCol="1270" anchor="t" anchorCtr="0">
          <a:noAutofit/>
        </a:bodyPr>
        <a:lstStyle/>
        <a:p>
          <a:pPr marL="114300" lvl="1" indent="-114300" algn="l" defTabSz="666750">
            <a:lnSpc>
              <a:spcPct val="90000"/>
            </a:lnSpc>
            <a:spcBef>
              <a:spcPct val="0"/>
            </a:spcBef>
            <a:spcAft>
              <a:spcPct val="15000"/>
            </a:spcAft>
            <a:buChar char="••"/>
          </a:pPr>
          <a:r>
            <a:rPr lang="nl-BE" sz="1500" kern="1200" dirty="0" err="1"/>
            <a:t>Wonca</a:t>
          </a:r>
          <a:r>
            <a:rPr lang="nl-BE" sz="1500" kern="1200" dirty="0"/>
            <a:t>-Environment </a:t>
          </a:r>
          <a:r>
            <a:rPr lang="nl-BE" sz="1500" kern="1200" dirty="0" err="1"/>
            <a:t>Planetary</a:t>
          </a:r>
          <a:r>
            <a:rPr lang="nl-BE" sz="1500" kern="1200" dirty="0"/>
            <a:t> Health </a:t>
          </a:r>
          <a:r>
            <a:rPr lang="nl-BE" sz="1500" kern="1200" dirty="0" err="1"/>
            <a:t>for</a:t>
          </a:r>
          <a:r>
            <a:rPr lang="nl-BE" sz="1500" kern="1200" dirty="0"/>
            <a:t> </a:t>
          </a:r>
          <a:r>
            <a:rPr lang="nl-BE" sz="1500" kern="1200" dirty="0" err="1"/>
            <a:t>Primary</a:t>
          </a:r>
          <a:r>
            <a:rPr lang="nl-BE" sz="1500" kern="1200" dirty="0"/>
            <a:t> Care Course; CC </a:t>
          </a:r>
          <a:r>
            <a:rPr lang="nl-BE" sz="1500" kern="1200" dirty="0" err="1"/>
            <a:t>and</a:t>
          </a:r>
          <a:r>
            <a:rPr lang="nl-BE" sz="1500" kern="1200" dirty="0"/>
            <a:t> Migrant Health Module</a:t>
          </a:r>
        </a:p>
        <a:p>
          <a:pPr marL="114300" lvl="1" indent="-114300" algn="l" defTabSz="666750">
            <a:lnSpc>
              <a:spcPct val="90000"/>
            </a:lnSpc>
            <a:spcBef>
              <a:spcPct val="0"/>
            </a:spcBef>
            <a:spcAft>
              <a:spcPct val="15000"/>
            </a:spcAft>
            <a:buChar char="••"/>
          </a:pPr>
          <a:r>
            <a:rPr lang="nl-BE" sz="1500" kern="1200" dirty="0" err="1"/>
            <a:t>Interdisciplinary</a:t>
          </a:r>
          <a:r>
            <a:rPr lang="nl-BE" sz="1500" kern="1200" dirty="0"/>
            <a:t> </a:t>
          </a:r>
          <a:r>
            <a:rPr lang="nl-BE" sz="1500" kern="1200" dirty="0" err="1"/>
            <a:t>Doctoral</a:t>
          </a:r>
          <a:r>
            <a:rPr lang="nl-BE" sz="1500" kern="1200" dirty="0"/>
            <a:t> Schools on </a:t>
          </a:r>
          <a:r>
            <a:rPr lang="nl-BE" sz="1500" kern="1200" dirty="0" err="1"/>
            <a:t>Climate</a:t>
          </a:r>
          <a:r>
            <a:rPr lang="nl-BE" sz="1500" kern="1200" dirty="0"/>
            <a:t> Change, Migration </a:t>
          </a:r>
          <a:r>
            <a:rPr lang="nl-BE" sz="1500" kern="1200" dirty="0" err="1"/>
            <a:t>and</a:t>
          </a:r>
          <a:r>
            <a:rPr lang="nl-BE" sz="1500" kern="1200" dirty="0"/>
            <a:t> Health (2023)</a:t>
          </a:r>
        </a:p>
        <a:p>
          <a:pPr marL="114300" lvl="1" indent="-114300" algn="l" defTabSz="666750">
            <a:lnSpc>
              <a:spcPct val="90000"/>
            </a:lnSpc>
            <a:spcBef>
              <a:spcPct val="0"/>
            </a:spcBef>
            <a:spcAft>
              <a:spcPct val="15000"/>
            </a:spcAft>
            <a:buChar char="••"/>
          </a:pPr>
          <a:r>
            <a:rPr lang="nl-BE" sz="1500" kern="1200" dirty="0" err="1"/>
            <a:t>Planetary</a:t>
          </a:r>
          <a:r>
            <a:rPr lang="nl-BE" sz="1500" kern="1200" dirty="0"/>
            <a:t> health curricula at </a:t>
          </a:r>
          <a:r>
            <a:rPr lang="nl-BE" sz="1500" kern="1200" dirty="0" err="1"/>
            <a:t>Stellenbosch</a:t>
          </a:r>
          <a:r>
            <a:rPr lang="nl-BE" sz="1500" kern="1200" dirty="0"/>
            <a:t> </a:t>
          </a:r>
        </a:p>
      </dsp:txBody>
      <dsp:txXfrm>
        <a:off x="0" y="2041381"/>
        <a:ext cx="9983387" cy="1086750"/>
      </dsp:txXfrm>
    </dsp:sp>
    <dsp:sp modelId="{2BE44D6F-97C1-CC42-A128-F2449CCD8E35}">
      <dsp:nvSpPr>
        <dsp:cNvPr id="0" name=""/>
        <dsp:cNvSpPr/>
      </dsp:nvSpPr>
      <dsp:spPr>
        <a:xfrm>
          <a:off x="499169" y="1819981"/>
          <a:ext cx="6988370" cy="442800"/>
        </a:xfrm>
        <a:prstGeom prst="roundRect">
          <a:avLst/>
        </a:prstGeom>
        <a:solidFill>
          <a:schemeClr val="accent1">
            <a:shade val="80000"/>
            <a:hueOff val="-315801"/>
            <a:satOff val="-6141"/>
            <a:lumOff val="17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144" tIns="0" rIns="264144" bIns="0" numCol="1" spcCol="1270" anchor="ctr" anchorCtr="0">
          <a:noAutofit/>
        </a:bodyPr>
        <a:lstStyle/>
        <a:p>
          <a:pPr lvl="0" algn="l" defTabSz="666750">
            <a:lnSpc>
              <a:spcPct val="90000"/>
            </a:lnSpc>
            <a:spcBef>
              <a:spcPct val="0"/>
            </a:spcBef>
            <a:spcAft>
              <a:spcPct val="35000"/>
            </a:spcAft>
          </a:pPr>
          <a:r>
            <a:rPr lang="nl-BE" sz="1500" b="1" kern="1200"/>
            <a:t>EDUCATION</a:t>
          </a:r>
          <a:endParaRPr lang="nl-BE" sz="1500" kern="1200"/>
        </a:p>
      </dsp:txBody>
      <dsp:txXfrm>
        <a:off x="520785" y="1841597"/>
        <a:ext cx="6945138" cy="399568"/>
      </dsp:txXfrm>
    </dsp:sp>
    <dsp:sp modelId="{5768A5A5-B4C7-1B42-86D3-68FA2E5A59EC}">
      <dsp:nvSpPr>
        <dsp:cNvPr id="0" name=""/>
        <dsp:cNvSpPr/>
      </dsp:nvSpPr>
      <dsp:spPr>
        <a:xfrm>
          <a:off x="0" y="3430531"/>
          <a:ext cx="9983387" cy="1275750"/>
        </a:xfrm>
        <a:prstGeom prst="rect">
          <a:avLst/>
        </a:prstGeom>
        <a:solidFill>
          <a:schemeClr val="lt1">
            <a:alpha val="90000"/>
            <a:hueOff val="0"/>
            <a:satOff val="0"/>
            <a:lumOff val="0"/>
            <a:alphaOff val="0"/>
          </a:schemeClr>
        </a:solidFill>
        <a:ln w="12700" cap="flat" cmpd="sng" algn="ctr">
          <a:solidFill>
            <a:schemeClr val="accent1">
              <a:shade val="80000"/>
              <a:hueOff val="-631602"/>
              <a:satOff val="-12282"/>
              <a:lumOff val="343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822" tIns="312420" rIns="774822" bIns="106680" numCol="1" spcCol="1270" anchor="t" anchorCtr="0">
          <a:noAutofit/>
        </a:bodyPr>
        <a:lstStyle/>
        <a:p>
          <a:pPr marL="114300" lvl="1" indent="-114300" algn="l" defTabSz="666750">
            <a:lnSpc>
              <a:spcPct val="90000"/>
            </a:lnSpc>
            <a:spcBef>
              <a:spcPct val="0"/>
            </a:spcBef>
            <a:spcAft>
              <a:spcPct val="15000"/>
            </a:spcAft>
            <a:buChar char="••"/>
          </a:pPr>
          <a:r>
            <a:rPr lang="nl-BE" sz="1500" kern="1200" dirty="0" err="1"/>
            <a:t>CliMigHealth</a:t>
          </a:r>
          <a:r>
            <a:rPr lang="nl-BE" sz="1500" kern="1200" dirty="0"/>
            <a:t> at COP27 Networking </a:t>
          </a:r>
          <a:r>
            <a:rPr lang="nl-BE" sz="1500" kern="1200" dirty="0" err="1"/>
            <a:t>and</a:t>
          </a:r>
          <a:r>
            <a:rPr lang="nl-BE" sz="1500" kern="1200" dirty="0"/>
            <a:t> </a:t>
          </a:r>
          <a:r>
            <a:rPr lang="nl-BE" sz="1500" kern="1200" dirty="0" err="1"/>
            <a:t>Advocacy</a:t>
          </a:r>
          <a:r>
            <a:rPr lang="nl-BE" sz="1500" kern="1200" dirty="0"/>
            <a:t> </a:t>
          </a:r>
        </a:p>
        <a:p>
          <a:pPr marL="114300" lvl="1" indent="-114300" algn="l" defTabSz="666750">
            <a:lnSpc>
              <a:spcPct val="90000"/>
            </a:lnSpc>
            <a:spcBef>
              <a:spcPct val="0"/>
            </a:spcBef>
            <a:spcAft>
              <a:spcPct val="15000"/>
            </a:spcAft>
            <a:buChar char="••"/>
          </a:pPr>
          <a:r>
            <a:rPr lang="nl-BE" sz="1500" kern="1200" dirty="0" err="1"/>
            <a:t>NatGeo</a:t>
          </a:r>
          <a:r>
            <a:rPr lang="nl-BE" sz="1500" kern="1200" dirty="0"/>
            <a:t> </a:t>
          </a:r>
          <a:r>
            <a:rPr lang="nl-BE" sz="1500" kern="1200" dirty="0" err="1"/>
            <a:t>freshwater</a:t>
          </a:r>
          <a:r>
            <a:rPr lang="nl-BE" sz="1500" kern="1200" dirty="0"/>
            <a:t> </a:t>
          </a:r>
          <a:r>
            <a:rPr lang="nl-BE" sz="1500" kern="1200" dirty="0" err="1"/>
            <a:t>grant</a:t>
          </a:r>
          <a:r>
            <a:rPr lang="nl-BE" sz="1500" kern="1200" dirty="0"/>
            <a:t> </a:t>
          </a:r>
          <a:r>
            <a:rPr lang="nl-BE" sz="1500" kern="1200" dirty="0" err="1"/>
            <a:t>proposal</a:t>
          </a:r>
          <a:r>
            <a:rPr lang="nl-BE" sz="1500" kern="1200" dirty="0"/>
            <a:t> on access </a:t>
          </a:r>
          <a:r>
            <a:rPr lang="nl-BE" sz="1500" kern="1200" dirty="0" err="1"/>
            <a:t>to</a:t>
          </a:r>
          <a:r>
            <a:rPr lang="nl-BE" sz="1500" kern="1200" dirty="0"/>
            <a:t> water </a:t>
          </a:r>
        </a:p>
        <a:p>
          <a:pPr marL="114300" lvl="1" indent="-114300" algn="l" defTabSz="666750">
            <a:lnSpc>
              <a:spcPct val="90000"/>
            </a:lnSpc>
            <a:spcBef>
              <a:spcPct val="0"/>
            </a:spcBef>
            <a:spcAft>
              <a:spcPct val="15000"/>
            </a:spcAft>
            <a:buChar char="••"/>
          </a:pPr>
          <a:r>
            <a:rPr lang="nl-BE" sz="1500" kern="1200" dirty="0"/>
            <a:t>Art </a:t>
          </a:r>
          <a:r>
            <a:rPr lang="nl-BE" sz="1500" kern="1200" dirty="0" err="1"/>
            <a:t>exhibition</a:t>
          </a:r>
          <a:r>
            <a:rPr lang="nl-BE" sz="1500" kern="1200" dirty="0"/>
            <a:t> on </a:t>
          </a:r>
          <a:r>
            <a:rPr lang="nl-BE" sz="1500" kern="1200" dirty="0" err="1"/>
            <a:t>the</a:t>
          </a:r>
          <a:r>
            <a:rPr lang="nl-BE" sz="1500" kern="1200" dirty="0"/>
            <a:t> </a:t>
          </a:r>
          <a:r>
            <a:rPr lang="nl-BE" sz="1500" kern="1200" dirty="0" err="1"/>
            <a:t>interactions</a:t>
          </a:r>
          <a:r>
            <a:rPr lang="nl-BE" sz="1500" kern="1200" dirty="0"/>
            <a:t> </a:t>
          </a:r>
          <a:r>
            <a:rPr lang="nl-BE" sz="1500" kern="1200" dirty="0" err="1"/>
            <a:t>between</a:t>
          </a:r>
          <a:r>
            <a:rPr lang="nl-BE" sz="1500" kern="1200" dirty="0"/>
            <a:t> </a:t>
          </a:r>
          <a:r>
            <a:rPr lang="nl-BE" sz="1500" kern="1200" dirty="0" err="1"/>
            <a:t>migration</a:t>
          </a:r>
          <a:r>
            <a:rPr lang="nl-BE" sz="1500" kern="1200" dirty="0"/>
            <a:t> </a:t>
          </a:r>
          <a:r>
            <a:rPr lang="nl-BE" sz="1500" kern="1200" dirty="0" err="1"/>
            <a:t>and</a:t>
          </a:r>
          <a:r>
            <a:rPr lang="nl-BE" sz="1500" kern="1200" dirty="0"/>
            <a:t> health(care) in </a:t>
          </a:r>
          <a:r>
            <a:rPr lang="nl-BE" sz="1500" kern="1200" dirty="0" err="1"/>
            <a:t>the</a:t>
          </a:r>
          <a:r>
            <a:rPr lang="nl-BE" sz="1500" kern="1200" dirty="0"/>
            <a:t> Western Cape (</a:t>
          </a:r>
          <a:r>
            <a:rPr lang="nl-BE" sz="1500" kern="1200" dirty="0" err="1"/>
            <a:t>hosted</a:t>
          </a:r>
          <a:r>
            <a:rPr lang="nl-BE" sz="1500" kern="1200" dirty="0"/>
            <a:t> in </a:t>
          </a:r>
          <a:r>
            <a:rPr lang="nl-BE" sz="1500" kern="1200" dirty="0" err="1"/>
            <a:t>Ghent</a:t>
          </a:r>
          <a:r>
            <a:rPr lang="nl-BE" sz="1500" kern="1200" dirty="0"/>
            <a:t> </a:t>
          </a:r>
          <a:r>
            <a:rPr lang="nl-BE" sz="1500" kern="1200" dirty="0" err="1"/>
            <a:t>and</a:t>
          </a:r>
          <a:r>
            <a:rPr lang="nl-BE" sz="1500" kern="1200" dirty="0"/>
            <a:t> </a:t>
          </a:r>
          <a:r>
            <a:rPr lang="nl-BE" sz="1500" kern="1200" dirty="0" err="1"/>
            <a:t>Stellenbosch</a:t>
          </a:r>
          <a:r>
            <a:rPr lang="nl-BE" sz="1500" kern="1200" dirty="0"/>
            <a:t> 2022-2023)</a:t>
          </a:r>
        </a:p>
      </dsp:txBody>
      <dsp:txXfrm>
        <a:off x="0" y="3430531"/>
        <a:ext cx="9983387" cy="1275750"/>
      </dsp:txXfrm>
    </dsp:sp>
    <dsp:sp modelId="{41843AA2-08E1-314D-82EE-67474A3FFD79}">
      <dsp:nvSpPr>
        <dsp:cNvPr id="0" name=""/>
        <dsp:cNvSpPr/>
      </dsp:nvSpPr>
      <dsp:spPr>
        <a:xfrm>
          <a:off x="499169" y="3209131"/>
          <a:ext cx="6988370" cy="442800"/>
        </a:xfrm>
        <a:prstGeom prst="roundRect">
          <a:avLst/>
        </a:prstGeom>
        <a:solidFill>
          <a:schemeClr val="accent1">
            <a:shade val="80000"/>
            <a:hueOff val="-631602"/>
            <a:satOff val="-12282"/>
            <a:lumOff val="3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144" tIns="0" rIns="264144" bIns="0" numCol="1" spcCol="1270" anchor="ctr" anchorCtr="0">
          <a:noAutofit/>
        </a:bodyPr>
        <a:lstStyle/>
        <a:p>
          <a:pPr lvl="0" algn="l" defTabSz="666750">
            <a:lnSpc>
              <a:spcPct val="90000"/>
            </a:lnSpc>
            <a:spcBef>
              <a:spcPct val="0"/>
            </a:spcBef>
            <a:spcAft>
              <a:spcPct val="35000"/>
            </a:spcAft>
          </a:pPr>
          <a:r>
            <a:rPr lang="nl-BE" sz="1500" b="1" kern="1200"/>
            <a:t>PUBLIC AWARENESS</a:t>
          </a:r>
          <a:endParaRPr lang="nl-BE" sz="1500" kern="1200"/>
        </a:p>
      </dsp:txBody>
      <dsp:txXfrm>
        <a:off x="520785" y="3230747"/>
        <a:ext cx="694513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4131D-8B1A-3841-B9D2-703B59A4EAC2}" type="datetimeFigureOut">
              <a:t>10/19/2022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E53C6-A8FE-A947-AF17-D228F678A1C9}" type="slidenum">
              <a:t>‹#›</a:t>
            </a:fld>
            <a:endParaRPr lang="nl-BE"/>
          </a:p>
        </p:txBody>
      </p:sp>
    </p:spTree>
    <p:extLst>
      <p:ext uri="{BB962C8B-B14F-4D97-AF65-F5344CB8AC3E}">
        <p14:creationId xmlns:p14="http://schemas.microsoft.com/office/powerpoint/2010/main" val="362346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a:solidFill>
                  <a:srgbClr val="000000"/>
                </a:solidFill>
                <a:effectLst/>
                <a:latin typeface="Proxima Nova"/>
              </a:rPr>
              <a:t>As the Network moves past its first foundational years since inception, </a:t>
            </a:r>
            <a:r>
              <a:rPr lang="nl-BE" sz="1200" b="1" i="0" u="none" strike="noStrike">
                <a:solidFill>
                  <a:srgbClr val="000000"/>
                </a:solidFill>
                <a:effectLst/>
                <a:latin typeface="Proxima Nova"/>
              </a:rPr>
              <a:t>the following five priorities</a:t>
            </a:r>
            <a:r>
              <a:rPr lang="nl-BE" sz="1200" b="0" i="0" u="none" strike="noStrike">
                <a:solidFill>
                  <a:srgbClr val="000000"/>
                </a:solidFill>
                <a:effectLst/>
                <a:latin typeface="Proxima Nova"/>
              </a:rPr>
              <a:t> will help guide network members through the next three years from Sept 2022 till Sept 2025. </a:t>
            </a:r>
            <a:endParaRPr lang="nl-BE" b="0" i="0" u="none" strike="noStrike">
              <a:solidFill>
                <a:srgbClr val="000000"/>
              </a:solidFill>
              <a:effectLst/>
            </a:endParaRPr>
          </a:p>
          <a:p>
            <a:endParaRPr lang="nl-BE"/>
          </a:p>
        </p:txBody>
      </p:sp>
      <p:sp>
        <p:nvSpPr>
          <p:cNvPr id="4" name="Tijdelijke aanduiding voor dianummer 3"/>
          <p:cNvSpPr>
            <a:spLocks noGrp="1"/>
          </p:cNvSpPr>
          <p:nvPr>
            <p:ph type="sldNum" sz="quarter" idx="5"/>
          </p:nvPr>
        </p:nvSpPr>
        <p:spPr/>
        <p:txBody>
          <a:bodyPr/>
          <a:lstStyle/>
          <a:p>
            <a:fld id="{14BE53C6-A8FE-A947-AF17-D228F678A1C9}" type="slidenum">
              <a:rPr lang="nl-BE"/>
              <a:t>7</a:t>
            </a:fld>
            <a:endParaRPr lang="nl-BE"/>
          </a:p>
        </p:txBody>
      </p:sp>
    </p:spTree>
    <p:extLst>
      <p:ext uri="{BB962C8B-B14F-4D97-AF65-F5344CB8AC3E}">
        <p14:creationId xmlns:p14="http://schemas.microsoft.com/office/powerpoint/2010/main" val="305313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What is it that this network then actually does? Well in terms of research it ...</a:t>
            </a:r>
          </a:p>
          <a:p>
            <a:endParaRPr lang="nl-BE" dirty="0"/>
          </a:p>
          <a:p>
            <a:r>
              <a:rPr lang="nl-BE" dirty="0"/>
              <a:t>But it is not only focussing on excellenc in research, but also education.</a:t>
            </a:r>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CDAAC-F5F4-4413-B305-641844F8C89B}"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91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The theme of CliMigHealth concerns </a:t>
            </a:r>
            <a:r>
              <a:rPr lang="nl-NL" sz="1200" b="1" kern="1200">
                <a:solidFill>
                  <a:schemeClr val="tx1"/>
                </a:solidFill>
                <a:effectLst/>
                <a:latin typeface="+mn-lt"/>
                <a:ea typeface="+mn-ea"/>
                <a:cs typeface="+mn-cs"/>
              </a:rPr>
              <a:t>the nexus between climate change, migration and health(care).</a:t>
            </a:r>
            <a:r>
              <a:rPr lang="nl-NL" sz="1200" kern="1200">
                <a:solidFill>
                  <a:schemeClr val="tx1"/>
                </a:solidFill>
                <a:effectLst/>
                <a:latin typeface="+mn-lt"/>
                <a:ea typeface="+mn-ea"/>
                <a:cs typeface="+mn-cs"/>
              </a:rPr>
              <a:t> The international community increasingly acknowledges that apart from conflict and human rights violations, climate change forms an important driver of migration. Not only does it affect agricultural production and income, leading to food insecurity; it also adversely affects health and puts pressure on health care systems in the South, particularly in Sub-Saharan Africa (SSA). To escape these adverse effects, migration is often a strategy of last resort. However, it can also form an adaptive health-seeking response. Migration may in turn have implications on health and access to health services of migrants, as well as of their home communities and of those where they migrate to. Yet, SSA’s weak health systems (which are constrained, understaffed, concentrated mainly in urban areas, and unbalanced in terms of appropriate skill-mix), further undermine the needed capacity to respond to climate change risks. An adequate and sustainable response or solution to the adverse human health effects of climate change in SSA requires thus a better understanding of how climate change (or environmental stress in general) impacts human health and health care and how both interact with migration. The consequences of COVID-19 add a new layer of vulnerability on already fragile populations, from which we still don’t know the LT impact on migration. </a:t>
            </a:r>
          </a:p>
          <a:p>
            <a:endParaRPr lang="nl-BE"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The nexus between climate change, migration and health(care) is complex, and interactions, effects and feedback loops are not always well understood. As a result, effective solutions to this complex problem are not readily available.  Moreover, the Global South is highly underrepresented in this research field. Given the degree of urgency to understand and address the adverse impacts of climate change, especially in light of the current COVID-19 pandemic and its consequences on the different dimensions of the nexus, we want to align the different research centers working on these topics.</a:t>
            </a:r>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This is where the network aims to make a contribution. </a:t>
            </a:r>
            <a:endParaRPr lang="nl-BE"/>
          </a:p>
        </p:txBody>
      </p:sp>
      <p:sp>
        <p:nvSpPr>
          <p:cNvPr id="4" name="Tijdelijke aanduiding voor dianummer 3"/>
          <p:cNvSpPr>
            <a:spLocks noGrp="1"/>
          </p:cNvSpPr>
          <p:nvPr>
            <p:ph type="sldNum" sz="quarter" idx="5"/>
          </p:nvPr>
        </p:nvSpPr>
        <p:spPr/>
        <p:txBody>
          <a:bodyPr/>
          <a:lstStyle/>
          <a:p>
            <a:fld id="{14BE53C6-A8FE-A947-AF17-D228F678A1C9}" type="slidenum">
              <a:rPr lang="nl-BE"/>
              <a:t>9</a:t>
            </a:fld>
            <a:endParaRPr lang="nl-BE"/>
          </a:p>
        </p:txBody>
      </p:sp>
    </p:spTree>
    <p:extLst>
      <p:ext uri="{BB962C8B-B14F-4D97-AF65-F5344CB8AC3E}">
        <p14:creationId xmlns:p14="http://schemas.microsoft.com/office/powerpoint/2010/main" val="414490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4BE53C6-A8FE-A947-AF17-D228F678A1C9}" type="slidenum">
              <a:rPr lang="nl-BE"/>
              <a:t>10</a:t>
            </a:fld>
            <a:endParaRPr lang="nl-BE"/>
          </a:p>
        </p:txBody>
      </p:sp>
    </p:spTree>
    <p:extLst>
      <p:ext uri="{BB962C8B-B14F-4D97-AF65-F5344CB8AC3E}">
        <p14:creationId xmlns:p14="http://schemas.microsoft.com/office/powerpoint/2010/main" val="75580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4BE53C6-A8FE-A947-AF17-D228F678A1C9}" type="slidenum">
              <a:rPr lang="nl-BE"/>
              <a:t>16</a:t>
            </a:fld>
            <a:endParaRPr lang="nl-BE"/>
          </a:p>
        </p:txBody>
      </p:sp>
    </p:spTree>
    <p:extLst>
      <p:ext uri="{BB962C8B-B14F-4D97-AF65-F5344CB8AC3E}">
        <p14:creationId xmlns:p14="http://schemas.microsoft.com/office/powerpoint/2010/main" val="190397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10/19/2022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11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168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751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70F91-4844-6C4E-8BD7-68C7EB777740}"/>
              </a:ext>
            </a:extLst>
          </p:cNvPr>
          <p:cNvSpPr>
            <a:spLocks noGrp="1"/>
          </p:cNvSpPr>
          <p:nvPr>
            <p:ph type="title"/>
          </p:nvPr>
        </p:nvSpPr>
        <p:spPr>
          <a:xfrm>
            <a:off x="838200" y="365126"/>
            <a:ext cx="10515600" cy="1325563"/>
          </a:xfrm>
          <a:prstGeom prst="rect">
            <a:avLst/>
          </a:prstGeom>
        </p:spPr>
        <p:txBody>
          <a:bodyPr/>
          <a:lstStyle/>
          <a:p>
            <a:r>
              <a:rPr lang="nl-NL"/>
              <a:t>Klik om stijl te bewerken</a:t>
            </a:r>
            <a:endParaRPr lang="nl-BE"/>
          </a:p>
        </p:txBody>
      </p:sp>
    </p:spTree>
    <p:extLst>
      <p:ext uri="{BB962C8B-B14F-4D97-AF65-F5344CB8AC3E}">
        <p14:creationId xmlns:p14="http://schemas.microsoft.com/office/powerpoint/2010/main" val="404925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37993-24EF-4692-A02E-6C98B04B13C1}"/>
              </a:ext>
            </a:extLst>
          </p:cNvPr>
          <p:cNvSpPr>
            <a:spLocks noGrp="1"/>
          </p:cNvSpPr>
          <p:nvPr>
            <p:ph type="ctrTitle"/>
          </p:nvPr>
        </p:nvSpPr>
        <p:spPr>
          <a:xfrm>
            <a:off x="1524000" y="1122363"/>
            <a:ext cx="9144000" cy="2387600"/>
          </a:xfrm>
        </p:spPr>
        <p:txBody>
          <a:bodyPr anchor="b"/>
          <a:lstStyle>
            <a:lvl1pPr algn="ctr">
              <a:defRPr sz="4500"/>
            </a:lvl1pPr>
          </a:lstStyle>
          <a:p>
            <a:r>
              <a:rPr lang="nl-BE" noProof="0"/>
              <a:t>Klik om stijl te bewerken</a:t>
            </a:r>
          </a:p>
        </p:txBody>
      </p:sp>
      <p:sp>
        <p:nvSpPr>
          <p:cNvPr id="3" name="Ondertitel 2">
            <a:extLst>
              <a:ext uri="{FF2B5EF4-FFF2-40B4-BE49-F238E27FC236}">
                <a16:creationId xmlns:a16="http://schemas.microsoft.com/office/drawing/2014/main" id="{68E9D3F3-7F5D-4125-9A1F-84888FA7EB4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BE" noProof="0"/>
              <a:t>Klikken om de ondertitelstijl van het model te bewerken</a:t>
            </a:r>
          </a:p>
        </p:txBody>
      </p:sp>
      <p:sp>
        <p:nvSpPr>
          <p:cNvPr id="4" name="Tijdelijke aanduiding voor datum 3">
            <a:extLst>
              <a:ext uri="{FF2B5EF4-FFF2-40B4-BE49-F238E27FC236}">
                <a16:creationId xmlns:a16="http://schemas.microsoft.com/office/drawing/2014/main" id="{565C063C-3ABA-42B0-8686-565E659662B4}"/>
              </a:ext>
            </a:extLst>
          </p:cNvPr>
          <p:cNvSpPr>
            <a:spLocks noGrp="1"/>
          </p:cNvSpPr>
          <p:nvPr>
            <p:ph type="dt" sz="half" idx="10"/>
          </p:nvPr>
        </p:nvSpPr>
        <p:spPr/>
        <p:txBody>
          <a:bodyPr/>
          <a:lstStyle/>
          <a:p>
            <a:fld id="{C5801527-6BAE-488C-864C-1DEE159D0CBF}" type="datetime1">
              <a:rPr lang="nl-BE" noProof="0" smtClean="0"/>
              <a:t>19/10/2022</a:t>
            </a:fld>
            <a:endParaRPr lang="nl-BE" noProof="0"/>
          </a:p>
        </p:txBody>
      </p:sp>
      <p:sp>
        <p:nvSpPr>
          <p:cNvPr id="5" name="Tijdelijke aanduiding voor voettekst 4">
            <a:extLst>
              <a:ext uri="{FF2B5EF4-FFF2-40B4-BE49-F238E27FC236}">
                <a16:creationId xmlns:a16="http://schemas.microsoft.com/office/drawing/2014/main" id="{874A0A92-15B3-4C48-A089-0038B6687EC5}"/>
              </a:ext>
            </a:extLst>
          </p:cNvPr>
          <p:cNvSpPr>
            <a:spLocks noGrp="1"/>
          </p:cNvSpPr>
          <p:nvPr>
            <p:ph type="ftr" sz="quarter" idx="11"/>
          </p:nvPr>
        </p:nvSpPr>
        <p:spPr/>
        <p:txBody>
          <a:bodyPr/>
          <a:lstStyle/>
          <a:p>
            <a:r>
              <a:rPr lang="nl-BE" noProof="0"/>
              <a:t>© UGent, 2020</a:t>
            </a:r>
          </a:p>
        </p:txBody>
      </p:sp>
      <p:sp>
        <p:nvSpPr>
          <p:cNvPr id="6" name="Tijdelijke aanduiding voor dianummer 5">
            <a:extLst>
              <a:ext uri="{FF2B5EF4-FFF2-40B4-BE49-F238E27FC236}">
                <a16:creationId xmlns:a16="http://schemas.microsoft.com/office/drawing/2014/main" id="{8DA7B65C-9E67-4753-8924-3DFFC679B874}"/>
              </a:ext>
            </a:extLst>
          </p:cNvPr>
          <p:cNvSpPr>
            <a:spLocks noGrp="1"/>
          </p:cNvSpPr>
          <p:nvPr>
            <p:ph type="sldNum" sz="quarter" idx="12"/>
          </p:nvPr>
        </p:nvSpPr>
        <p:spPr/>
        <p:txBody>
          <a:bodyPr/>
          <a:lstStyle/>
          <a:p>
            <a:fld id="{6FAB2EF7-71AA-4BD8-B8DA-BBAB86D12BFB}" type="slidenum">
              <a:rPr lang="nl-BE" noProof="0" smtClean="0"/>
              <a:t>‹#›</a:t>
            </a:fld>
            <a:endParaRPr lang="nl-BE" noProof="0"/>
          </a:p>
        </p:txBody>
      </p:sp>
    </p:spTree>
    <p:extLst>
      <p:ext uri="{BB962C8B-B14F-4D97-AF65-F5344CB8AC3E}">
        <p14:creationId xmlns:p14="http://schemas.microsoft.com/office/powerpoint/2010/main" val="306954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59A5E-08C3-49C0-B1F8-D92E2FBA4C74}"/>
              </a:ext>
            </a:extLst>
          </p:cNvPr>
          <p:cNvSpPr>
            <a:spLocks noGrp="1"/>
          </p:cNvSpPr>
          <p:nvPr>
            <p:ph type="title"/>
          </p:nvPr>
        </p:nvSpPr>
        <p:spPr>
          <a:xfrm>
            <a:off x="336000" y="234000"/>
            <a:ext cx="11520000" cy="630000"/>
          </a:xfrm>
        </p:spPr>
        <p:txBody>
          <a:bodyPr/>
          <a:lstStyle/>
          <a:p>
            <a:r>
              <a:rPr lang="nl-BE" noProof="0"/>
              <a:t>Klik om stijl te bewerken</a:t>
            </a:r>
          </a:p>
        </p:txBody>
      </p:sp>
      <p:sp>
        <p:nvSpPr>
          <p:cNvPr id="3" name="Tijdelijke aanduiding voor inhoud 2">
            <a:extLst>
              <a:ext uri="{FF2B5EF4-FFF2-40B4-BE49-F238E27FC236}">
                <a16:creationId xmlns:a16="http://schemas.microsoft.com/office/drawing/2014/main" id="{7717E4F0-6BAE-4F36-A014-B5490858A496}"/>
              </a:ext>
            </a:extLst>
          </p:cNvPr>
          <p:cNvSpPr>
            <a:spLocks noGrp="1"/>
          </p:cNvSpPr>
          <p:nvPr>
            <p:ph idx="1" hasCustomPrompt="1"/>
          </p:nvPr>
        </p:nvSpPr>
        <p:spPr>
          <a:xfrm>
            <a:off x="336000" y="972000"/>
            <a:ext cx="11520000" cy="5436000"/>
          </a:xfrm>
        </p:spPr>
        <p:txBody>
          <a:bodyPr/>
          <a:lstStyle>
            <a:lvl1pPr marL="360363" indent="-273050">
              <a:lnSpc>
                <a:spcPct val="114000"/>
              </a:lnSpc>
              <a:spcBef>
                <a:spcPts val="0"/>
              </a:spcBef>
              <a:buSzPct val="70000"/>
              <a:buFont typeface="Wingdings 3" panose="05040102010807070707" pitchFamily="18" charset="2"/>
              <a:buChar char=""/>
              <a:defRPr/>
            </a:lvl1pPr>
            <a:lvl2pPr>
              <a:lnSpc>
                <a:spcPct val="114000"/>
              </a:lnSpc>
              <a:spcBef>
                <a:spcPts val="0"/>
              </a:spcBef>
              <a:defRPr/>
            </a:lvl2pPr>
            <a:lvl3pPr>
              <a:lnSpc>
                <a:spcPct val="114000"/>
              </a:lnSpc>
              <a:spcBef>
                <a:spcPts val="0"/>
              </a:spcBef>
              <a:defRPr/>
            </a:lvl3pPr>
            <a:lvl4pPr>
              <a:lnSpc>
                <a:spcPct val="114000"/>
              </a:lnSpc>
              <a:spcBef>
                <a:spcPts val="0"/>
              </a:spcBef>
              <a:defRPr/>
            </a:lvl4pPr>
            <a:lvl5pPr>
              <a:lnSpc>
                <a:spcPct val="114000"/>
              </a:lnSpc>
              <a:spcBef>
                <a:spcPts val="0"/>
              </a:spcBef>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Tijdelijke aanduiding voor datum 3">
            <a:extLst>
              <a:ext uri="{FF2B5EF4-FFF2-40B4-BE49-F238E27FC236}">
                <a16:creationId xmlns:a16="http://schemas.microsoft.com/office/drawing/2014/main" id="{DEB2E1E3-C676-4715-9FC4-8FF01CD8CE2D}"/>
              </a:ext>
            </a:extLst>
          </p:cNvPr>
          <p:cNvSpPr>
            <a:spLocks noGrp="1"/>
          </p:cNvSpPr>
          <p:nvPr>
            <p:ph type="dt" sz="half" idx="10"/>
          </p:nvPr>
        </p:nvSpPr>
        <p:spPr>
          <a:xfrm>
            <a:off x="4724400" y="6516000"/>
            <a:ext cx="2743200" cy="216000"/>
          </a:xfrm>
        </p:spPr>
        <p:txBody>
          <a:bodyPr/>
          <a:lstStyle/>
          <a:p>
            <a:fld id="{338ECD57-CA92-4DFC-8007-24BD4CF8F09A}" type="datetime1">
              <a:rPr lang="nl-BE" noProof="0" smtClean="0"/>
              <a:t>19/10/2022</a:t>
            </a:fld>
            <a:endParaRPr lang="nl-BE" noProof="0"/>
          </a:p>
        </p:txBody>
      </p:sp>
      <p:sp>
        <p:nvSpPr>
          <p:cNvPr id="5" name="Tijdelijke aanduiding voor voettekst 4">
            <a:extLst>
              <a:ext uri="{FF2B5EF4-FFF2-40B4-BE49-F238E27FC236}">
                <a16:creationId xmlns:a16="http://schemas.microsoft.com/office/drawing/2014/main" id="{155FFCB8-A2EF-45E8-8E95-51C2348ECFCB}"/>
              </a:ext>
            </a:extLst>
          </p:cNvPr>
          <p:cNvSpPr>
            <a:spLocks noGrp="1"/>
          </p:cNvSpPr>
          <p:nvPr>
            <p:ph type="ftr" sz="quarter" idx="11"/>
          </p:nvPr>
        </p:nvSpPr>
        <p:spPr>
          <a:xfrm>
            <a:off x="336000" y="6516000"/>
            <a:ext cx="4114800" cy="216000"/>
          </a:xfrm>
        </p:spPr>
        <p:txBody>
          <a:bodyPr/>
          <a:lstStyle/>
          <a:p>
            <a:r>
              <a:rPr lang="nl-BE" noProof="0"/>
              <a:t>© UGent, 2020</a:t>
            </a:r>
          </a:p>
        </p:txBody>
      </p:sp>
      <p:sp>
        <p:nvSpPr>
          <p:cNvPr id="6" name="Tijdelijke aanduiding voor dianummer 5">
            <a:extLst>
              <a:ext uri="{FF2B5EF4-FFF2-40B4-BE49-F238E27FC236}">
                <a16:creationId xmlns:a16="http://schemas.microsoft.com/office/drawing/2014/main" id="{72D99F44-4904-4796-B7BC-E5BDDF0D2072}"/>
              </a:ext>
            </a:extLst>
          </p:cNvPr>
          <p:cNvSpPr>
            <a:spLocks noGrp="1"/>
          </p:cNvSpPr>
          <p:nvPr>
            <p:ph type="sldNum" sz="quarter" idx="12"/>
          </p:nvPr>
        </p:nvSpPr>
        <p:spPr>
          <a:xfrm>
            <a:off x="9112800" y="6516000"/>
            <a:ext cx="2743200" cy="216000"/>
          </a:xfrm>
        </p:spPr>
        <p:txBody>
          <a:bodyPr/>
          <a:lstStyle/>
          <a:p>
            <a:fld id="{6FAB2EF7-71AA-4BD8-B8DA-BBAB86D12BFB}" type="slidenum">
              <a:rPr lang="nl-BE" noProof="0" smtClean="0"/>
              <a:t>‹#›</a:t>
            </a:fld>
            <a:endParaRPr lang="nl-BE" noProof="0"/>
          </a:p>
        </p:txBody>
      </p:sp>
    </p:spTree>
    <p:extLst>
      <p:ext uri="{BB962C8B-B14F-4D97-AF65-F5344CB8AC3E}">
        <p14:creationId xmlns:p14="http://schemas.microsoft.com/office/powerpoint/2010/main" val="1182052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E1B42-50B8-40C1-AB2B-F7D7F81CCA35}"/>
              </a:ext>
            </a:extLst>
          </p:cNvPr>
          <p:cNvSpPr>
            <a:spLocks noGrp="1"/>
          </p:cNvSpPr>
          <p:nvPr>
            <p:ph type="title"/>
          </p:nvPr>
        </p:nvSpPr>
        <p:spPr>
          <a:xfrm>
            <a:off x="831851" y="1709740"/>
            <a:ext cx="10515600" cy="2852737"/>
          </a:xfrm>
        </p:spPr>
        <p:txBody>
          <a:bodyPr anchor="b"/>
          <a:lstStyle>
            <a:lvl1pPr>
              <a:defRPr sz="4500"/>
            </a:lvl1pPr>
          </a:lstStyle>
          <a:p>
            <a:r>
              <a:rPr lang="nl-BE" noProof="0"/>
              <a:t>Klik om stijl te bewerken</a:t>
            </a:r>
          </a:p>
        </p:txBody>
      </p:sp>
      <p:sp>
        <p:nvSpPr>
          <p:cNvPr id="3" name="Tijdelijke aanduiding voor tekst 2">
            <a:extLst>
              <a:ext uri="{FF2B5EF4-FFF2-40B4-BE49-F238E27FC236}">
                <a16:creationId xmlns:a16="http://schemas.microsoft.com/office/drawing/2014/main" id="{631FC8D1-5EA2-4431-8B21-F843850474FB}"/>
              </a:ext>
            </a:extLst>
          </p:cNvPr>
          <p:cNvSpPr>
            <a:spLocks noGrp="1"/>
          </p:cNvSpPr>
          <p:nvPr>
            <p:ph type="body" idx="1" hasCustomPrompt="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BE" noProof="0"/>
              <a:t>Tekststijl van het model bewerken</a:t>
            </a:r>
          </a:p>
        </p:txBody>
      </p:sp>
      <p:sp>
        <p:nvSpPr>
          <p:cNvPr id="4" name="Tijdelijke aanduiding voor datum 3">
            <a:extLst>
              <a:ext uri="{FF2B5EF4-FFF2-40B4-BE49-F238E27FC236}">
                <a16:creationId xmlns:a16="http://schemas.microsoft.com/office/drawing/2014/main" id="{E14E6978-E2A9-48DF-908E-0C2A056C8BFA}"/>
              </a:ext>
            </a:extLst>
          </p:cNvPr>
          <p:cNvSpPr>
            <a:spLocks noGrp="1"/>
          </p:cNvSpPr>
          <p:nvPr>
            <p:ph type="dt" sz="half" idx="10"/>
          </p:nvPr>
        </p:nvSpPr>
        <p:spPr/>
        <p:txBody>
          <a:bodyPr/>
          <a:lstStyle/>
          <a:p>
            <a:fld id="{39654F18-D4E5-4F74-8D98-644889A25E35}" type="datetime1">
              <a:rPr lang="nl-BE" noProof="0" smtClean="0"/>
              <a:t>19/10/2022</a:t>
            </a:fld>
            <a:endParaRPr lang="nl-BE" noProof="0"/>
          </a:p>
        </p:txBody>
      </p:sp>
      <p:sp>
        <p:nvSpPr>
          <p:cNvPr id="5" name="Tijdelijke aanduiding voor voettekst 4">
            <a:extLst>
              <a:ext uri="{FF2B5EF4-FFF2-40B4-BE49-F238E27FC236}">
                <a16:creationId xmlns:a16="http://schemas.microsoft.com/office/drawing/2014/main" id="{73C900E4-15D3-43A8-89D5-09F01E99D7CC}"/>
              </a:ext>
            </a:extLst>
          </p:cNvPr>
          <p:cNvSpPr>
            <a:spLocks noGrp="1"/>
          </p:cNvSpPr>
          <p:nvPr>
            <p:ph type="ftr" sz="quarter" idx="11"/>
          </p:nvPr>
        </p:nvSpPr>
        <p:spPr/>
        <p:txBody>
          <a:bodyPr/>
          <a:lstStyle/>
          <a:p>
            <a:r>
              <a:rPr lang="nl-BE" noProof="0"/>
              <a:t>© UGent, 2020</a:t>
            </a:r>
          </a:p>
        </p:txBody>
      </p:sp>
      <p:sp>
        <p:nvSpPr>
          <p:cNvPr id="6" name="Tijdelijke aanduiding voor dianummer 5">
            <a:extLst>
              <a:ext uri="{FF2B5EF4-FFF2-40B4-BE49-F238E27FC236}">
                <a16:creationId xmlns:a16="http://schemas.microsoft.com/office/drawing/2014/main" id="{78D33FFC-6550-4B76-8721-2B1F4F23D7EB}"/>
              </a:ext>
            </a:extLst>
          </p:cNvPr>
          <p:cNvSpPr>
            <a:spLocks noGrp="1"/>
          </p:cNvSpPr>
          <p:nvPr>
            <p:ph type="sldNum" sz="quarter" idx="12"/>
          </p:nvPr>
        </p:nvSpPr>
        <p:spPr/>
        <p:txBody>
          <a:bodyPr/>
          <a:lstStyle/>
          <a:p>
            <a:fld id="{6FAB2EF7-71AA-4BD8-B8DA-BBAB86D12BFB}" type="slidenum">
              <a:rPr lang="nl-BE" noProof="0" smtClean="0"/>
              <a:t>‹#›</a:t>
            </a:fld>
            <a:endParaRPr lang="nl-BE" noProof="0"/>
          </a:p>
        </p:txBody>
      </p:sp>
    </p:spTree>
    <p:extLst>
      <p:ext uri="{BB962C8B-B14F-4D97-AF65-F5344CB8AC3E}">
        <p14:creationId xmlns:p14="http://schemas.microsoft.com/office/powerpoint/2010/main" val="199158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C291E3-88D4-42AF-925C-ACA3766FC5A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30B8985-7B11-4858-8010-C678DDDB3168}"/>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F193E89-8C6A-45A8-9C39-F1B0E1CDDC8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F87D98D-21FF-445B-A5DA-CBFC7B355D74}"/>
              </a:ext>
            </a:extLst>
          </p:cNvPr>
          <p:cNvSpPr>
            <a:spLocks noGrp="1"/>
          </p:cNvSpPr>
          <p:nvPr>
            <p:ph type="dt" sz="half" idx="10"/>
          </p:nvPr>
        </p:nvSpPr>
        <p:spPr/>
        <p:txBody>
          <a:bodyPr/>
          <a:lstStyle/>
          <a:p>
            <a:fld id="{1CDE07B8-462C-47A4-8016-7D2BDB6EDC22}" type="datetime1">
              <a:rPr lang="nl-BE" smtClean="0"/>
              <a:t>19/10/2022</a:t>
            </a:fld>
            <a:endParaRPr lang="nl-BE"/>
          </a:p>
        </p:txBody>
      </p:sp>
      <p:sp>
        <p:nvSpPr>
          <p:cNvPr id="6" name="Tijdelijke aanduiding voor voettekst 5">
            <a:extLst>
              <a:ext uri="{FF2B5EF4-FFF2-40B4-BE49-F238E27FC236}">
                <a16:creationId xmlns:a16="http://schemas.microsoft.com/office/drawing/2014/main" id="{E5A7BCA4-69BB-437E-98EF-B7F069FBFDC7}"/>
              </a:ext>
            </a:extLst>
          </p:cNvPr>
          <p:cNvSpPr>
            <a:spLocks noGrp="1"/>
          </p:cNvSpPr>
          <p:nvPr>
            <p:ph type="ftr" sz="quarter" idx="11"/>
          </p:nvPr>
        </p:nvSpPr>
        <p:spPr/>
        <p:txBody>
          <a:bodyPr/>
          <a:lstStyle/>
          <a:p>
            <a:r>
              <a:rPr lang="nl-BE"/>
              <a:t>© UGent, 2020</a:t>
            </a:r>
          </a:p>
        </p:txBody>
      </p:sp>
      <p:sp>
        <p:nvSpPr>
          <p:cNvPr id="7" name="Tijdelijke aanduiding voor dianummer 6">
            <a:extLst>
              <a:ext uri="{FF2B5EF4-FFF2-40B4-BE49-F238E27FC236}">
                <a16:creationId xmlns:a16="http://schemas.microsoft.com/office/drawing/2014/main" id="{D238D407-30C4-4B39-8910-0D8CA83A077A}"/>
              </a:ext>
            </a:extLst>
          </p:cNvPr>
          <p:cNvSpPr>
            <a:spLocks noGrp="1"/>
          </p:cNvSpPr>
          <p:nvPr>
            <p:ph type="sldNum" sz="quarter" idx="12"/>
          </p:nvPr>
        </p:nvSpPr>
        <p:spPr/>
        <p:txBody>
          <a:bodyPr/>
          <a:lstStyle/>
          <a:p>
            <a:fld id="{6FAB2EF7-71AA-4BD8-B8DA-BBAB86D12BFB}" type="slidenum">
              <a:rPr lang="nl-BE" smtClean="0"/>
              <a:t>‹#›</a:t>
            </a:fld>
            <a:endParaRPr lang="nl-BE"/>
          </a:p>
        </p:txBody>
      </p:sp>
    </p:spTree>
    <p:extLst>
      <p:ext uri="{BB962C8B-B14F-4D97-AF65-F5344CB8AC3E}">
        <p14:creationId xmlns:p14="http://schemas.microsoft.com/office/powerpoint/2010/main" val="4016627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1302F-40EB-4650-9110-5B82DC8D7225}"/>
              </a:ext>
            </a:extLst>
          </p:cNvPr>
          <p:cNvSpPr>
            <a:spLocks noGrp="1"/>
          </p:cNvSpPr>
          <p:nvPr>
            <p:ph type="title"/>
          </p:nvPr>
        </p:nvSpPr>
        <p:spPr>
          <a:xfrm>
            <a:off x="839788" y="365127"/>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EEDD394-02EF-4726-84B1-235FA328EFF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6521D4D-C39F-45CF-B2E0-FD7EBD51E113}"/>
              </a:ext>
            </a:extLst>
          </p:cNvPr>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24CB5C5-2F0F-4FDB-BB6E-C917E1F31A9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F768903-8C43-4046-BB79-968424B66EF1}"/>
              </a:ext>
            </a:extLst>
          </p:cNvPr>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D704CA6-9676-42A3-933F-08FCF0E0D2FC}"/>
              </a:ext>
            </a:extLst>
          </p:cNvPr>
          <p:cNvSpPr>
            <a:spLocks noGrp="1"/>
          </p:cNvSpPr>
          <p:nvPr>
            <p:ph type="dt" sz="half" idx="10"/>
          </p:nvPr>
        </p:nvSpPr>
        <p:spPr/>
        <p:txBody>
          <a:bodyPr/>
          <a:lstStyle/>
          <a:p>
            <a:fld id="{A7C26B62-B74C-4B80-B81E-15929F9A27D3}" type="datetime1">
              <a:rPr lang="nl-BE" smtClean="0"/>
              <a:t>19/10/2022</a:t>
            </a:fld>
            <a:endParaRPr lang="nl-BE"/>
          </a:p>
        </p:txBody>
      </p:sp>
      <p:sp>
        <p:nvSpPr>
          <p:cNvPr id="8" name="Tijdelijke aanduiding voor voettekst 7">
            <a:extLst>
              <a:ext uri="{FF2B5EF4-FFF2-40B4-BE49-F238E27FC236}">
                <a16:creationId xmlns:a16="http://schemas.microsoft.com/office/drawing/2014/main" id="{F5B10B03-63CC-436A-B038-CED4922595DD}"/>
              </a:ext>
            </a:extLst>
          </p:cNvPr>
          <p:cNvSpPr>
            <a:spLocks noGrp="1"/>
          </p:cNvSpPr>
          <p:nvPr>
            <p:ph type="ftr" sz="quarter" idx="11"/>
          </p:nvPr>
        </p:nvSpPr>
        <p:spPr/>
        <p:txBody>
          <a:bodyPr/>
          <a:lstStyle/>
          <a:p>
            <a:r>
              <a:rPr lang="nl-BE"/>
              <a:t>© UGent, 2020</a:t>
            </a:r>
          </a:p>
        </p:txBody>
      </p:sp>
      <p:sp>
        <p:nvSpPr>
          <p:cNvPr id="9" name="Tijdelijke aanduiding voor dianummer 8">
            <a:extLst>
              <a:ext uri="{FF2B5EF4-FFF2-40B4-BE49-F238E27FC236}">
                <a16:creationId xmlns:a16="http://schemas.microsoft.com/office/drawing/2014/main" id="{DA822F79-0265-45E7-9039-0D4E59DC9704}"/>
              </a:ext>
            </a:extLst>
          </p:cNvPr>
          <p:cNvSpPr>
            <a:spLocks noGrp="1"/>
          </p:cNvSpPr>
          <p:nvPr>
            <p:ph type="sldNum" sz="quarter" idx="12"/>
          </p:nvPr>
        </p:nvSpPr>
        <p:spPr/>
        <p:txBody>
          <a:bodyPr/>
          <a:lstStyle/>
          <a:p>
            <a:fld id="{6FAB2EF7-71AA-4BD8-B8DA-BBAB86D12BFB}" type="slidenum">
              <a:rPr lang="nl-BE" smtClean="0"/>
              <a:t>‹#›</a:t>
            </a:fld>
            <a:endParaRPr lang="nl-BE"/>
          </a:p>
        </p:txBody>
      </p:sp>
    </p:spTree>
    <p:extLst>
      <p:ext uri="{BB962C8B-B14F-4D97-AF65-F5344CB8AC3E}">
        <p14:creationId xmlns:p14="http://schemas.microsoft.com/office/powerpoint/2010/main" val="90553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FDB67-E0E3-48B9-9B7B-6E95416869DF}"/>
              </a:ext>
            </a:extLst>
          </p:cNvPr>
          <p:cNvSpPr>
            <a:spLocks noGrp="1"/>
          </p:cNvSpPr>
          <p:nvPr>
            <p:ph type="title"/>
          </p:nvPr>
        </p:nvSpPr>
        <p:spPr/>
        <p:txBody>
          <a:bodyPr/>
          <a:lstStyle/>
          <a:p>
            <a:r>
              <a:rPr lang="nl-BE" noProof="0"/>
              <a:t>Klik om stijl te bewerken</a:t>
            </a:r>
          </a:p>
        </p:txBody>
      </p:sp>
      <p:sp>
        <p:nvSpPr>
          <p:cNvPr id="3" name="Tijdelijke aanduiding voor datum 2">
            <a:extLst>
              <a:ext uri="{FF2B5EF4-FFF2-40B4-BE49-F238E27FC236}">
                <a16:creationId xmlns:a16="http://schemas.microsoft.com/office/drawing/2014/main" id="{CF9A6AE1-2D9E-49B0-ACB7-1B05A0A36B2B}"/>
              </a:ext>
            </a:extLst>
          </p:cNvPr>
          <p:cNvSpPr>
            <a:spLocks noGrp="1"/>
          </p:cNvSpPr>
          <p:nvPr>
            <p:ph type="dt" sz="half" idx="10"/>
          </p:nvPr>
        </p:nvSpPr>
        <p:spPr/>
        <p:txBody>
          <a:bodyPr/>
          <a:lstStyle/>
          <a:p>
            <a:fld id="{DA406EE0-F338-490F-B122-BB999815A5ED}" type="datetime1">
              <a:rPr lang="nl-BE" noProof="0" smtClean="0"/>
              <a:t>19/10/2022</a:t>
            </a:fld>
            <a:endParaRPr lang="nl-BE" noProof="0"/>
          </a:p>
        </p:txBody>
      </p:sp>
      <p:sp>
        <p:nvSpPr>
          <p:cNvPr id="4" name="Tijdelijke aanduiding voor voettekst 3">
            <a:extLst>
              <a:ext uri="{FF2B5EF4-FFF2-40B4-BE49-F238E27FC236}">
                <a16:creationId xmlns:a16="http://schemas.microsoft.com/office/drawing/2014/main" id="{A26F415C-9D97-46BE-8FA5-9060ED2E4FD2}"/>
              </a:ext>
            </a:extLst>
          </p:cNvPr>
          <p:cNvSpPr>
            <a:spLocks noGrp="1"/>
          </p:cNvSpPr>
          <p:nvPr>
            <p:ph type="ftr" sz="quarter" idx="11"/>
          </p:nvPr>
        </p:nvSpPr>
        <p:spPr/>
        <p:txBody>
          <a:bodyPr/>
          <a:lstStyle/>
          <a:p>
            <a:r>
              <a:rPr lang="nl-BE" noProof="0"/>
              <a:t>© UGent, 2020</a:t>
            </a:r>
          </a:p>
        </p:txBody>
      </p:sp>
      <p:sp>
        <p:nvSpPr>
          <p:cNvPr id="5" name="Tijdelijke aanduiding voor dianummer 4">
            <a:extLst>
              <a:ext uri="{FF2B5EF4-FFF2-40B4-BE49-F238E27FC236}">
                <a16:creationId xmlns:a16="http://schemas.microsoft.com/office/drawing/2014/main" id="{38A25A12-7CDD-4766-8198-19BDA4135F2A}"/>
              </a:ext>
            </a:extLst>
          </p:cNvPr>
          <p:cNvSpPr>
            <a:spLocks noGrp="1"/>
          </p:cNvSpPr>
          <p:nvPr>
            <p:ph type="sldNum" sz="quarter" idx="12"/>
          </p:nvPr>
        </p:nvSpPr>
        <p:spPr/>
        <p:txBody>
          <a:bodyPr/>
          <a:lstStyle/>
          <a:p>
            <a:fld id="{6FAB2EF7-71AA-4BD8-B8DA-BBAB86D12BFB}" type="slidenum">
              <a:rPr lang="nl-BE" noProof="0" smtClean="0"/>
              <a:t>‹#›</a:t>
            </a:fld>
            <a:endParaRPr lang="nl-BE" noProof="0"/>
          </a:p>
        </p:txBody>
      </p:sp>
    </p:spTree>
    <p:extLst>
      <p:ext uri="{BB962C8B-B14F-4D97-AF65-F5344CB8AC3E}">
        <p14:creationId xmlns:p14="http://schemas.microsoft.com/office/powerpoint/2010/main" val="370514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89FAEFA-5C61-47D9-AEB1-15A576B7408D}"/>
              </a:ext>
            </a:extLst>
          </p:cNvPr>
          <p:cNvSpPr>
            <a:spLocks noGrp="1"/>
          </p:cNvSpPr>
          <p:nvPr>
            <p:ph type="dt" sz="half" idx="10"/>
          </p:nvPr>
        </p:nvSpPr>
        <p:spPr/>
        <p:txBody>
          <a:bodyPr/>
          <a:lstStyle/>
          <a:p>
            <a:fld id="{41896E6E-C36C-485A-B068-BC844BC78E46}" type="datetime1">
              <a:rPr lang="nl-BE" smtClean="0"/>
              <a:t>19/10/2022</a:t>
            </a:fld>
            <a:endParaRPr lang="nl-BE"/>
          </a:p>
        </p:txBody>
      </p:sp>
      <p:sp>
        <p:nvSpPr>
          <p:cNvPr id="3" name="Tijdelijke aanduiding voor voettekst 2">
            <a:extLst>
              <a:ext uri="{FF2B5EF4-FFF2-40B4-BE49-F238E27FC236}">
                <a16:creationId xmlns:a16="http://schemas.microsoft.com/office/drawing/2014/main" id="{4A8ED234-FBE1-4053-B2CD-EA8B405717A9}"/>
              </a:ext>
            </a:extLst>
          </p:cNvPr>
          <p:cNvSpPr>
            <a:spLocks noGrp="1"/>
          </p:cNvSpPr>
          <p:nvPr>
            <p:ph type="ftr" sz="quarter" idx="11"/>
          </p:nvPr>
        </p:nvSpPr>
        <p:spPr/>
        <p:txBody>
          <a:bodyPr/>
          <a:lstStyle/>
          <a:p>
            <a:r>
              <a:rPr lang="nl-BE"/>
              <a:t>© UGent, 2020</a:t>
            </a:r>
          </a:p>
        </p:txBody>
      </p:sp>
      <p:sp>
        <p:nvSpPr>
          <p:cNvPr id="4" name="Tijdelijke aanduiding voor dianummer 3">
            <a:extLst>
              <a:ext uri="{FF2B5EF4-FFF2-40B4-BE49-F238E27FC236}">
                <a16:creationId xmlns:a16="http://schemas.microsoft.com/office/drawing/2014/main" id="{4940B085-A888-4587-A7CD-F00E0C97CF61}"/>
              </a:ext>
            </a:extLst>
          </p:cNvPr>
          <p:cNvSpPr>
            <a:spLocks noGrp="1"/>
          </p:cNvSpPr>
          <p:nvPr>
            <p:ph type="sldNum" sz="quarter" idx="12"/>
          </p:nvPr>
        </p:nvSpPr>
        <p:spPr/>
        <p:txBody>
          <a:bodyPr/>
          <a:lstStyle/>
          <a:p>
            <a:fld id="{6FAB2EF7-71AA-4BD8-B8DA-BBAB86D12BFB}" type="slidenum">
              <a:rPr lang="nl-BE" smtClean="0"/>
              <a:t>‹#›</a:t>
            </a:fld>
            <a:endParaRPr lang="nl-BE"/>
          </a:p>
        </p:txBody>
      </p:sp>
    </p:spTree>
    <p:extLst>
      <p:ext uri="{BB962C8B-B14F-4D97-AF65-F5344CB8AC3E}">
        <p14:creationId xmlns:p14="http://schemas.microsoft.com/office/powerpoint/2010/main" val="338495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60693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4F812-693C-47FA-A877-BBA9CD406BDF}"/>
              </a:ext>
            </a:extLst>
          </p:cNvPr>
          <p:cNvSpPr>
            <a:spLocks noGrp="1"/>
          </p:cNvSpPr>
          <p:nvPr>
            <p:ph type="title"/>
          </p:nvPr>
        </p:nvSpPr>
        <p:spPr>
          <a:xfrm>
            <a:off x="839788" y="457200"/>
            <a:ext cx="3932237" cy="160020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5C489E7-FC6D-45A4-98DC-EF202043B046}"/>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538C674-F381-4F80-B726-3943DB3BF36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5E27B1A-D7A1-4752-943F-AA8F4F507850}"/>
              </a:ext>
            </a:extLst>
          </p:cNvPr>
          <p:cNvSpPr>
            <a:spLocks noGrp="1"/>
          </p:cNvSpPr>
          <p:nvPr>
            <p:ph type="dt" sz="half" idx="10"/>
          </p:nvPr>
        </p:nvSpPr>
        <p:spPr/>
        <p:txBody>
          <a:bodyPr/>
          <a:lstStyle/>
          <a:p>
            <a:fld id="{F4C0CBEC-BF20-4378-BD15-5EFB2C45EC30}" type="datetime1">
              <a:rPr lang="nl-BE" smtClean="0"/>
              <a:t>19/10/2022</a:t>
            </a:fld>
            <a:endParaRPr lang="nl-BE"/>
          </a:p>
        </p:txBody>
      </p:sp>
      <p:sp>
        <p:nvSpPr>
          <p:cNvPr id="6" name="Tijdelijke aanduiding voor voettekst 5">
            <a:extLst>
              <a:ext uri="{FF2B5EF4-FFF2-40B4-BE49-F238E27FC236}">
                <a16:creationId xmlns:a16="http://schemas.microsoft.com/office/drawing/2014/main" id="{F141E324-8CA3-4004-80DB-04000C68571A}"/>
              </a:ext>
            </a:extLst>
          </p:cNvPr>
          <p:cNvSpPr>
            <a:spLocks noGrp="1"/>
          </p:cNvSpPr>
          <p:nvPr>
            <p:ph type="ftr" sz="quarter" idx="11"/>
          </p:nvPr>
        </p:nvSpPr>
        <p:spPr/>
        <p:txBody>
          <a:bodyPr/>
          <a:lstStyle/>
          <a:p>
            <a:r>
              <a:rPr lang="nl-BE"/>
              <a:t>© UGent, 2020</a:t>
            </a:r>
          </a:p>
        </p:txBody>
      </p:sp>
      <p:sp>
        <p:nvSpPr>
          <p:cNvPr id="7" name="Tijdelijke aanduiding voor dianummer 6">
            <a:extLst>
              <a:ext uri="{FF2B5EF4-FFF2-40B4-BE49-F238E27FC236}">
                <a16:creationId xmlns:a16="http://schemas.microsoft.com/office/drawing/2014/main" id="{47D6D858-5DC4-45F4-9080-B1920458AABA}"/>
              </a:ext>
            </a:extLst>
          </p:cNvPr>
          <p:cNvSpPr>
            <a:spLocks noGrp="1"/>
          </p:cNvSpPr>
          <p:nvPr>
            <p:ph type="sldNum" sz="quarter" idx="12"/>
          </p:nvPr>
        </p:nvSpPr>
        <p:spPr/>
        <p:txBody>
          <a:bodyPr/>
          <a:lstStyle/>
          <a:p>
            <a:fld id="{6FAB2EF7-71AA-4BD8-B8DA-BBAB86D12BFB}" type="slidenum">
              <a:rPr lang="nl-BE" smtClean="0"/>
              <a:t>‹#›</a:t>
            </a:fld>
            <a:endParaRPr lang="nl-BE"/>
          </a:p>
        </p:txBody>
      </p:sp>
    </p:spTree>
    <p:extLst>
      <p:ext uri="{BB962C8B-B14F-4D97-AF65-F5344CB8AC3E}">
        <p14:creationId xmlns:p14="http://schemas.microsoft.com/office/powerpoint/2010/main" val="2701038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6E0A03-6135-4351-8FCF-2300F6F46A64}"/>
              </a:ext>
            </a:extLst>
          </p:cNvPr>
          <p:cNvSpPr>
            <a:spLocks noGrp="1"/>
          </p:cNvSpPr>
          <p:nvPr>
            <p:ph type="title"/>
          </p:nvPr>
        </p:nvSpPr>
        <p:spPr>
          <a:xfrm>
            <a:off x="839788" y="457200"/>
            <a:ext cx="3932237" cy="1600200"/>
          </a:xfrm>
        </p:spPr>
        <p:txBody>
          <a:bodyPr anchor="b"/>
          <a:lstStyle>
            <a:lvl1pPr>
              <a:defRPr sz="2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8CDC93C9-8D26-4B17-A19C-202201DBB48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a:extLst>
              <a:ext uri="{FF2B5EF4-FFF2-40B4-BE49-F238E27FC236}">
                <a16:creationId xmlns:a16="http://schemas.microsoft.com/office/drawing/2014/main" id="{2459095D-72F7-48A2-BEAD-4DD5D4AD691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2A0C406-9D84-49E6-B7B0-A260842F2C0C}"/>
              </a:ext>
            </a:extLst>
          </p:cNvPr>
          <p:cNvSpPr>
            <a:spLocks noGrp="1"/>
          </p:cNvSpPr>
          <p:nvPr>
            <p:ph type="dt" sz="half" idx="10"/>
          </p:nvPr>
        </p:nvSpPr>
        <p:spPr/>
        <p:txBody>
          <a:bodyPr/>
          <a:lstStyle/>
          <a:p>
            <a:fld id="{FC74A4E7-A143-4B19-B45A-03DF0AAA1885}" type="datetime1">
              <a:rPr lang="nl-BE" smtClean="0"/>
              <a:t>19/10/2022</a:t>
            </a:fld>
            <a:endParaRPr lang="nl-BE"/>
          </a:p>
        </p:txBody>
      </p:sp>
      <p:sp>
        <p:nvSpPr>
          <p:cNvPr id="6" name="Tijdelijke aanduiding voor voettekst 5">
            <a:extLst>
              <a:ext uri="{FF2B5EF4-FFF2-40B4-BE49-F238E27FC236}">
                <a16:creationId xmlns:a16="http://schemas.microsoft.com/office/drawing/2014/main" id="{0DA65D54-DE6F-448C-99B2-98DD4EAA72C4}"/>
              </a:ext>
            </a:extLst>
          </p:cNvPr>
          <p:cNvSpPr>
            <a:spLocks noGrp="1"/>
          </p:cNvSpPr>
          <p:nvPr>
            <p:ph type="ftr" sz="quarter" idx="11"/>
          </p:nvPr>
        </p:nvSpPr>
        <p:spPr/>
        <p:txBody>
          <a:bodyPr/>
          <a:lstStyle/>
          <a:p>
            <a:r>
              <a:rPr lang="nl-BE"/>
              <a:t>© UGent, 2020</a:t>
            </a:r>
          </a:p>
        </p:txBody>
      </p:sp>
      <p:sp>
        <p:nvSpPr>
          <p:cNvPr id="7" name="Tijdelijke aanduiding voor dianummer 6">
            <a:extLst>
              <a:ext uri="{FF2B5EF4-FFF2-40B4-BE49-F238E27FC236}">
                <a16:creationId xmlns:a16="http://schemas.microsoft.com/office/drawing/2014/main" id="{B62FD103-FB8A-482C-86D0-73D9C70C1E54}"/>
              </a:ext>
            </a:extLst>
          </p:cNvPr>
          <p:cNvSpPr>
            <a:spLocks noGrp="1"/>
          </p:cNvSpPr>
          <p:nvPr>
            <p:ph type="sldNum" sz="quarter" idx="12"/>
          </p:nvPr>
        </p:nvSpPr>
        <p:spPr/>
        <p:txBody>
          <a:bodyPr/>
          <a:lstStyle/>
          <a:p>
            <a:fld id="{6FAB2EF7-71AA-4BD8-B8DA-BBAB86D12BFB}" type="slidenum">
              <a:rPr lang="nl-BE" smtClean="0"/>
              <a:t>‹#›</a:t>
            </a:fld>
            <a:endParaRPr lang="nl-BE"/>
          </a:p>
        </p:txBody>
      </p:sp>
    </p:spTree>
    <p:extLst>
      <p:ext uri="{BB962C8B-B14F-4D97-AF65-F5344CB8AC3E}">
        <p14:creationId xmlns:p14="http://schemas.microsoft.com/office/powerpoint/2010/main" val="1237678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9B0E0-F474-4628-A71B-6DE366043864}"/>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BB72C1B-EE6B-4050-9F7F-6E1FFA2331E3}"/>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0CD02B1-8C79-4265-AB1D-9D87B6B6690A}"/>
              </a:ext>
            </a:extLst>
          </p:cNvPr>
          <p:cNvSpPr>
            <a:spLocks noGrp="1"/>
          </p:cNvSpPr>
          <p:nvPr>
            <p:ph type="dt" sz="half" idx="10"/>
          </p:nvPr>
        </p:nvSpPr>
        <p:spPr/>
        <p:txBody>
          <a:bodyPr/>
          <a:lstStyle/>
          <a:p>
            <a:fld id="{EF81AA02-F553-44C7-BD36-4DE57E4E896B}" type="datetime1">
              <a:rPr lang="nl-BE" smtClean="0"/>
              <a:t>19/10/2022</a:t>
            </a:fld>
            <a:endParaRPr lang="nl-BE"/>
          </a:p>
        </p:txBody>
      </p:sp>
      <p:sp>
        <p:nvSpPr>
          <p:cNvPr id="5" name="Tijdelijke aanduiding voor voettekst 4">
            <a:extLst>
              <a:ext uri="{FF2B5EF4-FFF2-40B4-BE49-F238E27FC236}">
                <a16:creationId xmlns:a16="http://schemas.microsoft.com/office/drawing/2014/main" id="{FCC9E117-9201-4C90-82F9-68F036A35710}"/>
              </a:ext>
            </a:extLst>
          </p:cNvPr>
          <p:cNvSpPr>
            <a:spLocks noGrp="1"/>
          </p:cNvSpPr>
          <p:nvPr>
            <p:ph type="ftr" sz="quarter" idx="11"/>
          </p:nvPr>
        </p:nvSpPr>
        <p:spPr/>
        <p:txBody>
          <a:bodyPr/>
          <a:lstStyle/>
          <a:p>
            <a:r>
              <a:rPr lang="nl-BE"/>
              <a:t>© UGent, 2020</a:t>
            </a:r>
          </a:p>
        </p:txBody>
      </p:sp>
      <p:sp>
        <p:nvSpPr>
          <p:cNvPr id="6" name="Tijdelijke aanduiding voor dianummer 5">
            <a:extLst>
              <a:ext uri="{FF2B5EF4-FFF2-40B4-BE49-F238E27FC236}">
                <a16:creationId xmlns:a16="http://schemas.microsoft.com/office/drawing/2014/main" id="{E299933C-ABBE-423F-852B-E736BB2EF627}"/>
              </a:ext>
            </a:extLst>
          </p:cNvPr>
          <p:cNvSpPr>
            <a:spLocks noGrp="1"/>
          </p:cNvSpPr>
          <p:nvPr>
            <p:ph type="sldNum" sz="quarter" idx="12"/>
          </p:nvPr>
        </p:nvSpPr>
        <p:spPr/>
        <p:txBody>
          <a:bodyPr/>
          <a:lstStyle/>
          <a:p>
            <a:fld id="{6FAB2EF7-71AA-4BD8-B8DA-BBAB86D12BFB}" type="slidenum">
              <a:rPr lang="nl-BE" smtClean="0"/>
              <a:t>‹#›</a:t>
            </a:fld>
            <a:endParaRPr lang="nl-BE"/>
          </a:p>
        </p:txBody>
      </p:sp>
    </p:spTree>
    <p:extLst>
      <p:ext uri="{BB962C8B-B14F-4D97-AF65-F5344CB8AC3E}">
        <p14:creationId xmlns:p14="http://schemas.microsoft.com/office/powerpoint/2010/main" val="2168008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07C4CB-DCE7-4351-AE8A-A0C6C68E476F}"/>
              </a:ext>
            </a:extLst>
          </p:cNvPr>
          <p:cNvSpPr>
            <a:spLocks noGrp="1"/>
          </p:cNvSpPr>
          <p:nvPr>
            <p:ph type="title" orient="vert"/>
          </p:nvPr>
        </p:nvSpPr>
        <p:spPr>
          <a:xfrm>
            <a:off x="8724901"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57D9BBC-5CDD-482A-A201-D7DF22E3C8EF}"/>
              </a:ext>
            </a:extLst>
          </p:cNvPr>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0E7927F-A306-4271-8C80-25F5608C7428}"/>
              </a:ext>
            </a:extLst>
          </p:cNvPr>
          <p:cNvSpPr>
            <a:spLocks noGrp="1"/>
          </p:cNvSpPr>
          <p:nvPr>
            <p:ph type="dt" sz="half" idx="10"/>
          </p:nvPr>
        </p:nvSpPr>
        <p:spPr/>
        <p:txBody>
          <a:bodyPr/>
          <a:lstStyle/>
          <a:p>
            <a:fld id="{324EF313-CB2D-484A-A860-D66650850320}" type="datetime1">
              <a:rPr lang="nl-BE" smtClean="0"/>
              <a:t>19/10/2022</a:t>
            </a:fld>
            <a:endParaRPr lang="nl-BE"/>
          </a:p>
        </p:txBody>
      </p:sp>
      <p:sp>
        <p:nvSpPr>
          <p:cNvPr id="5" name="Tijdelijke aanduiding voor voettekst 4">
            <a:extLst>
              <a:ext uri="{FF2B5EF4-FFF2-40B4-BE49-F238E27FC236}">
                <a16:creationId xmlns:a16="http://schemas.microsoft.com/office/drawing/2014/main" id="{26FA1763-419C-451D-AFE5-AA11778C77E3}"/>
              </a:ext>
            </a:extLst>
          </p:cNvPr>
          <p:cNvSpPr>
            <a:spLocks noGrp="1"/>
          </p:cNvSpPr>
          <p:nvPr>
            <p:ph type="ftr" sz="quarter" idx="11"/>
          </p:nvPr>
        </p:nvSpPr>
        <p:spPr/>
        <p:txBody>
          <a:bodyPr/>
          <a:lstStyle/>
          <a:p>
            <a:r>
              <a:rPr lang="nl-BE"/>
              <a:t>© UGent, 2020</a:t>
            </a:r>
          </a:p>
        </p:txBody>
      </p:sp>
      <p:sp>
        <p:nvSpPr>
          <p:cNvPr id="6" name="Tijdelijke aanduiding voor dianummer 5">
            <a:extLst>
              <a:ext uri="{FF2B5EF4-FFF2-40B4-BE49-F238E27FC236}">
                <a16:creationId xmlns:a16="http://schemas.microsoft.com/office/drawing/2014/main" id="{0DDF82E5-20E4-44A0-B1EC-9EFD2D6260B3}"/>
              </a:ext>
            </a:extLst>
          </p:cNvPr>
          <p:cNvSpPr>
            <a:spLocks noGrp="1"/>
          </p:cNvSpPr>
          <p:nvPr>
            <p:ph type="sldNum" sz="quarter" idx="12"/>
          </p:nvPr>
        </p:nvSpPr>
        <p:spPr/>
        <p:txBody>
          <a:bodyPr/>
          <a:lstStyle/>
          <a:p>
            <a:fld id="{6FAB2EF7-71AA-4BD8-B8DA-BBAB86D12BFB}" type="slidenum">
              <a:rPr lang="nl-BE" smtClean="0"/>
              <a:t>‹#›</a:t>
            </a:fld>
            <a:endParaRPr lang="nl-BE"/>
          </a:p>
        </p:txBody>
      </p:sp>
    </p:spTree>
    <p:extLst>
      <p:ext uri="{BB962C8B-B14F-4D97-AF65-F5344CB8AC3E}">
        <p14:creationId xmlns:p14="http://schemas.microsoft.com/office/powerpoint/2010/main" val="317122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7" name="Rectangle 6"/>
          <p:cNvSpPr/>
          <p:nvPr userDrawn="1"/>
        </p:nvSpPr>
        <p:spPr>
          <a:xfrm>
            <a:off x="642976" y="1"/>
            <a:ext cx="11549024"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97"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ctrTitle" hasCustomPrompt="1"/>
          </p:nvPr>
        </p:nvSpPr>
        <p:spPr bwMode="white">
          <a:xfrm>
            <a:off x="907844" y="1225716"/>
            <a:ext cx="5214693" cy="4056750"/>
          </a:xfrm>
        </p:spPr>
        <p:txBody>
          <a:bodyPr anchor="t" anchorCtr="0">
            <a:noAutofit/>
          </a:bodyPr>
          <a:lstStyle>
            <a:lvl1pPr algn="l" defTabSz="284624">
              <a:lnSpc>
                <a:spcPts val="1845"/>
              </a:lnSpc>
              <a:defRPr sz="1319"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964465" y="1285878"/>
            <a:ext cx="10555957"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97"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ijdelijke aanduiding voor tekst 4"/>
          <p:cNvSpPr>
            <a:spLocks noGrp="1"/>
          </p:cNvSpPr>
          <p:nvPr>
            <p:ph type="body" sz="quarter" idx="10" hasCustomPrompt="1"/>
          </p:nvPr>
        </p:nvSpPr>
        <p:spPr bwMode="white">
          <a:xfrm>
            <a:off x="6480396" y="2176875"/>
            <a:ext cx="5103312" cy="1476453"/>
          </a:xfrm>
        </p:spPr>
        <p:txBody>
          <a:bodyPr>
            <a:normAutofit/>
          </a:bodyPr>
          <a:lstStyle>
            <a:lvl1pPr>
              <a:lnSpc>
                <a:spcPts val="1845"/>
              </a:lnSpc>
              <a:defRPr sz="1265">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25272001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851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6253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7187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184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1843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10/19/2022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782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10/19/2022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9621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670797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11BDEF9-5420-4FE1-923C-5B5D53154FB4}"/>
              </a:ext>
            </a:extLst>
          </p:cNvPr>
          <p:cNvSpPr>
            <a:spLocks noGrp="1"/>
          </p:cNvSpPr>
          <p:nvPr>
            <p:ph type="title"/>
          </p:nvPr>
        </p:nvSpPr>
        <p:spPr>
          <a:xfrm>
            <a:off x="336000" y="233242"/>
            <a:ext cx="11520000" cy="628405"/>
          </a:xfrm>
          <a:prstGeom prst="rect">
            <a:avLst/>
          </a:prstGeom>
        </p:spPr>
        <p:txBody>
          <a:bodyPr vert="horz" lIns="91440" tIns="45720" rIns="91440" bIns="45720" rtlCol="0" anchor="ctr">
            <a:normAutofit/>
          </a:bodyPr>
          <a:lstStyle/>
          <a:p>
            <a:r>
              <a:rPr lang="nl-BE" noProof="0"/>
              <a:t>Klik om stijl te bewerken</a:t>
            </a:r>
          </a:p>
        </p:txBody>
      </p:sp>
      <p:sp>
        <p:nvSpPr>
          <p:cNvPr id="3" name="Tijdelijke aanduiding voor tekst 2">
            <a:extLst>
              <a:ext uri="{FF2B5EF4-FFF2-40B4-BE49-F238E27FC236}">
                <a16:creationId xmlns:a16="http://schemas.microsoft.com/office/drawing/2014/main" id="{75769F27-D074-45BF-A0B0-A7C7985BA7D2}"/>
              </a:ext>
            </a:extLst>
          </p:cNvPr>
          <p:cNvSpPr>
            <a:spLocks noGrp="1"/>
          </p:cNvSpPr>
          <p:nvPr>
            <p:ph type="body" idx="1"/>
          </p:nvPr>
        </p:nvSpPr>
        <p:spPr>
          <a:xfrm>
            <a:off x="336000" y="972000"/>
            <a:ext cx="11520000" cy="5436000"/>
          </a:xfrm>
          <a:prstGeom prst="rect">
            <a:avLst/>
          </a:prstGeom>
        </p:spPr>
        <p:txBody>
          <a:bodyPr vert="horz" lIns="91440" tIns="45720" rIns="91440" bIns="45720" rtlCol="0">
            <a:norm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Tijdelijke aanduiding voor datum 3">
            <a:extLst>
              <a:ext uri="{FF2B5EF4-FFF2-40B4-BE49-F238E27FC236}">
                <a16:creationId xmlns:a16="http://schemas.microsoft.com/office/drawing/2014/main" id="{068AE594-C266-4B14-AD7D-E8EE26DB48F7}"/>
              </a:ext>
            </a:extLst>
          </p:cNvPr>
          <p:cNvSpPr>
            <a:spLocks noGrp="1"/>
          </p:cNvSpPr>
          <p:nvPr>
            <p:ph type="dt" sz="half" idx="2"/>
          </p:nvPr>
        </p:nvSpPr>
        <p:spPr>
          <a:xfrm>
            <a:off x="4752000" y="6516000"/>
            <a:ext cx="2688000" cy="216000"/>
          </a:xfrm>
          <a:prstGeom prst="rect">
            <a:avLst/>
          </a:prstGeom>
        </p:spPr>
        <p:txBody>
          <a:bodyPr vert="horz" lIns="91440" tIns="45720" rIns="91440" bIns="45720" rtlCol="0" anchor="ctr"/>
          <a:lstStyle>
            <a:lvl1pPr algn="ctr">
              <a:defRPr sz="800">
                <a:solidFill>
                  <a:schemeClr val="tx1">
                    <a:tint val="75000"/>
                  </a:schemeClr>
                </a:solidFill>
              </a:defRPr>
            </a:lvl1pPr>
          </a:lstStyle>
          <a:p>
            <a:fld id="{CF08EE39-ED1A-4A9B-9A25-02188E80A327}" type="datetime1">
              <a:rPr lang="nl-BE" noProof="0" smtClean="0"/>
              <a:t>19/10/2022</a:t>
            </a:fld>
            <a:endParaRPr lang="nl-BE" noProof="0"/>
          </a:p>
        </p:txBody>
      </p:sp>
      <p:sp>
        <p:nvSpPr>
          <p:cNvPr id="5" name="Tijdelijke aanduiding voor voettekst 4">
            <a:extLst>
              <a:ext uri="{FF2B5EF4-FFF2-40B4-BE49-F238E27FC236}">
                <a16:creationId xmlns:a16="http://schemas.microsoft.com/office/drawing/2014/main" id="{2EE5664F-598B-443E-A8F8-2332530FBA0C}"/>
              </a:ext>
            </a:extLst>
          </p:cNvPr>
          <p:cNvSpPr>
            <a:spLocks noGrp="1"/>
          </p:cNvSpPr>
          <p:nvPr>
            <p:ph type="ftr" sz="quarter" idx="3"/>
          </p:nvPr>
        </p:nvSpPr>
        <p:spPr>
          <a:xfrm>
            <a:off x="336000" y="6516000"/>
            <a:ext cx="4080000" cy="216000"/>
          </a:xfrm>
          <a:prstGeom prst="rect">
            <a:avLst/>
          </a:prstGeom>
        </p:spPr>
        <p:txBody>
          <a:bodyPr vert="horz" lIns="91440" tIns="45720" rIns="91440" bIns="45720" rtlCol="0" anchor="ctr"/>
          <a:lstStyle>
            <a:lvl1pPr algn="l">
              <a:defRPr sz="800">
                <a:solidFill>
                  <a:schemeClr val="tx1">
                    <a:tint val="75000"/>
                  </a:schemeClr>
                </a:solidFill>
              </a:defRPr>
            </a:lvl1pPr>
          </a:lstStyle>
          <a:p>
            <a:r>
              <a:rPr lang="nl-BE" noProof="0"/>
              <a:t>© UGent, 2020</a:t>
            </a:r>
          </a:p>
        </p:txBody>
      </p:sp>
      <p:sp>
        <p:nvSpPr>
          <p:cNvPr id="6" name="Tijdelijke aanduiding voor dianummer 5">
            <a:extLst>
              <a:ext uri="{FF2B5EF4-FFF2-40B4-BE49-F238E27FC236}">
                <a16:creationId xmlns:a16="http://schemas.microsoft.com/office/drawing/2014/main" id="{5BDC39A7-274D-4696-8C3D-2B0D5702CC12}"/>
              </a:ext>
            </a:extLst>
          </p:cNvPr>
          <p:cNvSpPr>
            <a:spLocks noGrp="1"/>
          </p:cNvSpPr>
          <p:nvPr>
            <p:ph type="sldNum" sz="quarter" idx="4"/>
          </p:nvPr>
        </p:nvSpPr>
        <p:spPr>
          <a:xfrm>
            <a:off x="9168000" y="6516000"/>
            <a:ext cx="2688000" cy="216000"/>
          </a:xfrm>
          <a:prstGeom prst="rect">
            <a:avLst/>
          </a:prstGeom>
        </p:spPr>
        <p:txBody>
          <a:bodyPr vert="horz" lIns="91440" tIns="45720" rIns="91440" bIns="45720" rtlCol="0" anchor="ctr"/>
          <a:lstStyle>
            <a:lvl1pPr algn="r">
              <a:defRPr sz="800">
                <a:solidFill>
                  <a:schemeClr val="tx1">
                    <a:tint val="75000"/>
                  </a:schemeClr>
                </a:solidFill>
              </a:defRPr>
            </a:lvl1pPr>
          </a:lstStyle>
          <a:p>
            <a:fld id="{6FAB2EF7-71AA-4BD8-B8DA-BBAB86D12BFB}" type="slidenum">
              <a:rPr lang="nl-BE" noProof="0" smtClean="0"/>
              <a:pPr/>
              <a:t>‹#›</a:t>
            </a:fld>
            <a:endParaRPr lang="nl-BE" noProof="0"/>
          </a:p>
        </p:txBody>
      </p:sp>
    </p:spTree>
    <p:extLst>
      <p:ext uri="{BB962C8B-B14F-4D97-AF65-F5344CB8AC3E}">
        <p14:creationId xmlns:p14="http://schemas.microsoft.com/office/powerpoint/2010/main" val="5573986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685800" rtl="0" eaLnBrk="1" latinLnBrk="0" hangingPunct="1">
        <a:lnSpc>
          <a:spcPct val="100000"/>
        </a:lnSpc>
        <a:spcBef>
          <a:spcPct val="0"/>
        </a:spcBef>
        <a:buNone/>
        <a:defRPr sz="2800" kern="1200">
          <a:solidFill>
            <a:srgbClr val="0A1E6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microsoft.com/office/2007/relationships/hdphoto" Target="../media/hdphoto2.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hcfm.org/index.php/phcfm/article/view/3670/5654"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hcfm.org/index.php/phcfm/article/view/3670/5654"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ufrgs.br/telessauders/documentos/cursos/course_manual_wonca_.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charlotte.Scheerens@ugent.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diagramQuickStyle" Target="../diagrams/quickStyle1.xml"/><Relationship Id="rId5" Type="http://schemas.openxmlformats.org/officeDocument/2006/relationships/image" Target="../media/image10.png"/><Relationship Id="rId10" Type="http://schemas.openxmlformats.org/officeDocument/2006/relationships/diagramLayout" Target="../diagrams/layout1.xml"/><Relationship Id="rId4" Type="http://schemas.openxmlformats.org/officeDocument/2006/relationships/image" Target="../media/image10.svg"/><Relationship Id="rId9"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94E2E3-06E0-F53C-732B-D82B8C5B249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35584" b="26467"/>
          <a:stretch/>
        </p:blipFill>
        <p:spPr>
          <a:xfrm>
            <a:off x="0" y="0"/>
            <a:ext cx="12192000" cy="5662830"/>
          </a:xfrm>
          <a:prstGeom prst="rect">
            <a:avLst/>
          </a:prstGeom>
        </p:spPr>
      </p:pic>
      <p:sp>
        <p:nvSpPr>
          <p:cNvPr id="2" name="Title 1">
            <a:extLst>
              <a:ext uri="{FF2B5EF4-FFF2-40B4-BE49-F238E27FC236}">
                <a16:creationId xmlns:a16="http://schemas.microsoft.com/office/drawing/2014/main" id="{9D56826D-B224-0985-A23F-4F6E4BB6BA64}"/>
              </a:ext>
            </a:extLst>
          </p:cNvPr>
          <p:cNvSpPr>
            <a:spLocks noGrp="1"/>
          </p:cNvSpPr>
          <p:nvPr>
            <p:ph type="title"/>
          </p:nvPr>
        </p:nvSpPr>
        <p:spPr/>
        <p:txBody>
          <a:bodyPr>
            <a:normAutofit/>
          </a:bodyPr>
          <a:lstStyle/>
          <a:p>
            <a:endParaRPr lang="en-US" b="1" dirty="0"/>
          </a:p>
        </p:txBody>
      </p:sp>
      <p:sp>
        <p:nvSpPr>
          <p:cNvPr id="4" name="Titel 3">
            <a:extLst>
              <a:ext uri="{FF2B5EF4-FFF2-40B4-BE49-F238E27FC236}">
                <a16:creationId xmlns:a16="http://schemas.microsoft.com/office/drawing/2014/main" id="{735DCC1F-23FB-A45C-94DA-A9AB62D2B99D}"/>
              </a:ext>
            </a:extLst>
          </p:cNvPr>
          <p:cNvSpPr txBox="1">
            <a:spLocks/>
          </p:cNvSpPr>
          <p:nvPr/>
        </p:nvSpPr>
        <p:spPr>
          <a:xfrm>
            <a:off x="458242" y="4597727"/>
            <a:ext cx="10686796" cy="1064116"/>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nSpc>
                <a:spcPct val="120000"/>
              </a:lnSpc>
            </a:pPr>
            <a:r>
              <a:rPr lang="nl-BE" sz="6400" dirty="0">
                <a:solidFill>
                  <a:schemeClr val="bg1"/>
                </a:solidFill>
              </a:rPr>
              <a:t>International </a:t>
            </a:r>
            <a:r>
              <a:rPr lang="nl-BE" sz="6400" dirty="0" err="1">
                <a:solidFill>
                  <a:schemeClr val="bg1"/>
                </a:solidFill>
              </a:rPr>
              <a:t>and</a:t>
            </a:r>
            <a:r>
              <a:rPr lang="nl-BE" sz="6400" dirty="0">
                <a:solidFill>
                  <a:schemeClr val="bg1"/>
                </a:solidFill>
              </a:rPr>
              <a:t> </a:t>
            </a:r>
            <a:r>
              <a:rPr lang="nl-BE" sz="6400" dirty="0" err="1">
                <a:solidFill>
                  <a:schemeClr val="bg1"/>
                </a:solidFill>
              </a:rPr>
              <a:t>Transdisciplinary</a:t>
            </a:r>
            <a:r>
              <a:rPr lang="nl-BE" sz="6400" dirty="0">
                <a:solidFill>
                  <a:schemeClr val="bg1"/>
                </a:solidFill>
              </a:rPr>
              <a:t> </a:t>
            </a:r>
            <a:r>
              <a:rPr lang="nl-BE" sz="6400" dirty="0" err="1">
                <a:solidFill>
                  <a:schemeClr val="bg1"/>
                </a:solidFill>
              </a:rPr>
              <a:t>Thematic</a:t>
            </a:r>
            <a:r>
              <a:rPr lang="nl-BE" sz="6400" dirty="0">
                <a:solidFill>
                  <a:schemeClr val="bg1"/>
                </a:solidFill>
              </a:rPr>
              <a:t> Network on </a:t>
            </a:r>
            <a:r>
              <a:rPr lang="nl-BE" sz="6400" b="1" dirty="0" err="1">
                <a:solidFill>
                  <a:schemeClr val="bg1"/>
                </a:solidFill>
              </a:rPr>
              <a:t>Climate</a:t>
            </a:r>
            <a:r>
              <a:rPr lang="nl-BE" sz="6400" b="1" dirty="0">
                <a:solidFill>
                  <a:schemeClr val="bg1"/>
                </a:solidFill>
              </a:rPr>
              <a:t> change-Migration-Health(care)</a:t>
            </a:r>
          </a:p>
          <a:p>
            <a:pPr>
              <a:lnSpc>
                <a:spcPct val="120000"/>
              </a:lnSpc>
            </a:pPr>
            <a:r>
              <a:rPr lang="nl-BE" sz="6400" dirty="0" err="1">
                <a:solidFill>
                  <a:schemeClr val="bg1"/>
                </a:solidFill>
              </a:rPr>
              <a:t>Hosted</a:t>
            </a:r>
            <a:r>
              <a:rPr lang="nl-BE" sz="6400" dirty="0">
                <a:solidFill>
                  <a:schemeClr val="bg1"/>
                </a:solidFill>
              </a:rPr>
              <a:t> at </a:t>
            </a:r>
            <a:r>
              <a:rPr lang="nl-BE" sz="6400" dirty="0" err="1">
                <a:solidFill>
                  <a:schemeClr val="bg1"/>
                </a:solidFill>
              </a:rPr>
              <a:t>Ghent</a:t>
            </a:r>
            <a:r>
              <a:rPr lang="nl-BE" sz="6400" dirty="0">
                <a:solidFill>
                  <a:schemeClr val="bg1"/>
                </a:solidFill>
              </a:rPr>
              <a:t> University: Five-</a:t>
            </a:r>
            <a:r>
              <a:rPr lang="nl-BE" sz="6400" dirty="0" err="1">
                <a:solidFill>
                  <a:schemeClr val="bg1"/>
                </a:solidFill>
              </a:rPr>
              <a:t>year</a:t>
            </a:r>
            <a:r>
              <a:rPr lang="nl-BE" sz="6400" dirty="0">
                <a:solidFill>
                  <a:schemeClr val="bg1"/>
                </a:solidFill>
              </a:rPr>
              <a:t> project, </a:t>
            </a:r>
            <a:r>
              <a:rPr lang="nl-BE" sz="6400" dirty="0" err="1">
                <a:solidFill>
                  <a:schemeClr val="bg1"/>
                </a:solidFill>
              </a:rPr>
              <a:t>founded</a:t>
            </a:r>
            <a:r>
              <a:rPr lang="nl-BE" sz="6400" dirty="0">
                <a:solidFill>
                  <a:schemeClr val="bg1"/>
                </a:solidFill>
              </a:rPr>
              <a:t> in 2020. </a:t>
            </a:r>
          </a:p>
          <a:p>
            <a:pPr>
              <a:lnSpc>
                <a:spcPct val="120000"/>
              </a:lnSpc>
            </a:pPr>
            <a:r>
              <a:rPr lang="nl-BE" sz="6400" dirty="0">
                <a:solidFill>
                  <a:schemeClr val="bg1"/>
                </a:solidFill>
              </a:rPr>
              <a:t>Director: Ilse Ruyssen; </a:t>
            </a:r>
            <a:r>
              <a:rPr lang="nl-BE" sz="6400" dirty="0" err="1">
                <a:solidFill>
                  <a:schemeClr val="bg1"/>
                </a:solidFill>
              </a:rPr>
              <a:t>Coordinator</a:t>
            </a:r>
            <a:r>
              <a:rPr lang="nl-BE" sz="6400" dirty="0">
                <a:solidFill>
                  <a:schemeClr val="bg1"/>
                </a:solidFill>
              </a:rPr>
              <a:t>: Charlotte Scheerens</a:t>
            </a:r>
          </a:p>
          <a:p>
            <a:pPr>
              <a:lnSpc>
                <a:spcPct val="120000"/>
              </a:lnSpc>
            </a:pPr>
            <a:r>
              <a:rPr lang="nl-BE" sz="6400" dirty="0">
                <a:solidFill>
                  <a:schemeClr val="bg1"/>
                </a:solidFill>
              </a:rPr>
              <a:t>More information: </a:t>
            </a:r>
            <a:r>
              <a:rPr lang="nl-BE" sz="6400" b="1" dirty="0">
                <a:solidFill>
                  <a:schemeClr val="bg1"/>
                </a:solidFill>
              </a:rPr>
              <a:t>www.climighealth.com</a:t>
            </a:r>
          </a:p>
          <a:p>
            <a:endParaRPr lang="nl-BE" sz="3100" dirty="0"/>
          </a:p>
        </p:txBody>
      </p:sp>
      <p:sp>
        <p:nvSpPr>
          <p:cNvPr id="5" name="Ondertitel 4">
            <a:extLst>
              <a:ext uri="{FF2B5EF4-FFF2-40B4-BE49-F238E27FC236}">
                <a16:creationId xmlns:a16="http://schemas.microsoft.com/office/drawing/2014/main" id="{AC273062-90FA-53BE-C39F-2DEBDA0C1664}"/>
              </a:ext>
            </a:extLst>
          </p:cNvPr>
          <p:cNvSpPr txBox="1">
            <a:spLocks/>
          </p:cNvSpPr>
          <p:nvPr/>
        </p:nvSpPr>
        <p:spPr>
          <a:xfrm>
            <a:off x="1966912" y="4724400"/>
            <a:ext cx="6605588" cy="419861"/>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7313" algn="ctr">
              <a:spcBef>
                <a:spcPts val="0"/>
              </a:spcBef>
            </a:pPr>
            <a:endParaRPr lang="nl-BE" sz="2000" b="1" dirty="0">
              <a:solidFill>
                <a:srgbClr val="2467C5"/>
              </a:solidFill>
            </a:endParaRPr>
          </a:p>
        </p:txBody>
      </p:sp>
      <p:pic>
        <p:nvPicPr>
          <p:cNvPr id="6" name="Picture 8">
            <a:extLst>
              <a:ext uri="{FF2B5EF4-FFF2-40B4-BE49-F238E27FC236}">
                <a16:creationId xmlns:a16="http://schemas.microsoft.com/office/drawing/2014/main" id="{3A3A86C9-4C6E-7A56-10EC-276FEACDE2A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24517" y="5788516"/>
            <a:ext cx="1067780" cy="940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LIRUOS">
            <a:extLst>
              <a:ext uri="{FF2B5EF4-FFF2-40B4-BE49-F238E27FC236}">
                <a16:creationId xmlns:a16="http://schemas.microsoft.com/office/drawing/2014/main" id="{6557958B-1C08-F93E-9C91-F148E83AE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746179" y="6010670"/>
            <a:ext cx="1787327" cy="421603"/>
          </a:xfrm>
          <a:prstGeom prst="rect">
            <a:avLst/>
          </a:prstGeom>
          <a:noFill/>
        </p:spPr>
      </p:pic>
      <p:pic>
        <p:nvPicPr>
          <p:cNvPr id="8" name="Picture 6" descr="Belgium">
            <a:extLst>
              <a:ext uri="{FF2B5EF4-FFF2-40B4-BE49-F238E27FC236}">
                <a16:creationId xmlns:a16="http://schemas.microsoft.com/office/drawing/2014/main" id="{37D30B53-1011-6D0B-7516-08F1F7B8F8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413" y="5957775"/>
            <a:ext cx="2033727" cy="47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04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5">
            <a:extLst>
              <a:ext uri="{FF2B5EF4-FFF2-40B4-BE49-F238E27FC236}">
                <a16:creationId xmlns:a16="http://schemas.microsoft.com/office/drawing/2014/main" id="{78BE1867-8552-9CBA-C5EA-043B7550CBCB}"/>
              </a:ext>
            </a:extLst>
          </p:cNvPr>
          <p:cNvSpPr>
            <a:spLocks noGrp="1"/>
          </p:cNvSpPr>
          <p:nvPr>
            <p:ph type="title"/>
          </p:nvPr>
        </p:nvSpPr>
        <p:spPr>
          <a:xfrm>
            <a:off x="1115568" y="548640"/>
            <a:ext cx="10168128" cy="1179576"/>
          </a:xfrm>
        </p:spPr>
        <p:txBody>
          <a:bodyPr>
            <a:normAutofit/>
          </a:bodyPr>
          <a:lstStyle/>
          <a:p>
            <a:r>
              <a:rPr lang="nl-BE" sz="4400" b="1" dirty="0"/>
              <a:t>Five research streams 2022-2025</a:t>
            </a:r>
          </a:p>
        </p:txBody>
      </p:sp>
      <p:graphicFrame>
        <p:nvGraphicFramePr>
          <p:cNvPr id="2" name="Table 6">
            <a:extLst>
              <a:ext uri="{FF2B5EF4-FFF2-40B4-BE49-F238E27FC236}">
                <a16:creationId xmlns:a16="http://schemas.microsoft.com/office/drawing/2014/main" id="{C13EC54D-B4D1-41AC-4A52-55BC3E76A45F}"/>
              </a:ext>
            </a:extLst>
          </p:cNvPr>
          <p:cNvGraphicFramePr>
            <a:graphicFrameLocks noGrp="1"/>
          </p:cNvGraphicFramePr>
          <p:nvPr>
            <p:extLst>
              <p:ext uri="{D42A27DB-BD31-4B8C-83A1-F6EECF244321}">
                <p14:modId xmlns:p14="http://schemas.microsoft.com/office/powerpoint/2010/main" val="4247199589"/>
              </p:ext>
            </p:extLst>
          </p:nvPr>
        </p:nvGraphicFramePr>
        <p:xfrm>
          <a:off x="357804" y="2223516"/>
          <a:ext cx="7115045" cy="4352212"/>
        </p:xfrm>
        <a:graphic>
          <a:graphicData uri="http://schemas.openxmlformats.org/drawingml/2006/table">
            <a:tbl>
              <a:tblPr firstRow="1" bandRow="1">
                <a:tableStyleId>{2D5ABB26-0587-4C30-8999-92F81FD0307C}</a:tableStyleId>
              </a:tblPr>
              <a:tblGrid>
                <a:gridCol w="2682059">
                  <a:extLst>
                    <a:ext uri="{9D8B030D-6E8A-4147-A177-3AD203B41FA5}">
                      <a16:colId xmlns:a16="http://schemas.microsoft.com/office/drawing/2014/main" val="583849589"/>
                    </a:ext>
                  </a:extLst>
                </a:gridCol>
                <a:gridCol w="4432986">
                  <a:extLst>
                    <a:ext uri="{9D8B030D-6E8A-4147-A177-3AD203B41FA5}">
                      <a16:colId xmlns:a16="http://schemas.microsoft.com/office/drawing/2014/main" val="3394276593"/>
                    </a:ext>
                  </a:extLst>
                </a:gridCol>
              </a:tblGrid>
              <a:tr h="1199096">
                <a:tc>
                  <a:txBody>
                    <a:bodyPr/>
                    <a:lstStyle/>
                    <a:p>
                      <a:r>
                        <a:rPr lang="en-US" sz="1500" b="0" dirty="0">
                          <a:solidFill>
                            <a:schemeClr val="bg1">
                              <a:lumMod val="65000"/>
                            </a:schemeClr>
                          </a:solidFill>
                        </a:rPr>
                        <a:t>Stream 1: Methodology</a:t>
                      </a:r>
                      <a:endParaRPr lang="en-BE" sz="1500" b="0" dirty="0">
                        <a:solidFill>
                          <a:schemeClr val="bg1">
                            <a:lumMod val="65000"/>
                          </a:schemeClr>
                        </a:solidFill>
                      </a:endParaRPr>
                    </a:p>
                  </a:txBody>
                  <a:tcPr marL="102352" marR="102352" marT="51176" marB="5117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solidFill>
                            <a:schemeClr val="bg1">
                              <a:lumMod val="65000"/>
                            </a:schemeClr>
                          </a:solidFill>
                        </a:rPr>
                        <a:t>Measure and monitor the interactions between climate change, migration and health(care) using systems thinking and interdisciplinary approaches</a:t>
                      </a:r>
                    </a:p>
                  </a:txBody>
                  <a:tcPr marL="102352" marR="102352" marT="51176" marB="51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7049078"/>
                  </a:ext>
                </a:extLst>
              </a:tr>
              <a:tr h="708869">
                <a:tc>
                  <a:txBody>
                    <a:bodyPr/>
                    <a:lstStyle/>
                    <a:p>
                      <a:r>
                        <a:rPr lang="en-US" sz="1500" b="0" dirty="0">
                          <a:solidFill>
                            <a:schemeClr val="bg1">
                              <a:lumMod val="65000"/>
                            </a:schemeClr>
                          </a:solidFill>
                        </a:rPr>
                        <a:t>Stream 2: The climate perspective</a:t>
                      </a:r>
                      <a:endParaRPr lang="en-BE" sz="1500" b="0" dirty="0">
                        <a:solidFill>
                          <a:schemeClr val="bg1">
                            <a:lumMod val="65000"/>
                          </a:schemeClr>
                        </a:solidFill>
                      </a:endParaRPr>
                    </a:p>
                  </a:txBody>
                  <a:tcPr marL="102352" marR="102352" marT="51176" marB="5117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solidFill>
                            <a:schemeClr val="bg1">
                              <a:lumMod val="65000"/>
                            </a:schemeClr>
                          </a:solidFill>
                        </a:rPr>
                        <a:t>Detect and understand climate change and the impact on migration and health</a:t>
                      </a:r>
                    </a:p>
                  </a:txBody>
                  <a:tcPr marL="102352" marR="102352" marT="51176" marB="51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5229176"/>
                  </a:ext>
                </a:extLst>
              </a:tr>
              <a:tr h="8769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Stream 3: The health(care) perspective</a:t>
                      </a:r>
                    </a:p>
                  </a:txBody>
                  <a:tcPr marL="102352" marR="102352" marT="51176" marB="5117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Prepare for and respond to climate change and migration by developing health interventions </a:t>
                      </a:r>
                      <a:endParaRPr lang="en-BE" sz="1500" b="1" dirty="0">
                        <a:solidFill>
                          <a:schemeClr val="tx1"/>
                        </a:solidFill>
                      </a:endParaRPr>
                    </a:p>
                  </a:txBody>
                  <a:tcPr marL="102352" marR="102352" marT="51176" marB="51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338036"/>
                  </a:ext>
                </a:extLst>
              </a:tr>
              <a:tr h="639532">
                <a:tc>
                  <a:txBody>
                    <a:bodyPr/>
                    <a:lstStyle/>
                    <a:p>
                      <a:r>
                        <a:rPr lang="en-US" sz="1500" b="0" dirty="0">
                          <a:solidFill>
                            <a:schemeClr val="bg1">
                              <a:lumMod val="65000"/>
                            </a:schemeClr>
                          </a:solidFill>
                        </a:rPr>
                        <a:t>Stream 4: The migration perspective</a:t>
                      </a:r>
                      <a:endParaRPr lang="en-BE" sz="1500" b="0" dirty="0">
                        <a:solidFill>
                          <a:schemeClr val="bg1">
                            <a:lumMod val="65000"/>
                          </a:schemeClr>
                        </a:solidFill>
                      </a:endParaRPr>
                    </a:p>
                  </a:txBody>
                  <a:tcPr marL="102352" marR="102352" marT="51176" marB="5117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solidFill>
                            <a:schemeClr val="bg1">
                              <a:lumMod val="65000"/>
                            </a:schemeClr>
                          </a:solidFill>
                        </a:rPr>
                        <a:t>Study the drivers of migration and its association with climate change and health</a:t>
                      </a:r>
                    </a:p>
                  </a:txBody>
                  <a:tcPr marL="102352" marR="102352" marT="51176" marB="51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9945615"/>
                  </a:ext>
                </a:extLst>
              </a:tr>
              <a:tr h="927792">
                <a:tc>
                  <a:txBody>
                    <a:bodyPr/>
                    <a:lstStyle/>
                    <a:p>
                      <a:r>
                        <a:rPr lang="en-US" sz="1500" b="0" dirty="0">
                          <a:solidFill>
                            <a:schemeClr val="bg1">
                              <a:lumMod val="65000"/>
                            </a:schemeClr>
                          </a:solidFill>
                        </a:rPr>
                        <a:t>Stream 5: Governing factors</a:t>
                      </a:r>
                      <a:endParaRPr lang="en-BE" sz="1500" b="0" dirty="0">
                        <a:solidFill>
                          <a:schemeClr val="bg1">
                            <a:lumMod val="65000"/>
                          </a:schemeClr>
                        </a:solidFill>
                      </a:endParaRPr>
                    </a:p>
                  </a:txBody>
                  <a:tcPr marL="102352" marR="102352" marT="51176" marB="5117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solidFill>
                            <a:schemeClr val="bg1">
                              <a:lumMod val="65000"/>
                            </a:schemeClr>
                          </a:solidFill>
                        </a:rPr>
                        <a:t>Identify and act upon the governing factors that impact climate change, migration and health</a:t>
                      </a:r>
                    </a:p>
                  </a:txBody>
                  <a:tcPr marL="102352" marR="102352" marT="51176" marB="5117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2600205"/>
                  </a:ext>
                </a:extLst>
              </a:tr>
            </a:tbl>
          </a:graphicData>
        </a:graphic>
      </p:graphicFrame>
      <p:pic>
        <p:nvPicPr>
          <p:cNvPr id="1026" name="Picture 2">
            <a:extLst>
              <a:ext uri="{FF2B5EF4-FFF2-40B4-BE49-F238E27FC236}">
                <a16:creationId xmlns:a16="http://schemas.microsoft.com/office/drawing/2014/main" id="{0B8571C7-1629-A2E0-B1F6-8F039A287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39" y="1865376"/>
            <a:ext cx="4443984" cy="444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864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EFE9-CF2B-67CB-04BF-1644661C9E97}"/>
              </a:ext>
            </a:extLst>
          </p:cNvPr>
          <p:cNvSpPr>
            <a:spLocks noGrp="1"/>
          </p:cNvSpPr>
          <p:nvPr>
            <p:ph type="title"/>
          </p:nvPr>
        </p:nvSpPr>
        <p:spPr/>
        <p:txBody>
          <a:bodyPr>
            <a:normAutofit/>
          </a:bodyPr>
          <a:lstStyle/>
          <a:p>
            <a:r>
              <a:rPr lang="en-US" sz="4400" b="1" dirty="0"/>
              <a:t>The health(care) perspective</a:t>
            </a:r>
            <a:endParaRPr lang="en-BE" sz="4400" b="1" dirty="0"/>
          </a:p>
        </p:txBody>
      </p:sp>
      <p:sp>
        <p:nvSpPr>
          <p:cNvPr id="3" name="Content Placeholder 2">
            <a:extLst>
              <a:ext uri="{FF2B5EF4-FFF2-40B4-BE49-F238E27FC236}">
                <a16:creationId xmlns:a16="http://schemas.microsoft.com/office/drawing/2014/main" id="{2EF87135-6DE5-B3D6-9E89-13D0198A0E52}"/>
              </a:ext>
            </a:extLst>
          </p:cNvPr>
          <p:cNvSpPr>
            <a:spLocks noGrp="1"/>
          </p:cNvSpPr>
          <p:nvPr>
            <p:ph idx="1"/>
          </p:nvPr>
        </p:nvSpPr>
        <p:spPr/>
        <p:txBody>
          <a:bodyPr>
            <a:normAutofit fontScale="62500" lnSpcReduction="20000"/>
          </a:bodyPr>
          <a:lstStyle/>
          <a:p>
            <a:pPr marL="0" indent="0">
              <a:spcBef>
                <a:spcPts val="600"/>
              </a:spcBef>
              <a:buNone/>
            </a:pPr>
            <a:r>
              <a:rPr lang="en-US" dirty="0"/>
              <a:t>Refers to the </a:t>
            </a:r>
            <a:r>
              <a:rPr lang="en-US" b="1" dirty="0"/>
              <a:t>impact</a:t>
            </a:r>
            <a:r>
              <a:rPr lang="en-US" dirty="0"/>
              <a:t> </a:t>
            </a:r>
            <a:r>
              <a:rPr lang="en-US" b="1" dirty="0"/>
              <a:t>of climate change and migration on health </a:t>
            </a:r>
            <a:r>
              <a:rPr lang="en-US" dirty="0"/>
              <a:t>and how to </a:t>
            </a:r>
            <a:r>
              <a:rPr lang="en-US" b="1" dirty="0"/>
              <a:t>prepare for and respond to climate change and migration with health(care) interventions</a:t>
            </a:r>
            <a:r>
              <a:rPr lang="en-US" dirty="0"/>
              <a:t>. </a:t>
            </a:r>
          </a:p>
          <a:p>
            <a:pPr marL="0" indent="0">
              <a:spcBef>
                <a:spcPts val="600"/>
              </a:spcBef>
              <a:buNone/>
            </a:pPr>
            <a:endParaRPr lang="en-US" dirty="0"/>
          </a:p>
          <a:p>
            <a:pPr marL="0" indent="0">
              <a:spcBef>
                <a:spcPts val="600"/>
              </a:spcBef>
              <a:buNone/>
            </a:pPr>
            <a:r>
              <a:rPr lang="en-US" dirty="0"/>
              <a:t>Studies in this stream aim to </a:t>
            </a:r>
            <a:r>
              <a:rPr lang="en-US" b="1" dirty="0"/>
              <a:t>mitigate and adapt healthcare</a:t>
            </a:r>
            <a:r>
              <a:rPr lang="en-US" dirty="0"/>
              <a:t>, and </a:t>
            </a:r>
            <a:r>
              <a:rPr lang="en-US" b="1" dirty="0"/>
              <a:t>health systems resilience </a:t>
            </a:r>
            <a:r>
              <a:rPr lang="en-US" dirty="0"/>
              <a:t>will be a major point of focus </a:t>
            </a:r>
            <a:r>
              <a:rPr lang="en-US" b="1" dirty="0"/>
              <a:t>helping align health policy research to implementation</a:t>
            </a:r>
            <a:r>
              <a:rPr lang="en-US" dirty="0"/>
              <a:t> on the ground.</a:t>
            </a:r>
          </a:p>
          <a:p>
            <a:pPr marL="0" indent="0">
              <a:spcBef>
                <a:spcPts val="600"/>
              </a:spcBef>
              <a:buNone/>
            </a:pPr>
            <a:endParaRPr lang="en-US" dirty="0"/>
          </a:p>
          <a:p>
            <a:pPr lvl="1">
              <a:spcBef>
                <a:spcPts val="600"/>
              </a:spcBef>
            </a:pPr>
            <a:r>
              <a:rPr lang="en-US" b="1" dirty="0"/>
              <a:t>Psychosocial impacts </a:t>
            </a:r>
            <a:r>
              <a:rPr lang="en-US" dirty="0"/>
              <a:t>related to climate change and migration</a:t>
            </a:r>
          </a:p>
          <a:p>
            <a:pPr lvl="1">
              <a:spcBef>
                <a:spcPts val="600"/>
              </a:spcBef>
            </a:pPr>
            <a:r>
              <a:rPr lang="en-US" dirty="0"/>
              <a:t>Preparing the </a:t>
            </a:r>
            <a:r>
              <a:rPr lang="en-US" b="1" dirty="0"/>
              <a:t>primary health care sector (integrated primary care and public health) </a:t>
            </a:r>
            <a:r>
              <a:rPr lang="en-US" dirty="0"/>
              <a:t>to respond to migration and climate change-related challenges</a:t>
            </a:r>
          </a:p>
          <a:p>
            <a:pPr lvl="1">
              <a:spcBef>
                <a:spcPts val="600"/>
              </a:spcBef>
            </a:pPr>
            <a:r>
              <a:rPr lang="en-US" dirty="0"/>
              <a:t>Solutions for an </a:t>
            </a:r>
            <a:r>
              <a:rPr lang="en-US" b="1" dirty="0"/>
              <a:t>intersectoral approach </a:t>
            </a:r>
            <a:r>
              <a:rPr lang="en-US" dirty="0"/>
              <a:t>to connect the health sector with other (health-determining) sectors</a:t>
            </a:r>
          </a:p>
          <a:p>
            <a:pPr marL="0" indent="0">
              <a:buNone/>
            </a:pPr>
            <a:endParaRPr lang="en-BE" dirty="0"/>
          </a:p>
        </p:txBody>
      </p:sp>
    </p:spTree>
    <p:extLst>
      <p:ext uri="{BB962C8B-B14F-4D97-AF65-F5344CB8AC3E}">
        <p14:creationId xmlns:p14="http://schemas.microsoft.com/office/powerpoint/2010/main" val="226032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E42C-A7E6-7F68-0C54-820B02A054A5}"/>
              </a:ext>
            </a:extLst>
          </p:cNvPr>
          <p:cNvSpPr>
            <a:spLocks noGrp="1"/>
          </p:cNvSpPr>
          <p:nvPr>
            <p:ph type="title"/>
          </p:nvPr>
        </p:nvSpPr>
        <p:spPr/>
        <p:txBody>
          <a:bodyPr/>
          <a:lstStyle/>
          <a:p>
            <a:r>
              <a:rPr lang="en-US" dirty="0"/>
              <a:t>Methodology</a:t>
            </a:r>
            <a:endParaRPr lang="en-BE" dirty="0"/>
          </a:p>
        </p:txBody>
      </p:sp>
      <p:sp>
        <p:nvSpPr>
          <p:cNvPr id="3" name="Content Placeholder 2">
            <a:extLst>
              <a:ext uri="{FF2B5EF4-FFF2-40B4-BE49-F238E27FC236}">
                <a16:creationId xmlns:a16="http://schemas.microsoft.com/office/drawing/2014/main" id="{33130B20-C181-E655-7F1C-E08366885497}"/>
              </a:ext>
            </a:extLst>
          </p:cNvPr>
          <p:cNvSpPr>
            <a:spLocks noGrp="1"/>
          </p:cNvSpPr>
          <p:nvPr>
            <p:ph idx="1"/>
          </p:nvPr>
        </p:nvSpPr>
        <p:spPr/>
        <p:txBody>
          <a:bodyPr>
            <a:normAutofit fontScale="70000" lnSpcReduction="20000"/>
          </a:bodyPr>
          <a:lstStyle/>
          <a:p>
            <a:pPr marL="0" indent="0">
              <a:buNone/>
            </a:pPr>
            <a:r>
              <a:rPr lang="en-US" dirty="0"/>
              <a:t>Crosses many boundaries and provides the groundwork for future research within the nexus. In addition to that, advancing the current research at the core of the nexus will be essential, for which novel methodological approaches that focus on systems thinking and </a:t>
            </a:r>
            <a:r>
              <a:rPr lang="en-US" b="1" dirty="0"/>
              <a:t>complexity</a:t>
            </a:r>
            <a:r>
              <a:rPr lang="en-US" dirty="0"/>
              <a:t>, and </a:t>
            </a:r>
            <a:r>
              <a:rPr lang="en-US" b="1" dirty="0"/>
              <a:t>transdisciplinary</a:t>
            </a:r>
            <a:r>
              <a:rPr lang="en-US" dirty="0"/>
              <a:t> collaborations are indispensable.</a:t>
            </a:r>
          </a:p>
          <a:p>
            <a:pPr marL="0" indent="0">
              <a:buNone/>
            </a:pPr>
            <a:endParaRPr lang="en-US" dirty="0"/>
          </a:p>
          <a:p>
            <a:pPr lvl="1"/>
            <a:r>
              <a:rPr lang="en-US" dirty="0"/>
              <a:t>Embracing and understanding the </a:t>
            </a:r>
            <a:r>
              <a:rPr lang="en-US" b="1" dirty="0"/>
              <a:t>complexity</a:t>
            </a:r>
            <a:r>
              <a:rPr lang="en-US" dirty="0"/>
              <a:t> of responding to climate change through interdisciplinary collaboration on methodologies</a:t>
            </a:r>
          </a:p>
          <a:p>
            <a:pPr lvl="1"/>
            <a:r>
              <a:rPr lang="en-US" dirty="0"/>
              <a:t>Developing </a:t>
            </a:r>
            <a:r>
              <a:rPr lang="en-US" b="1" dirty="0"/>
              <a:t>novel methodologies for policy reform </a:t>
            </a:r>
            <a:r>
              <a:rPr lang="en-US" dirty="0"/>
              <a:t>in climate change, migration and health sectors + to tackle the lag from when research is published to when it can have impact</a:t>
            </a:r>
          </a:p>
          <a:p>
            <a:pPr lvl="1"/>
            <a:r>
              <a:rPr lang="en-US" b="1" dirty="0"/>
              <a:t>Understanding</a:t>
            </a:r>
            <a:r>
              <a:rPr lang="en-US" dirty="0"/>
              <a:t> ‘</a:t>
            </a:r>
            <a:r>
              <a:rPr lang="en-US" b="1" dirty="0"/>
              <a:t>climate philosophy</a:t>
            </a:r>
            <a:r>
              <a:rPr lang="en-US" dirty="0"/>
              <a:t>’ – is our approach to climate science working?</a:t>
            </a:r>
          </a:p>
          <a:p>
            <a:pPr marL="0" indent="0">
              <a:buNone/>
            </a:pPr>
            <a:endParaRPr lang="en-BE" dirty="0"/>
          </a:p>
        </p:txBody>
      </p:sp>
    </p:spTree>
    <p:extLst>
      <p:ext uri="{BB962C8B-B14F-4D97-AF65-F5344CB8AC3E}">
        <p14:creationId xmlns:p14="http://schemas.microsoft.com/office/powerpoint/2010/main" val="2559211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93D0-FB1B-B237-6328-2AC7557591D8}"/>
              </a:ext>
            </a:extLst>
          </p:cNvPr>
          <p:cNvSpPr>
            <a:spLocks noGrp="1"/>
          </p:cNvSpPr>
          <p:nvPr>
            <p:ph type="title"/>
          </p:nvPr>
        </p:nvSpPr>
        <p:spPr/>
        <p:txBody>
          <a:bodyPr>
            <a:normAutofit fontScale="90000"/>
          </a:bodyPr>
          <a:lstStyle/>
          <a:p>
            <a:r>
              <a:rPr lang="en-US" dirty="0"/>
              <a:t>Governance</a:t>
            </a:r>
            <a:br>
              <a:rPr lang="en-US" dirty="0"/>
            </a:br>
            <a:endParaRPr lang="en-BE" dirty="0"/>
          </a:p>
        </p:txBody>
      </p:sp>
      <p:sp>
        <p:nvSpPr>
          <p:cNvPr id="3" name="Content Placeholder 2">
            <a:extLst>
              <a:ext uri="{FF2B5EF4-FFF2-40B4-BE49-F238E27FC236}">
                <a16:creationId xmlns:a16="http://schemas.microsoft.com/office/drawing/2014/main" id="{C6AE0511-9E39-22D2-6DE5-DB482F891064}"/>
              </a:ext>
            </a:extLst>
          </p:cNvPr>
          <p:cNvSpPr>
            <a:spLocks noGrp="1"/>
          </p:cNvSpPr>
          <p:nvPr>
            <p:ph idx="1"/>
          </p:nvPr>
        </p:nvSpPr>
        <p:spPr/>
        <p:txBody>
          <a:bodyPr>
            <a:normAutofit fontScale="77500" lnSpcReduction="20000"/>
          </a:bodyPr>
          <a:lstStyle/>
          <a:p>
            <a:pPr marL="0" indent="0">
              <a:buNone/>
            </a:pPr>
            <a:r>
              <a:rPr lang="en-US" dirty="0"/>
              <a:t>Refers to the macro-level factors such as </a:t>
            </a:r>
            <a:r>
              <a:rPr lang="en-US" b="1" dirty="0"/>
              <a:t>human rights, economic actors and the geopolitical agenda </a:t>
            </a:r>
            <a:r>
              <a:rPr lang="en-US" dirty="0"/>
              <a:t>related to the nexus. Studies in this stream can contribute by identifying the governing factors that impact climate change, migration and health and investigate how </a:t>
            </a:r>
            <a:r>
              <a:rPr lang="en-US" b="1" dirty="0"/>
              <a:t>research can benefit global diplomacy efforts</a:t>
            </a:r>
            <a:r>
              <a:rPr lang="en-US" dirty="0"/>
              <a:t>.</a:t>
            </a:r>
          </a:p>
          <a:p>
            <a:pPr marL="0" indent="0">
              <a:buNone/>
            </a:pPr>
            <a:endParaRPr lang="en-US" dirty="0"/>
          </a:p>
          <a:p>
            <a:pPr lvl="1"/>
            <a:r>
              <a:rPr lang="en-US" b="1" dirty="0"/>
              <a:t>Translating</a:t>
            </a:r>
            <a:r>
              <a:rPr lang="en-US" dirty="0"/>
              <a:t> global </a:t>
            </a:r>
            <a:r>
              <a:rPr lang="en-US" b="1" dirty="0"/>
              <a:t>governance into community interventions </a:t>
            </a:r>
            <a:r>
              <a:rPr lang="en-US" dirty="0"/>
              <a:t>using the climate change, migration and health(care) perspective</a:t>
            </a:r>
          </a:p>
          <a:p>
            <a:pPr lvl="1"/>
            <a:r>
              <a:rPr lang="en-US" b="1" dirty="0"/>
              <a:t>Understanding and disentangling governance structures </a:t>
            </a:r>
            <a:r>
              <a:rPr lang="en-US" dirty="0"/>
              <a:t>for creating climate resilient systems.</a:t>
            </a:r>
          </a:p>
          <a:p>
            <a:pPr lvl="1"/>
            <a:r>
              <a:rPr lang="en-US" dirty="0"/>
              <a:t>Conducting research to have </a:t>
            </a:r>
            <a:r>
              <a:rPr lang="en-US" b="1" dirty="0"/>
              <a:t>impact on policy and legal decisions</a:t>
            </a:r>
            <a:endParaRPr lang="en-BE" b="1" dirty="0"/>
          </a:p>
        </p:txBody>
      </p:sp>
    </p:spTree>
    <p:extLst>
      <p:ext uri="{BB962C8B-B14F-4D97-AF65-F5344CB8AC3E}">
        <p14:creationId xmlns:p14="http://schemas.microsoft.com/office/powerpoint/2010/main" val="736570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9E1A-5A1A-7489-F4AB-6E9889A60366}"/>
              </a:ext>
            </a:extLst>
          </p:cNvPr>
          <p:cNvSpPr>
            <a:spLocks noGrp="1"/>
          </p:cNvSpPr>
          <p:nvPr>
            <p:ph type="title"/>
          </p:nvPr>
        </p:nvSpPr>
        <p:spPr/>
        <p:txBody>
          <a:bodyPr>
            <a:normAutofit fontScale="90000"/>
          </a:bodyPr>
          <a:lstStyle/>
          <a:p>
            <a:r>
              <a:rPr lang="en-US" dirty="0"/>
              <a:t>The climate perspective</a:t>
            </a:r>
            <a:br>
              <a:rPr lang="en-US" dirty="0"/>
            </a:br>
            <a:endParaRPr lang="en-BE" dirty="0"/>
          </a:p>
        </p:txBody>
      </p:sp>
      <p:sp>
        <p:nvSpPr>
          <p:cNvPr id="3" name="Content Placeholder 2">
            <a:extLst>
              <a:ext uri="{FF2B5EF4-FFF2-40B4-BE49-F238E27FC236}">
                <a16:creationId xmlns:a16="http://schemas.microsoft.com/office/drawing/2014/main" id="{EBB2D416-DE4A-E744-D7DA-880CEB57E07B}"/>
              </a:ext>
            </a:extLst>
          </p:cNvPr>
          <p:cNvSpPr>
            <a:spLocks noGrp="1"/>
          </p:cNvSpPr>
          <p:nvPr>
            <p:ph idx="1"/>
          </p:nvPr>
        </p:nvSpPr>
        <p:spPr/>
        <p:txBody>
          <a:bodyPr>
            <a:normAutofit fontScale="77500" lnSpcReduction="20000"/>
          </a:bodyPr>
          <a:lstStyle/>
          <a:p>
            <a:pPr marL="0" indent="0">
              <a:buNone/>
            </a:pPr>
            <a:r>
              <a:rPr lang="en-US" dirty="0"/>
              <a:t>Refers to detecting and understanding how climate change impacts migration patterns, health outcomes and healthcare services. Studies in this stream help to understand how abovementioned impacts interact with each other, including its mediating factors. This can provide evidence to foster mitigation and adaptation, as well as loss and damage of climate change.</a:t>
            </a:r>
          </a:p>
          <a:p>
            <a:pPr marL="0" indent="0">
              <a:buNone/>
            </a:pPr>
            <a:endParaRPr lang="en-US" dirty="0"/>
          </a:p>
          <a:p>
            <a:pPr lvl="1"/>
            <a:r>
              <a:rPr lang="en-US" dirty="0"/>
              <a:t>Stakeholder mapping of climate change actors and communicating climate science to policy</a:t>
            </a:r>
          </a:p>
          <a:p>
            <a:pPr lvl="1"/>
            <a:r>
              <a:rPr lang="en-US" dirty="0"/>
              <a:t>Understanding disaster risk reduction, response, recovery and preparedness</a:t>
            </a:r>
          </a:p>
          <a:p>
            <a:pPr lvl="1"/>
            <a:r>
              <a:rPr lang="en-US" dirty="0"/>
              <a:t>The impact of loss and damage due to climate change and human action/inaction</a:t>
            </a:r>
          </a:p>
          <a:p>
            <a:endParaRPr lang="en-US" dirty="0"/>
          </a:p>
          <a:p>
            <a:endParaRPr lang="en-BE" dirty="0"/>
          </a:p>
        </p:txBody>
      </p:sp>
    </p:spTree>
    <p:extLst>
      <p:ext uri="{BB962C8B-B14F-4D97-AF65-F5344CB8AC3E}">
        <p14:creationId xmlns:p14="http://schemas.microsoft.com/office/powerpoint/2010/main" val="1932542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FA28-7952-92B9-0B04-18A0BA4FD877}"/>
              </a:ext>
            </a:extLst>
          </p:cNvPr>
          <p:cNvSpPr>
            <a:spLocks noGrp="1"/>
          </p:cNvSpPr>
          <p:nvPr>
            <p:ph type="title"/>
          </p:nvPr>
        </p:nvSpPr>
        <p:spPr/>
        <p:txBody>
          <a:bodyPr>
            <a:normAutofit fontScale="90000"/>
          </a:bodyPr>
          <a:lstStyle/>
          <a:p>
            <a:r>
              <a:rPr lang="en-US" dirty="0"/>
              <a:t>The migration perspective</a:t>
            </a:r>
            <a:br>
              <a:rPr lang="en-US" dirty="0"/>
            </a:br>
            <a:endParaRPr lang="en-BE" dirty="0"/>
          </a:p>
        </p:txBody>
      </p:sp>
      <p:sp>
        <p:nvSpPr>
          <p:cNvPr id="3" name="Content Placeholder 2">
            <a:extLst>
              <a:ext uri="{FF2B5EF4-FFF2-40B4-BE49-F238E27FC236}">
                <a16:creationId xmlns:a16="http://schemas.microsoft.com/office/drawing/2014/main" id="{D328A270-E47B-FB05-B527-0B996EDDF04E}"/>
              </a:ext>
            </a:extLst>
          </p:cNvPr>
          <p:cNvSpPr>
            <a:spLocks noGrp="1"/>
          </p:cNvSpPr>
          <p:nvPr>
            <p:ph idx="1"/>
          </p:nvPr>
        </p:nvSpPr>
        <p:spPr/>
        <p:txBody>
          <a:bodyPr>
            <a:normAutofit fontScale="62500" lnSpcReduction="20000"/>
          </a:bodyPr>
          <a:lstStyle/>
          <a:p>
            <a:pPr marL="0" indent="0">
              <a:buNone/>
            </a:pPr>
            <a:r>
              <a:rPr lang="en-US" dirty="0"/>
              <a:t>Refers to the role of climate change and health(care) as drivers for migration and the impacts of migration for health(care) and the environment. Studies in this stream add to the ongoing debate concerning the impact of climate change on migration patterns around the world and explore how climate change may affect migration through other transmission channels – like through health(care) – than the well-studied agricultural income channel. Moreover, it covers studies considering health(care)-related migration drivers, as well as the impact on health and healthcare access among (climate) migrants and their host communities worldwide.</a:t>
            </a:r>
          </a:p>
          <a:p>
            <a:pPr marL="0" indent="0">
              <a:buNone/>
            </a:pPr>
            <a:endParaRPr lang="en-US" dirty="0"/>
          </a:p>
          <a:p>
            <a:pPr lvl="1"/>
            <a:r>
              <a:rPr lang="en-US" dirty="0"/>
              <a:t>Policy framing in the context of climate-influenced mobility and coherence in policies related to migration, climate change, and health</a:t>
            </a:r>
          </a:p>
          <a:p>
            <a:pPr lvl="1"/>
            <a:r>
              <a:rPr lang="en-US" dirty="0"/>
              <a:t>Cumulative impacts from climate change and migration for health and relation with demographics</a:t>
            </a:r>
          </a:p>
          <a:p>
            <a:pPr lvl="1"/>
            <a:r>
              <a:rPr lang="en-US" dirty="0"/>
              <a:t>Voluntary and forced immobility in the context of climate shifts and the role of demographics</a:t>
            </a:r>
            <a:endParaRPr lang="en-BE" dirty="0"/>
          </a:p>
        </p:txBody>
      </p:sp>
    </p:spTree>
    <p:extLst>
      <p:ext uri="{BB962C8B-B14F-4D97-AF65-F5344CB8AC3E}">
        <p14:creationId xmlns:p14="http://schemas.microsoft.com/office/powerpoint/2010/main" val="962306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4882" y="1776438"/>
            <a:ext cx="6215218" cy="3367062"/>
          </a:xfrm>
        </p:spPr>
        <p:txBody>
          <a:bodyPr/>
          <a:lstStyle/>
          <a:p>
            <a:pPr>
              <a:lnSpc>
                <a:spcPct val="100000"/>
              </a:lnSpc>
            </a:pPr>
            <a:r>
              <a:rPr lang="en-GB" sz="2700" b="1" dirty="0"/>
              <a:t>Prof. dr. Ilse Ruyssen</a:t>
            </a:r>
            <a:br>
              <a:rPr lang="en-GB" sz="2700" b="1" dirty="0"/>
            </a:br>
            <a:r>
              <a:rPr lang="en-GB" sz="2700" b="1" dirty="0"/>
              <a:t>dr. Charlotte Scheerens</a:t>
            </a:r>
            <a:r>
              <a:rPr lang="en-GB" dirty="0"/>
              <a:t/>
            </a:r>
            <a:br>
              <a:rPr lang="en-GB" dirty="0"/>
            </a:br>
            <a:r>
              <a:rPr lang="en-GB" dirty="0"/>
              <a:t/>
            </a:r>
            <a:br>
              <a:rPr lang="en-GB" dirty="0"/>
            </a:br>
            <a:r>
              <a:rPr lang="en-GB" sz="1800" dirty="0"/>
              <a:t>Department of Economics, Ghent University</a:t>
            </a:r>
            <a:br>
              <a:rPr lang="en-GB" sz="1800" dirty="0"/>
            </a:br>
            <a:r>
              <a:rPr lang="en-GB" sz="1800" dirty="0"/>
              <a:t/>
            </a:r>
            <a:br>
              <a:rPr lang="en-GB" sz="1800" dirty="0"/>
            </a:br>
            <a:r>
              <a:rPr lang="en-GB" sz="1800" dirty="0"/>
              <a:t>E  ilse.ruyssen@ugent.be</a:t>
            </a:r>
            <a:br>
              <a:rPr lang="en-GB" sz="1800" dirty="0"/>
            </a:br>
            <a:r>
              <a:rPr lang="en-GB" sz="1800" dirty="0"/>
              <a:t>E	charlotte.scheerens@ugent.be</a:t>
            </a:r>
            <a:br>
              <a:rPr lang="en-GB" sz="1800" dirty="0"/>
            </a:br>
            <a:r>
              <a:rPr lang="en-GB" sz="1800" dirty="0"/>
              <a:t/>
            </a:r>
            <a:br>
              <a:rPr lang="en-GB" sz="1800" dirty="0"/>
            </a:br>
            <a:r>
              <a:rPr lang="en-GB" sz="1800" dirty="0"/>
              <a:t/>
            </a:r>
            <a:br>
              <a:rPr lang="en-GB" sz="1800" dirty="0"/>
            </a:br>
            <a:r>
              <a:rPr lang="en-GB" sz="1800" dirty="0"/>
              <a:t>www.ugent.be</a:t>
            </a:r>
            <a:r>
              <a:rPr lang="en-GB" dirty="0"/>
              <a:t/>
            </a:r>
            <a:br>
              <a:rPr lang="en-GB" dirty="0"/>
            </a:br>
            <a:r>
              <a:rPr lang="en-GB" sz="1800" dirty="0"/>
              <a:t>www.climighealth.com</a:t>
            </a:r>
          </a:p>
        </p:txBody>
      </p:sp>
      <p:pic>
        <p:nvPicPr>
          <p:cNvPr id="3" name="Picture 8">
            <a:extLst>
              <a:ext uri="{FF2B5EF4-FFF2-40B4-BE49-F238E27FC236}">
                <a16:creationId xmlns:a16="http://schemas.microsoft.com/office/drawing/2014/main" id="{9CFCCD90-A181-CB49-AC3D-FDC1B0DA4C3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1940" y="5682001"/>
            <a:ext cx="1334917" cy="1175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392350F-2A47-9B4A-8F37-47A17B8C64C0}"/>
              </a:ext>
            </a:extLst>
          </p:cNvPr>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artisticPaintStrokes/>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886857" y="5682001"/>
            <a:ext cx="1396187" cy="109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76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826D-B224-0985-A23F-4F6E4BB6BA64}"/>
              </a:ext>
            </a:extLst>
          </p:cNvPr>
          <p:cNvSpPr>
            <a:spLocks noGrp="1"/>
          </p:cNvSpPr>
          <p:nvPr>
            <p:ph type="title"/>
          </p:nvPr>
        </p:nvSpPr>
        <p:spPr/>
        <p:txBody>
          <a:bodyPr>
            <a:normAutofit/>
          </a:bodyPr>
          <a:lstStyle/>
          <a:p>
            <a:r>
              <a:rPr lang="en-US" sz="4400" b="1" dirty="0"/>
              <a:t>VLIRUOS TEAMS Project </a:t>
            </a:r>
          </a:p>
        </p:txBody>
      </p:sp>
      <p:sp>
        <p:nvSpPr>
          <p:cNvPr id="4" name="Titel 3">
            <a:extLst>
              <a:ext uri="{FF2B5EF4-FFF2-40B4-BE49-F238E27FC236}">
                <a16:creationId xmlns:a16="http://schemas.microsoft.com/office/drawing/2014/main" id="{735DCC1F-23FB-A45C-94DA-A9AB62D2B99D}"/>
              </a:ext>
            </a:extLst>
          </p:cNvPr>
          <p:cNvSpPr txBox="1">
            <a:spLocks/>
          </p:cNvSpPr>
          <p:nvPr/>
        </p:nvSpPr>
        <p:spPr>
          <a:xfrm>
            <a:off x="596900" y="2348264"/>
            <a:ext cx="10686796" cy="32905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nl-BE" sz="3100" dirty="0"/>
          </a:p>
        </p:txBody>
      </p:sp>
      <p:sp>
        <p:nvSpPr>
          <p:cNvPr id="5" name="Ondertitel 4">
            <a:extLst>
              <a:ext uri="{FF2B5EF4-FFF2-40B4-BE49-F238E27FC236}">
                <a16:creationId xmlns:a16="http://schemas.microsoft.com/office/drawing/2014/main" id="{AC273062-90FA-53BE-C39F-2DEBDA0C1664}"/>
              </a:ext>
            </a:extLst>
          </p:cNvPr>
          <p:cNvSpPr txBox="1">
            <a:spLocks/>
          </p:cNvSpPr>
          <p:nvPr/>
        </p:nvSpPr>
        <p:spPr>
          <a:xfrm>
            <a:off x="1966912" y="4724400"/>
            <a:ext cx="6605588" cy="419861"/>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7313" algn="ctr">
              <a:spcBef>
                <a:spcPts val="0"/>
              </a:spcBef>
            </a:pPr>
            <a:endParaRPr lang="nl-BE" sz="2000" b="1" dirty="0">
              <a:solidFill>
                <a:srgbClr val="2467C5"/>
              </a:solidFill>
            </a:endParaRPr>
          </a:p>
        </p:txBody>
      </p:sp>
      <p:pic>
        <p:nvPicPr>
          <p:cNvPr id="6" name="Picture 8">
            <a:extLst>
              <a:ext uri="{FF2B5EF4-FFF2-40B4-BE49-F238E27FC236}">
                <a16:creationId xmlns:a16="http://schemas.microsoft.com/office/drawing/2014/main" id="{3A3A86C9-4C6E-7A56-10EC-276FEACDE2A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305617" y="6061164"/>
            <a:ext cx="835735" cy="736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LIRUOS">
            <a:extLst>
              <a:ext uri="{FF2B5EF4-FFF2-40B4-BE49-F238E27FC236}">
                <a16:creationId xmlns:a16="http://schemas.microsoft.com/office/drawing/2014/main" id="{6557958B-1C08-F93E-9C91-F148E83AE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927279" y="6170519"/>
            <a:ext cx="1398913" cy="329982"/>
          </a:xfrm>
          <a:prstGeom prst="rect">
            <a:avLst/>
          </a:prstGeom>
          <a:noFill/>
        </p:spPr>
      </p:pic>
      <p:pic>
        <p:nvPicPr>
          <p:cNvPr id="8" name="Picture 6" descr="Belgium">
            <a:extLst>
              <a:ext uri="{FF2B5EF4-FFF2-40B4-BE49-F238E27FC236}">
                <a16:creationId xmlns:a16="http://schemas.microsoft.com/office/drawing/2014/main" id="{37D30B53-1011-6D0B-7516-08F1F7B8F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514" y="6129119"/>
            <a:ext cx="1591766" cy="37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541CDEF-CECE-D081-0299-74AD86A01C84}"/>
              </a:ext>
            </a:extLst>
          </p:cNvPr>
          <p:cNvSpPr txBox="1"/>
          <p:nvPr/>
        </p:nvSpPr>
        <p:spPr>
          <a:xfrm>
            <a:off x="469900" y="2114811"/>
            <a:ext cx="11125200" cy="5478423"/>
          </a:xfrm>
          <a:prstGeom prst="rect">
            <a:avLst/>
          </a:prstGeom>
          <a:noFill/>
        </p:spPr>
        <p:txBody>
          <a:bodyPr wrap="square">
            <a:spAutoFit/>
          </a:bodyPr>
          <a:lstStyle/>
          <a:p>
            <a:r>
              <a:rPr lang="en-US" sz="2400" b="1" dirty="0"/>
              <a:t>Title: Fostering the development of planetary health research and education in Africa towards climate-resilient primary health care</a:t>
            </a:r>
          </a:p>
          <a:p>
            <a:endParaRPr lang="en-US" sz="2000" dirty="0"/>
          </a:p>
          <a:p>
            <a:r>
              <a:rPr lang="en-US" b="1" dirty="0"/>
              <a:t>Overall aim</a:t>
            </a:r>
            <a:r>
              <a:rPr lang="en-US" dirty="0"/>
              <a:t>: how to build more climate-resilient PHC in Africa by integrating the emerging discipline of planetary health in education and research within African Universities.</a:t>
            </a:r>
          </a:p>
          <a:p>
            <a:endParaRPr lang="en-US" sz="2000" dirty="0"/>
          </a:p>
          <a:p>
            <a:r>
              <a:rPr lang="en-US" sz="1600" b="1" dirty="0"/>
              <a:t>Five-year</a:t>
            </a:r>
            <a:r>
              <a:rPr lang="en-US" sz="1600" dirty="0"/>
              <a:t> project 2022-2027, incl. funding for </a:t>
            </a:r>
            <a:r>
              <a:rPr lang="en-US" sz="1600" dirty="0" err="1"/>
              <a:t>Primafamed</a:t>
            </a:r>
            <a:r>
              <a:rPr lang="en-US" sz="1600" dirty="0"/>
              <a:t> conferences. </a:t>
            </a:r>
          </a:p>
          <a:p>
            <a:r>
              <a:rPr lang="en-US" sz="1600" dirty="0"/>
              <a:t>Collaboration between </a:t>
            </a:r>
            <a:r>
              <a:rPr lang="en-US" sz="1600" b="1" dirty="0"/>
              <a:t>Stellenbosch and Ghent University </a:t>
            </a:r>
            <a:r>
              <a:rPr lang="en-US" sz="1600" dirty="0"/>
              <a:t>and the </a:t>
            </a:r>
            <a:r>
              <a:rPr lang="en-US" sz="1600" b="1" dirty="0"/>
              <a:t>Master of Philosophy in Family Medicine (MPhil)</a:t>
            </a:r>
            <a:r>
              <a:rPr lang="en-US" sz="1600" dirty="0"/>
              <a:t> program with Master student participation.</a:t>
            </a:r>
          </a:p>
          <a:p>
            <a:endParaRPr lang="en-US" sz="2000" dirty="0"/>
          </a:p>
          <a:p>
            <a:r>
              <a:rPr lang="en-US" sz="1600" dirty="0"/>
              <a:t>Promotor: </a:t>
            </a:r>
            <a:r>
              <a:rPr lang="en-US" sz="1600" b="1" dirty="0"/>
              <a:t>Prof. Bob Mash (SU) </a:t>
            </a:r>
            <a:r>
              <a:rPr lang="en-US" sz="1600" dirty="0"/>
              <a:t>and</a:t>
            </a:r>
            <a:r>
              <a:rPr lang="en-US" sz="1600" b="1" dirty="0"/>
              <a:t> Prof. Ilse Ruyssen (GU)</a:t>
            </a:r>
            <a:r>
              <a:rPr lang="en-US" sz="1600" dirty="0"/>
              <a:t>. Co-promotor: Dr. Charlotte Scheerens (GU).</a:t>
            </a:r>
          </a:p>
          <a:p>
            <a:r>
              <a:rPr lang="en-US" sz="1600" dirty="0"/>
              <a:t>Collaborators (among others): Dr. Christian </a:t>
            </a:r>
            <a:r>
              <a:rPr lang="en-US" sz="1600" dirty="0" err="1"/>
              <a:t>Lokotola</a:t>
            </a:r>
            <a:r>
              <a:rPr lang="en-US" sz="1600" dirty="0"/>
              <a:t> (SU), Jan De </a:t>
            </a:r>
            <a:r>
              <a:rPr lang="en-US" sz="1600" dirty="0" err="1"/>
              <a:t>Maeseneer</a:t>
            </a:r>
            <a:r>
              <a:rPr lang="en-US" sz="1600" dirty="0"/>
              <a:t> (GU), Dr. Anna Galle (GU).</a:t>
            </a:r>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sz="1600" dirty="0"/>
          </a:p>
          <a:p>
            <a:endParaRPr lang="en-US" sz="2000" dirty="0"/>
          </a:p>
          <a:p>
            <a:endParaRPr lang="en-US" sz="2000" dirty="0"/>
          </a:p>
          <a:p>
            <a:endParaRPr lang="en-US" sz="2000" dirty="0"/>
          </a:p>
          <a:p>
            <a:endParaRPr lang="en-BE" dirty="0"/>
          </a:p>
        </p:txBody>
      </p:sp>
      <p:pic>
        <p:nvPicPr>
          <p:cNvPr id="1026" name="Picture 2" descr="Stellenbosch University Home">
            <a:extLst>
              <a:ext uri="{FF2B5EF4-FFF2-40B4-BE49-F238E27FC236}">
                <a16:creationId xmlns:a16="http://schemas.microsoft.com/office/drawing/2014/main" id="{B72B85B0-20D8-0EA8-8F8C-4D2097E9E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3497" y="6036828"/>
            <a:ext cx="1080985" cy="64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440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F7F1-1239-FB32-B22D-10A01D2F9357}"/>
              </a:ext>
            </a:extLst>
          </p:cNvPr>
          <p:cNvSpPr>
            <a:spLocks noGrp="1"/>
          </p:cNvSpPr>
          <p:nvPr>
            <p:ph type="title"/>
          </p:nvPr>
        </p:nvSpPr>
        <p:spPr/>
        <p:txBody>
          <a:bodyPr/>
          <a:lstStyle/>
          <a:p>
            <a:r>
              <a:rPr lang="en-US" b="1" dirty="0"/>
              <a:t>Research program</a:t>
            </a:r>
            <a:endParaRPr lang="en-BE" b="1" dirty="0"/>
          </a:p>
        </p:txBody>
      </p:sp>
      <p:sp>
        <p:nvSpPr>
          <p:cNvPr id="3" name="Content Placeholder 2">
            <a:extLst>
              <a:ext uri="{FF2B5EF4-FFF2-40B4-BE49-F238E27FC236}">
                <a16:creationId xmlns:a16="http://schemas.microsoft.com/office/drawing/2014/main" id="{1B32D5E2-B7EC-D6BD-EFEE-8F9023164753}"/>
              </a:ext>
            </a:extLst>
          </p:cNvPr>
          <p:cNvSpPr>
            <a:spLocks noGrp="1"/>
          </p:cNvSpPr>
          <p:nvPr>
            <p:ph idx="1"/>
          </p:nvPr>
        </p:nvSpPr>
        <p:spPr>
          <a:xfrm>
            <a:off x="533400" y="2243470"/>
            <a:ext cx="11277600" cy="4263656"/>
          </a:xfrm>
        </p:spPr>
        <p:txBody>
          <a:bodyPr>
            <a:normAutofit/>
          </a:bodyPr>
          <a:lstStyle/>
          <a:p>
            <a:pPr marL="0" indent="0">
              <a:lnSpc>
                <a:spcPct val="100000"/>
              </a:lnSpc>
              <a:spcBef>
                <a:spcPts val="0"/>
              </a:spcBef>
              <a:buNone/>
            </a:pPr>
            <a:r>
              <a:rPr lang="en-US" sz="1800" dirty="0"/>
              <a:t>Two applied studies to the Western Cape Climate Change Forum and the local Dep. of Health on (</a:t>
            </a:r>
            <a:r>
              <a:rPr lang="en-US" sz="1800" dirty="0" err="1"/>
              <a:t>i</a:t>
            </a:r>
            <a:r>
              <a:rPr lang="en-US" sz="1800" dirty="0"/>
              <a:t>) a tool to measure preparedness and resilience of PHC, and (ii) expanding HIS to with CC-related indicators, integrating data, as well as early warning indicators. </a:t>
            </a:r>
          </a:p>
          <a:p>
            <a:pPr marL="0" indent="0">
              <a:lnSpc>
                <a:spcPct val="100000"/>
              </a:lnSpc>
              <a:spcBef>
                <a:spcPts val="0"/>
              </a:spcBef>
              <a:buNone/>
            </a:pPr>
            <a:endParaRPr lang="en-US" sz="1800" b="1" dirty="0"/>
          </a:p>
          <a:p>
            <a:pPr marL="0" indent="0">
              <a:lnSpc>
                <a:spcPct val="100000"/>
              </a:lnSpc>
              <a:spcBef>
                <a:spcPts val="0"/>
              </a:spcBef>
              <a:buNone/>
            </a:pPr>
            <a:r>
              <a:rPr lang="en-US" sz="1800" b="1" dirty="0"/>
              <a:t>Two scoping reviews on (</a:t>
            </a:r>
            <a:r>
              <a:rPr lang="en-US" sz="1800" b="1" dirty="0" err="1"/>
              <a:t>i</a:t>
            </a:r>
            <a:r>
              <a:rPr lang="en-US" sz="1800" b="1" dirty="0"/>
              <a:t>) PHC and climate change, and (ii) PHC and Migration within Africa: working on the identified knowledge gaps, with </a:t>
            </a:r>
            <a:r>
              <a:rPr lang="en-US" sz="1800" b="1" dirty="0" err="1"/>
              <a:t>Primafamed</a:t>
            </a:r>
            <a:r>
              <a:rPr lang="en-US" sz="1800" b="1" dirty="0"/>
              <a:t>:</a:t>
            </a:r>
          </a:p>
          <a:p>
            <a:pPr marL="800100" lvl="1" indent="-342900" algn="just">
              <a:lnSpc>
                <a:spcPct val="107000"/>
              </a:lnSpc>
              <a:buFont typeface="+mj-lt"/>
              <a:buAutoNum type="arabicPeriod"/>
            </a:pPr>
            <a:r>
              <a:rPr lang="en-US" sz="1400" dirty="0">
                <a:effectLst/>
                <a:latin typeface="+mj-lt"/>
                <a:ea typeface="Calibri" panose="020F0502020204030204" pitchFamily="34" charset="0"/>
                <a:cs typeface="Calibri" panose="020F0502020204030204" pitchFamily="34" charset="0"/>
              </a:rPr>
              <a:t>What do PHC need to know about building climate-resilient facilities and services, and how to address?</a:t>
            </a:r>
            <a:endParaRPr lang="en-ZA" sz="1400" dirty="0">
              <a:effectLst/>
              <a:latin typeface="+mj-lt"/>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en-US" sz="1400" dirty="0">
                <a:effectLst/>
                <a:latin typeface="+mj-lt"/>
                <a:ea typeface="Calibri" panose="020F0502020204030204" pitchFamily="34" charset="0"/>
                <a:cs typeface="Calibri" panose="020F0502020204030204" pitchFamily="34" charset="0"/>
              </a:rPr>
              <a:t>How can PHC providers identify and respond to the climate-related vulnerabilities of communities in their catchment areas ?</a:t>
            </a:r>
            <a:endParaRPr lang="en-US" sz="1800" b="1" dirty="0"/>
          </a:p>
          <a:p>
            <a:pPr marL="0" indent="0">
              <a:lnSpc>
                <a:spcPct val="100000"/>
              </a:lnSpc>
              <a:spcBef>
                <a:spcPts val="0"/>
              </a:spcBef>
              <a:buNone/>
            </a:pPr>
            <a:endParaRPr lang="en-US" sz="1800" b="1" dirty="0"/>
          </a:p>
          <a:p>
            <a:pPr marL="0" indent="0">
              <a:lnSpc>
                <a:spcPct val="100000"/>
              </a:lnSpc>
              <a:spcBef>
                <a:spcPts val="0"/>
              </a:spcBef>
              <a:buNone/>
            </a:pPr>
            <a:r>
              <a:rPr lang="en-US" sz="1800" b="1" dirty="0"/>
              <a:t>Five case studies in different African contexts on PHC resilience in the context of climate change. </a:t>
            </a:r>
          </a:p>
          <a:p>
            <a:pPr marL="0" indent="0">
              <a:lnSpc>
                <a:spcPct val="100000"/>
              </a:lnSpc>
              <a:spcBef>
                <a:spcPts val="0"/>
              </a:spcBef>
              <a:buNone/>
            </a:pPr>
            <a:endParaRPr lang="en-US" sz="1800" dirty="0"/>
          </a:p>
          <a:p>
            <a:pPr marL="0" indent="0">
              <a:lnSpc>
                <a:spcPct val="100000"/>
              </a:lnSpc>
              <a:spcBef>
                <a:spcPts val="0"/>
              </a:spcBef>
              <a:buNone/>
            </a:pPr>
            <a:r>
              <a:rPr lang="en-US" sz="1800" dirty="0"/>
              <a:t>Creating an active discourse by publishing original research, conference/short reports, and opinion pieces in the African PHCFM Journal and other journals.</a:t>
            </a:r>
          </a:p>
          <a:p>
            <a:pPr marL="0" indent="0">
              <a:lnSpc>
                <a:spcPct val="100000"/>
              </a:lnSpc>
              <a:spcBef>
                <a:spcPts val="0"/>
              </a:spcBef>
              <a:buNone/>
            </a:pPr>
            <a:endParaRPr lang="en-BE" sz="1800" dirty="0"/>
          </a:p>
        </p:txBody>
      </p:sp>
    </p:spTree>
    <p:extLst>
      <p:ext uri="{BB962C8B-B14F-4D97-AF65-F5344CB8AC3E}">
        <p14:creationId xmlns:p14="http://schemas.microsoft.com/office/powerpoint/2010/main" val="3835136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9A6-78BA-01F8-FE67-74B0FA8816FA}"/>
              </a:ext>
            </a:extLst>
          </p:cNvPr>
          <p:cNvSpPr>
            <a:spLocks noGrp="1"/>
          </p:cNvSpPr>
          <p:nvPr>
            <p:ph type="title"/>
          </p:nvPr>
        </p:nvSpPr>
        <p:spPr/>
        <p:txBody>
          <a:bodyPr>
            <a:normAutofit/>
          </a:bodyPr>
          <a:lstStyle/>
          <a:p>
            <a:r>
              <a:rPr lang="en-US" sz="3600" b="1" dirty="0"/>
              <a:t>Case studies on PHC resilience and climatic events</a:t>
            </a:r>
            <a:endParaRPr lang="en-BE" sz="3600" b="1" dirty="0"/>
          </a:p>
        </p:txBody>
      </p:sp>
      <p:sp>
        <p:nvSpPr>
          <p:cNvPr id="3" name="Content Placeholder 2">
            <a:extLst>
              <a:ext uri="{FF2B5EF4-FFF2-40B4-BE49-F238E27FC236}">
                <a16:creationId xmlns:a16="http://schemas.microsoft.com/office/drawing/2014/main" id="{A37DE132-C771-0A85-9A7E-AAA5B863AD69}"/>
              </a:ext>
            </a:extLst>
          </p:cNvPr>
          <p:cNvSpPr>
            <a:spLocks noGrp="1"/>
          </p:cNvSpPr>
          <p:nvPr>
            <p:ph idx="1"/>
          </p:nvPr>
        </p:nvSpPr>
        <p:spPr>
          <a:xfrm>
            <a:off x="531628" y="2222205"/>
            <a:ext cx="10752068" cy="4391246"/>
          </a:xfrm>
        </p:spPr>
        <p:txBody>
          <a:bodyPr>
            <a:noAutofit/>
          </a:bodyPr>
          <a:lstStyle/>
          <a:p>
            <a:pPr marL="0" indent="0">
              <a:lnSpc>
                <a:spcPct val="100000"/>
              </a:lnSpc>
              <a:spcBef>
                <a:spcPts val="0"/>
              </a:spcBef>
              <a:buNone/>
            </a:pPr>
            <a:r>
              <a:rPr lang="en-US" sz="1600" dirty="0"/>
              <a:t>Builds further on family doctor insights on the climate-migration-health nexus (Kampala, </a:t>
            </a:r>
            <a:r>
              <a:rPr lang="en-US" sz="1600" dirty="0" err="1"/>
              <a:t>Primafamed</a:t>
            </a:r>
            <a:r>
              <a:rPr lang="en-US" sz="1600" dirty="0"/>
              <a:t> 2019). </a:t>
            </a:r>
          </a:p>
          <a:p>
            <a:pPr marL="0" indent="0">
              <a:lnSpc>
                <a:spcPct val="100000"/>
              </a:lnSpc>
              <a:spcBef>
                <a:spcPts val="0"/>
              </a:spcBef>
              <a:buNone/>
            </a:pPr>
            <a:endParaRPr lang="en-US" sz="1600" dirty="0"/>
          </a:p>
          <a:p>
            <a:pPr marL="0" indent="0">
              <a:lnSpc>
                <a:spcPct val="100000"/>
              </a:lnSpc>
              <a:spcBef>
                <a:spcPts val="0"/>
              </a:spcBef>
              <a:buNone/>
            </a:pPr>
            <a:r>
              <a:rPr lang="en-US" sz="1600" b="1" dirty="0"/>
              <a:t>Case studies </a:t>
            </a:r>
            <a:r>
              <a:rPr lang="en-US" sz="1600" dirty="0"/>
              <a:t>including short perspectives published in the PHCFM.</a:t>
            </a:r>
          </a:p>
          <a:p>
            <a:pPr>
              <a:lnSpc>
                <a:spcPct val="100000"/>
              </a:lnSpc>
              <a:spcBef>
                <a:spcPts val="0"/>
              </a:spcBef>
            </a:pPr>
            <a:r>
              <a:rPr lang="en-US" sz="1600" u="sng" dirty="0"/>
              <a:t>South Africa</a:t>
            </a:r>
            <a:r>
              <a:rPr lang="en-US" sz="1600" dirty="0"/>
              <a:t>: Flash floods in Durban</a:t>
            </a:r>
          </a:p>
          <a:p>
            <a:pPr>
              <a:lnSpc>
                <a:spcPct val="100000"/>
              </a:lnSpc>
              <a:spcBef>
                <a:spcPts val="0"/>
              </a:spcBef>
            </a:pPr>
            <a:r>
              <a:rPr lang="en-US" sz="1600" u="sng" dirty="0"/>
              <a:t>Mozambique</a:t>
            </a:r>
            <a:r>
              <a:rPr lang="en-US" sz="1600" dirty="0"/>
              <a:t>: Cyclone </a:t>
            </a:r>
            <a:r>
              <a:rPr lang="en-US" sz="1600" dirty="0" err="1"/>
              <a:t>Idai</a:t>
            </a:r>
            <a:r>
              <a:rPr lang="en-US" sz="1600" dirty="0"/>
              <a:t> and displacement in Beira (short report in AJPCFM in press)</a:t>
            </a:r>
          </a:p>
          <a:p>
            <a:pPr>
              <a:lnSpc>
                <a:spcPct val="100000"/>
              </a:lnSpc>
              <a:spcBef>
                <a:spcPts val="0"/>
              </a:spcBef>
            </a:pPr>
            <a:r>
              <a:rPr lang="en-US" sz="1600" u="sng" dirty="0"/>
              <a:t>Kenya</a:t>
            </a:r>
            <a:r>
              <a:rPr lang="en-US" sz="1600" dirty="0"/>
              <a:t>: Frequent and severe droughts in the </a:t>
            </a:r>
            <a:r>
              <a:rPr lang="en-US" sz="1600" dirty="0" err="1"/>
              <a:t>Khaliffi</a:t>
            </a:r>
            <a:r>
              <a:rPr lang="en-US" sz="1600" dirty="0"/>
              <a:t> district  (short report in AJPCFM) </a:t>
            </a:r>
          </a:p>
          <a:p>
            <a:pPr>
              <a:lnSpc>
                <a:spcPct val="100000"/>
              </a:lnSpc>
              <a:spcBef>
                <a:spcPts val="0"/>
              </a:spcBef>
            </a:pPr>
            <a:r>
              <a:rPr lang="en-US" sz="1600" u="sng" dirty="0"/>
              <a:t>Nigeria</a:t>
            </a:r>
            <a:r>
              <a:rPr lang="en-US" sz="1600" dirty="0"/>
              <a:t>: sea-level rise, frequent heavy rains, extreme droughts</a:t>
            </a:r>
          </a:p>
          <a:p>
            <a:pPr marL="0" indent="0">
              <a:lnSpc>
                <a:spcPct val="100000"/>
              </a:lnSpc>
              <a:spcBef>
                <a:spcPts val="0"/>
              </a:spcBef>
              <a:buNone/>
            </a:pPr>
            <a:endParaRPr lang="en-US" sz="1600" b="1" dirty="0"/>
          </a:p>
          <a:p>
            <a:pPr marL="0" indent="0">
              <a:lnSpc>
                <a:spcPct val="100000"/>
              </a:lnSpc>
              <a:spcBef>
                <a:spcPts val="0"/>
              </a:spcBef>
              <a:buNone/>
            </a:pPr>
            <a:r>
              <a:rPr lang="en-US" sz="1600" b="1" dirty="0"/>
              <a:t>Mixed methods approach: </a:t>
            </a:r>
            <a:r>
              <a:rPr lang="en-US" sz="1600" dirty="0"/>
              <a:t>Surveys of local healthcare workers and routinely collected health information for quantitative data, and in-depth individual and focus group interviews to explore the impact further. </a:t>
            </a:r>
          </a:p>
          <a:p>
            <a:pPr marL="0" indent="0">
              <a:lnSpc>
                <a:spcPct val="100000"/>
              </a:lnSpc>
              <a:spcBef>
                <a:spcPts val="0"/>
              </a:spcBef>
              <a:buNone/>
            </a:pPr>
            <a:endParaRPr lang="en-US" sz="1600" dirty="0"/>
          </a:p>
          <a:p>
            <a:pPr marL="0" indent="0">
              <a:lnSpc>
                <a:spcPct val="100000"/>
              </a:lnSpc>
              <a:spcBef>
                <a:spcPts val="0"/>
              </a:spcBef>
              <a:buNone/>
            </a:pPr>
            <a:r>
              <a:rPr lang="en-US" sz="1600" b="1" dirty="0" err="1"/>
              <a:t>Colllaboration</a:t>
            </a:r>
            <a:r>
              <a:rPr lang="en-US" sz="1600" b="1" dirty="0"/>
              <a:t> with </a:t>
            </a:r>
            <a:r>
              <a:rPr lang="en-US" sz="1600" b="1" dirty="0" err="1"/>
              <a:t>Primafamed</a:t>
            </a:r>
            <a:endParaRPr lang="en-US" sz="1600" dirty="0"/>
          </a:p>
          <a:p>
            <a:pPr>
              <a:lnSpc>
                <a:spcPct val="100000"/>
              </a:lnSpc>
              <a:spcBef>
                <a:spcPts val="0"/>
              </a:spcBef>
            </a:pPr>
            <a:r>
              <a:rPr lang="en-US" sz="1600" dirty="0"/>
              <a:t>What </a:t>
            </a:r>
            <a:r>
              <a:rPr lang="en-US" sz="1600" b="1" dirty="0"/>
              <a:t>data</a:t>
            </a:r>
            <a:r>
              <a:rPr lang="en-US" sz="1600" dirty="0"/>
              <a:t> needs to be collected, and how can PHC contribute to that?</a:t>
            </a:r>
          </a:p>
          <a:p>
            <a:pPr>
              <a:lnSpc>
                <a:spcPct val="100000"/>
              </a:lnSpc>
              <a:spcBef>
                <a:spcPts val="0"/>
              </a:spcBef>
            </a:pPr>
            <a:r>
              <a:rPr lang="en-US" sz="1600" dirty="0"/>
              <a:t>Strategies for building </a:t>
            </a:r>
            <a:r>
              <a:rPr lang="en-US" sz="1600" b="1" dirty="0"/>
              <a:t>partnerships</a:t>
            </a:r>
            <a:r>
              <a:rPr lang="en-US" sz="1600" dirty="0"/>
              <a:t> and </a:t>
            </a:r>
            <a:r>
              <a:rPr lang="en-US" sz="1600" b="1" dirty="0"/>
              <a:t>capacity building </a:t>
            </a:r>
            <a:r>
              <a:rPr lang="en-US" sz="1600" dirty="0"/>
              <a:t>in </a:t>
            </a:r>
            <a:r>
              <a:rPr lang="en-US" sz="1600" b="1" dirty="0"/>
              <a:t>local</a:t>
            </a:r>
            <a:r>
              <a:rPr lang="en-US" sz="1600" dirty="0"/>
              <a:t> partners</a:t>
            </a:r>
          </a:p>
          <a:p>
            <a:pPr>
              <a:lnSpc>
                <a:spcPct val="100000"/>
              </a:lnSpc>
              <a:spcBef>
                <a:spcPts val="0"/>
              </a:spcBef>
            </a:pPr>
            <a:r>
              <a:rPr lang="en-US" sz="1600" dirty="0"/>
              <a:t>Strategies for </a:t>
            </a:r>
            <a:r>
              <a:rPr lang="en-US" sz="1600" b="1" dirty="0"/>
              <a:t>knowledge dissemination</a:t>
            </a:r>
            <a:r>
              <a:rPr lang="en-US" sz="1600" dirty="0"/>
              <a:t>. </a:t>
            </a:r>
          </a:p>
          <a:p>
            <a:pPr>
              <a:lnSpc>
                <a:spcPct val="100000"/>
              </a:lnSpc>
              <a:spcBef>
                <a:spcPts val="0"/>
              </a:spcBef>
            </a:pPr>
            <a:r>
              <a:rPr lang="en-US" sz="1600" b="1" dirty="0"/>
              <a:t>Local support with </a:t>
            </a:r>
            <a:r>
              <a:rPr lang="en-US" sz="1600" b="1" dirty="0" err="1"/>
              <a:t>Mphil</a:t>
            </a:r>
            <a:r>
              <a:rPr lang="en-US" sz="1600" b="1" dirty="0"/>
              <a:t> program students</a:t>
            </a:r>
            <a:r>
              <a:rPr lang="en-US" sz="1600" dirty="0"/>
              <a:t>, who will execute the case studies</a:t>
            </a:r>
            <a:endParaRPr lang="en-BE" sz="1600" dirty="0"/>
          </a:p>
        </p:txBody>
      </p:sp>
    </p:spTree>
    <p:extLst>
      <p:ext uri="{BB962C8B-B14F-4D97-AF65-F5344CB8AC3E}">
        <p14:creationId xmlns:p14="http://schemas.microsoft.com/office/powerpoint/2010/main" val="41017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extLst>
              <a:ext uri="{FF2B5EF4-FFF2-40B4-BE49-F238E27FC236}">
                <a16:creationId xmlns:a16="http://schemas.microsoft.com/office/drawing/2014/main" id="{F614C759-EF70-4045-BC3E-E238ED7B080A}"/>
              </a:ext>
            </a:extLst>
          </p:cNvPr>
          <p:cNvPicPr>
            <a:picLocks noChangeAspect="1"/>
          </p:cNvPicPr>
          <p:nvPr/>
        </p:nvPicPr>
        <p:blipFill rotWithShape="1">
          <a:blip r:embed="rId2"/>
          <a:srcRect b="50000"/>
          <a:stretch/>
        </p:blipFill>
        <p:spPr>
          <a:xfrm>
            <a:off x="508638" y="0"/>
            <a:ext cx="11683362" cy="4333149"/>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0F5D6324-AB93-D94A-BF04-20F74022721F}"/>
              </a:ext>
            </a:extLst>
          </p:cNvPr>
          <p:cNvPicPr>
            <a:picLocks noChangeAspect="1"/>
          </p:cNvPicPr>
          <p:nvPr/>
        </p:nvPicPr>
        <p:blipFill rotWithShape="1">
          <a:blip r:embed="rId2"/>
          <a:srcRect t="67552" b="8091"/>
          <a:stretch/>
        </p:blipFill>
        <p:spPr>
          <a:xfrm>
            <a:off x="522513" y="4333148"/>
            <a:ext cx="11604985" cy="2096681"/>
          </a:xfrm>
          <a:prstGeom prst="rect">
            <a:avLst/>
          </a:prstGeom>
        </p:spPr>
      </p:pic>
    </p:spTree>
    <p:extLst>
      <p:ext uri="{BB962C8B-B14F-4D97-AF65-F5344CB8AC3E}">
        <p14:creationId xmlns:p14="http://schemas.microsoft.com/office/powerpoint/2010/main" val="3269614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CD4D-5379-9BE1-B04B-07624952610D}"/>
              </a:ext>
            </a:extLst>
          </p:cNvPr>
          <p:cNvSpPr>
            <a:spLocks noGrp="1"/>
          </p:cNvSpPr>
          <p:nvPr>
            <p:ph type="title"/>
          </p:nvPr>
        </p:nvSpPr>
        <p:spPr/>
        <p:txBody>
          <a:bodyPr/>
          <a:lstStyle/>
          <a:p>
            <a:r>
              <a:rPr lang="en-US" b="1" dirty="0"/>
              <a:t>Cyclone </a:t>
            </a:r>
            <a:r>
              <a:rPr lang="en-US" b="1" dirty="0" err="1"/>
              <a:t>Idai</a:t>
            </a:r>
            <a:r>
              <a:rPr lang="en-US" b="1" dirty="0"/>
              <a:t> Beira, 2019</a:t>
            </a:r>
            <a:endParaRPr lang="en-BE" b="1" dirty="0"/>
          </a:p>
        </p:txBody>
      </p:sp>
      <p:sp>
        <p:nvSpPr>
          <p:cNvPr id="3" name="Content Placeholder 2">
            <a:extLst>
              <a:ext uri="{FF2B5EF4-FFF2-40B4-BE49-F238E27FC236}">
                <a16:creationId xmlns:a16="http://schemas.microsoft.com/office/drawing/2014/main" id="{904E665A-D131-5797-2984-486DF4CBDA14}"/>
              </a:ext>
            </a:extLst>
          </p:cNvPr>
          <p:cNvSpPr>
            <a:spLocks noGrp="1"/>
          </p:cNvSpPr>
          <p:nvPr>
            <p:ph idx="1"/>
          </p:nvPr>
        </p:nvSpPr>
        <p:spPr>
          <a:xfrm>
            <a:off x="457200" y="2200941"/>
            <a:ext cx="6422065" cy="4253022"/>
          </a:xfrm>
        </p:spPr>
        <p:txBody>
          <a:bodyPr>
            <a:normAutofit/>
          </a:bodyPr>
          <a:lstStyle/>
          <a:p>
            <a:pPr marL="0" indent="0">
              <a:buNone/>
            </a:pPr>
            <a:r>
              <a:rPr lang="en-US" sz="1800" dirty="0"/>
              <a:t>Beira was struck by cyclone </a:t>
            </a:r>
            <a:r>
              <a:rPr lang="en-US" sz="1800" dirty="0" err="1"/>
              <a:t>Idai</a:t>
            </a:r>
            <a:r>
              <a:rPr lang="en-US" sz="1800" dirty="0"/>
              <a:t> in 2019 with devastating impacts, including </a:t>
            </a:r>
            <a:r>
              <a:rPr lang="en-US" sz="1800" b="1" dirty="0"/>
              <a:t>disruption of primary care by destroying facilities and road infrastructure</a:t>
            </a:r>
            <a:r>
              <a:rPr lang="en-US" sz="1800" dirty="0"/>
              <a:t>. Patients were unable to get to health facilities and suffered major injuries and displacement. </a:t>
            </a:r>
          </a:p>
          <a:p>
            <a:pPr marL="0" indent="0">
              <a:buNone/>
            </a:pPr>
            <a:r>
              <a:rPr lang="en-US" sz="1800" dirty="0"/>
              <a:t>Worst weather-related disaster to hit the Southern Hemisphere: said to be a combination of El Niño-induced drought intensified by climate change.</a:t>
            </a:r>
            <a:endParaRPr lang="en-US" sz="1800" b="1" dirty="0"/>
          </a:p>
          <a:p>
            <a:pPr marL="0" indent="0">
              <a:buNone/>
            </a:pPr>
            <a:r>
              <a:rPr lang="en-US" sz="1800" b="1" dirty="0"/>
              <a:t>In settings with high risks but low adaptive capacity, dedicated efforts are need to strengthen primary care to prepare for disasters and related displacement.</a:t>
            </a:r>
          </a:p>
          <a:p>
            <a:pPr marL="0" indent="0">
              <a:buNone/>
            </a:pPr>
            <a:endParaRPr lang="en-US" sz="2000" dirty="0"/>
          </a:p>
          <a:p>
            <a:pPr marL="0" indent="0">
              <a:buNone/>
            </a:pPr>
            <a:endParaRPr lang="en-US" sz="2000" dirty="0"/>
          </a:p>
        </p:txBody>
      </p:sp>
      <p:pic>
        <p:nvPicPr>
          <p:cNvPr id="4" name="Picture 2">
            <a:extLst>
              <a:ext uri="{FF2B5EF4-FFF2-40B4-BE49-F238E27FC236}">
                <a16:creationId xmlns:a16="http://schemas.microsoft.com/office/drawing/2014/main" id="{FBFA78DA-F9F8-524C-7403-C9C0FCEBE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316" y="676698"/>
            <a:ext cx="4345004" cy="445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F417F6E6-6D73-168E-9E2B-15273F3A85E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400000"/>
                    </a14:imgEffect>
                  </a14:imgLayer>
                </a14:imgProps>
              </a:ext>
              <a:ext uri="{28A0092B-C50C-407E-A947-70E740481C1C}">
                <a14:useLocalDpi xmlns:a14="http://schemas.microsoft.com/office/drawing/2010/main" val="0"/>
              </a:ext>
            </a:extLst>
          </a:blip>
          <a:srcRect b="3943"/>
          <a:stretch/>
        </p:blipFill>
        <p:spPr bwMode="auto">
          <a:xfrm>
            <a:off x="8920716" y="5355617"/>
            <a:ext cx="3071604" cy="139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8">
            <a:extLst>
              <a:ext uri="{FF2B5EF4-FFF2-40B4-BE49-F238E27FC236}">
                <a16:creationId xmlns:a16="http://schemas.microsoft.com/office/drawing/2014/main" id="{4E6C0EC8-9644-C072-005D-2B5FE94670E1}"/>
              </a:ext>
            </a:extLst>
          </p:cNvPr>
          <p:cNvSpPr txBox="1"/>
          <p:nvPr/>
        </p:nvSpPr>
        <p:spPr>
          <a:xfrm>
            <a:off x="3659632" y="6309360"/>
            <a:ext cx="5080000" cy="461665"/>
          </a:xfrm>
          <a:prstGeom prst="rect">
            <a:avLst/>
          </a:prstGeom>
          <a:noFill/>
        </p:spPr>
        <p:txBody>
          <a:bodyPr wrap="square" rtlCol="0">
            <a:spAutoFit/>
          </a:bodyPr>
          <a:lstStyle/>
          <a:p>
            <a:r>
              <a:rPr lang="nl-BE" sz="800" b="1" dirty="0"/>
              <a:t>Source</a:t>
            </a:r>
            <a:r>
              <a:rPr lang="nl-BE" sz="800" dirty="0"/>
              <a:t>: https://reliefweb.int/sites/reliefweb.int/files/resources/SA_Cyclone_and_Flooding_Snapshot_09042019.pdf</a:t>
            </a:r>
          </a:p>
        </p:txBody>
      </p:sp>
    </p:spTree>
    <p:extLst>
      <p:ext uri="{BB962C8B-B14F-4D97-AF65-F5344CB8AC3E}">
        <p14:creationId xmlns:p14="http://schemas.microsoft.com/office/powerpoint/2010/main" val="68881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6269" y="1913574"/>
            <a:ext cx="5677489" cy="1797190"/>
          </a:xfrm>
        </p:spPr>
        <p:txBody>
          <a:bodyPr>
            <a:normAutofit/>
          </a:bodyPr>
          <a:lstStyle/>
          <a:p>
            <a:pPr marL="116414" indent="0" fontAlgn="base">
              <a:buNone/>
            </a:pPr>
            <a:r>
              <a:rPr lang="en-US" sz="1600" i="1" dirty="0"/>
              <a:t>“We’ve had </a:t>
            </a:r>
            <a:r>
              <a:rPr lang="en-US" sz="1600" i="1" dirty="0">
                <a:solidFill>
                  <a:schemeClr val="accent6"/>
                </a:solidFill>
              </a:rPr>
              <a:t>cyclones </a:t>
            </a:r>
            <a:r>
              <a:rPr lang="en-US" sz="1600" i="1" dirty="0"/>
              <a:t>before, but this one was really horrific. What pains me … is the </a:t>
            </a:r>
            <a:r>
              <a:rPr lang="en-US" sz="1600" i="1" dirty="0">
                <a:solidFill>
                  <a:schemeClr val="accent6"/>
                </a:solidFill>
              </a:rPr>
              <a:t>government </a:t>
            </a:r>
            <a:r>
              <a:rPr lang="en-US" sz="1600" i="1" dirty="0"/>
              <a:t>did nothing about warning people to move to higher safer grounds. </a:t>
            </a:r>
          </a:p>
          <a:p>
            <a:pPr marL="116414" indent="0" fontAlgn="base">
              <a:buNone/>
            </a:pPr>
            <a:endParaRPr lang="en-US" sz="1600" i="1" dirty="0"/>
          </a:p>
        </p:txBody>
      </p:sp>
      <p:sp>
        <p:nvSpPr>
          <p:cNvPr id="5" name="Tijdelijke aanduiding voor dianummer 4"/>
          <p:cNvSpPr>
            <a:spLocks noGrp="1"/>
          </p:cNvSpPr>
          <p:nvPr>
            <p:ph type="sldNum" sz="quarter" idx="12"/>
          </p:nvPr>
        </p:nvSpPr>
        <p:spPr/>
        <p:txBody>
          <a:bodyPr/>
          <a:lstStyle/>
          <a:p>
            <a:fld id="{6FAB2EF7-71AA-4BD8-B8DA-BBAB86D12BFB}" type="slidenum">
              <a:rPr lang="nl-BE" noProof="0" smtClean="0"/>
              <a:t>21</a:t>
            </a:fld>
            <a:endParaRPr lang="nl-BE" noProof="0"/>
          </a:p>
        </p:txBody>
      </p:sp>
      <p:pic>
        <p:nvPicPr>
          <p:cNvPr id="6" name="Picture 2" descr="Cyclone Idai and Kenneth | UNIC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69" y="3409641"/>
            <a:ext cx="5400156" cy="27000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l ciclón Idai deja a Mozambique en situación de emergencia Cyclone Idai  Leaves Mozambique in a State of Emergency - News - ISGLOB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16" r="11436"/>
          <a:stretch/>
        </p:blipFill>
        <p:spPr bwMode="auto">
          <a:xfrm>
            <a:off x="6433289" y="335990"/>
            <a:ext cx="5400156" cy="2700079"/>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inhoud 2">
            <a:extLst>
              <a:ext uri="{FF2B5EF4-FFF2-40B4-BE49-F238E27FC236}">
                <a16:creationId xmlns:a16="http://schemas.microsoft.com/office/drawing/2014/main" id="{BB898590-9A03-6BC2-C251-E12DE60D3B12}"/>
              </a:ext>
            </a:extLst>
          </p:cNvPr>
          <p:cNvSpPr txBox="1">
            <a:spLocks/>
          </p:cNvSpPr>
          <p:nvPr/>
        </p:nvSpPr>
        <p:spPr>
          <a:xfrm>
            <a:off x="6248400" y="3710764"/>
            <a:ext cx="5769934" cy="354518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414" indent="0" fontAlgn="base">
              <a:buFont typeface="Arial" panose="020B0604020202020204" pitchFamily="34" charset="0"/>
              <a:buNone/>
            </a:pPr>
            <a:r>
              <a:rPr lang="en-US" sz="1600" i="1" dirty="0"/>
              <a:t>“The cyclone </a:t>
            </a:r>
            <a:r>
              <a:rPr lang="en-US" sz="1600" i="1" dirty="0">
                <a:solidFill>
                  <a:schemeClr val="accent6"/>
                </a:solidFill>
              </a:rPr>
              <a:t>struck down the roads and people’s houses </a:t>
            </a:r>
            <a:r>
              <a:rPr lang="en-US" sz="1600" i="1" dirty="0"/>
              <a:t>were </a:t>
            </a:r>
            <a:r>
              <a:rPr lang="en-US" sz="1600" i="1" dirty="0">
                <a:solidFill>
                  <a:schemeClr val="accent6"/>
                </a:solidFill>
              </a:rPr>
              <a:t>swept</a:t>
            </a:r>
            <a:r>
              <a:rPr lang="en-US" sz="1600" dirty="0">
                <a:solidFill>
                  <a:schemeClr val="accent6"/>
                </a:solidFill>
              </a:rPr>
              <a:t> [away] </a:t>
            </a:r>
            <a:r>
              <a:rPr lang="en-US" sz="1600" i="1" dirty="0"/>
              <a:t>overnight, some communities vanished completely and </a:t>
            </a:r>
            <a:r>
              <a:rPr lang="en-US" sz="1600" i="1" dirty="0">
                <a:solidFill>
                  <a:schemeClr val="accent6"/>
                </a:solidFill>
              </a:rPr>
              <a:t>bodies </a:t>
            </a:r>
            <a:r>
              <a:rPr lang="en-US" sz="1600" i="1" dirty="0"/>
              <a:t>could </a:t>
            </a:r>
            <a:r>
              <a:rPr lang="en-US" sz="1600" i="1" dirty="0">
                <a:solidFill>
                  <a:schemeClr val="accent6"/>
                </a:solidFill>
              </a:rPr>
              <a:t>not be retrieved</a:t>
            </a:r>
            <a:r>
              <a:rPr lang="en-US" sz="1600" i="1" dirty="0"/>
              <a:t>…</a:t>
            </a:r>
            <a:r>
              <a:rPr lang="en-US" sz="1600" dirty="0"/>
              <a:t> </a:t>
            </a:r>
          </a:p>
          <a:p>
            <a:pPr marL="116414" indent="0" fontAlgn="base">
              <a:buFont typeface="Arial" panose="020B0604020202020204" pitchFamily="34" charset="0"/>
              <a:buNone/>
            </a:pPr>
            <a:endParaRPr lang="en-US" sz="1600" dirty="0"/>
          </a:p>
          <a:p>
            <a:pPr marL="116414" indent="0" fontAlgn="base">
              <a:buFont typeface="Arial" panose="020B0604020202020204" pitchFamily="34" charset="0"/>
              <a:buNone/>
            </a:pPr>
            <a:r>
              <a:rPr lang="en-US" sz="1600" dirty="0"/>
              <a:t>[There was] </a:t>
            </a:r>
            <a:r>
              <a:rPr lang="en-US" sz="1600" i="1" dirty="0"/>
              <a:t>a lot of </a:t>
            </a:r>
            <a:r>
              <a:rPr lang="en-US" sz="1600" i="1" dirty="0">
                <a:solidFill>
                  <a:schemeClr val="accent6"/>
                </a:solidFill>
              </a:rPr>
              <a:t>anxiety</a:t>
            </a:r>
            <a:r>
              <a:rPr lang="en-US" sz="1600" i="1" dirty="0"/>
              <a:t>, </a:t>
            </a:r>
            <a:r>
              <a:rPr lang="en-US" sz="1600" i="1" dirty="0">
                <a:solidFill>
                  <a:schemeClr val="accent6"/>
                </a:solidFill>
              </a:rPr>
              <a:t>depression </a:t>
            </a:r>
            <a:r>
              <a:rPr lang="en-US" sz="1600" i="1" dirty="0"/>
              <a:t>amongst relatives in</a:t>
            </a:r>
            <a:r>
              <a:rPr lang="en-US" sz="1600" dirty="0"/>
              <a:t> [countries] </a:t>
            </a:r>
            <a:r>
              <a:rPr lang="en-US" sz="1600" i="1" dirty="0"/>
              <a:t>with </a:t>
            </a:r>
            <a:r>
              <a:rPr lang="en-US" sz="1600" i="1" dirty="0">
                <a:solidFill>
                  <a:schemeClr val="accent6"/>
                </a:solidFill>
              </a:rPr>
              <a:t>very weak health system[s] </a:t>
            </a:r>
            <a:r>
              <a:rPr lang="en-US" sz="1600" i="1" dirty="0"/>
              <a:t>right now</a:t>
            </a:r>
            <a:r>
              <a:rPr lang="en-US" sz="1600" dirty="0"/>
              <a:t>.</a:t>
            </a:r>
            <a:endParaRPr lang="en-US" sz="1600" i="1" dirty="0"/>
          </a:p>
        </p:txBody>
      </p:sp>
    </p:spTree>
    <p:extLst>
      <p:ext uri="{BB962C8B-B14F-4D97-AF65-F5344CB8AC3E}">
        <p14:creationId xmlns:p14="http://schemas.microsoft.com/office/powerpoint/2010/main" val="1324284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YCLONE IDAI- MOZAMBIQUE - GlobalGivi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7770"/>
          <a:stretch/>
        </p:blipFill>
        <p:spPr bwMode="auto">
          <a:xfrm>
            <a:off x="598044" y="3857919"/>
            <a:ext cx="5551843" cy="27984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FAB2EF7-71AA-4BD8-B8DA-BBAB86D12BFB}" type="slidenum">
              <a:rPr lang="nl-BE" noProof="0" smtClean="0"/>
              <a:t>22</a:t>
            </a:fld>
            <a:endParaRPr lang="nl-BE" noProof="0"/>
          </a:p>
        </p:txBody>
      </p:sp>
      <p:pic>
        <p:nvPicPr>
          <p:cNvPr id="8" name="Picture 7"/>
          <p:cNvPicPr>
            <a:picLocks noChangeAspect="1"/>
          </p:cNvPicPr>
          <p:nvPr/>
        </p:nvPicPr>
        <p:blipFill>
          <a:blip r:embed="rId3"/>
          <a:stretch>
            <a:fillRect/>
          </a:stretch>
        </p:blipFill>
        <p:spPr>
          <a:xfrm>
            <a:off x="6226088" y="976959"/>
            <a:ext cx="5543377" cy="2798495"/>
          </a:xfrm>
          <a:prstGeom prst="rect">
            <a:avLst/>
          </a:prstGeom>
        </p:spPr>
      </p:pic>
      <p:sp>
        <p:nvSpPr>
          <p:cNvPr id="9" name="Tijdelijke aanduiding voor inhoud 2"/>
          <p:cNvSpPr txBox="1">
            <a:spLocks/>
          </p:cNvSpPr>
          <p:nvPr/>
        </p:nvSpPr>
        <p:spPr>
          <a:xfrm>
            <a:off x="462069" y="1600833"/>
            <a:ext cx="5793867" cy="2798495"/>
          </a:xfrm>
          <a:prstGeom prst="rect">
            <a:avLst/>
          </a:prstGeom>
        </p:spPr>
        <p:txBody>
          <a:bodyPr vert="horz" lIns="121920" tIns="60960" rIns="121920" bIns="60960" rtlCol="0">
            <a:normAutofit/>
          </a:bodyPr>
          <a:lstStyle>
            <a:lvl1pPr marL="360363" indent="-273050" algn="l" defTabSz="685800" rtl="0" eaLnBrk="1" latinLnBrk="0" hangingPunct="1">
              <a:lnSpc>
                <a:spcPct val="114000"/>
              </a:lnSpc>
              <a:spcBef>
                <a:spcPts val="0"/>
              </a:spcBef>
              <a:buSzPct val="70000"/>
              <a:buFont typeface="Wingdings 3" panose="05040102010807070707" pitchFamily="18" charset="2"/>
              <a:buChar char=""/>
              <a:defRPr sz="1800" kern="1200">
                <a:solidFill>
                  <a:schemeClr val="tx1"/>
                </a:solidFill>
                <a:latin typeface="+mn-lt"/>
                <a:ea typeface="+mn-ea"/>
                <a:cs typeface="+mn-cs"/>
              </a:defRPr>
            </a:lvl1pPr>
            <a:lvl2pPr marL="514350" indent="-171450" algn="l" defTabSz="6858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114000"/>
              </a:lnSpc>
              <a:spcBef>
                <a:spcPts val="0"/>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6414" indent="0" fontAlgn="base">
              <a:buNone/>
            </a:pPr>
            <a:r>
              <a:rPr lang="en-US" sz="1467" i="1" dirty="0"/>
              <a:t>To … help those people was not easy. We</a:t>
            </a:r>
            <a:r>
              <a:rPr lang="en-US" sz="1467" dirty="0"/>
              <a:t> [have] </a:t>
            </a:r>
            <a:r>
              <a:rPr lang="en-US" sz="1467" i="1" dirty="0"/>
              <a:t>a high </a:t>
            </a:r>
            <a:r>
              <a:rPr lang="en-US" sz="1467" i="1" dirty="0">
                <a:solidFill>
                  <a:schemeClr val="accent6"/>
                </a:solidFill>
              </a:rPr>
              <a:t>prevalence of HIV</a:t>
            </a:r>
            <a:r>
              <a:rPr lang="en-US" sz="1467" i="1" dirty="0"/>
              <a:t>. Some whose homesteads were swept away … did </a:t>
            </a:r>
            <a:r>
              <a:rPr lang="en-US" sz="1467" i="1" dirty="0">
                <a:solidFill>
                  <a:schemeClr val="accent6"/>
                </a:solidFill>
              </a:rPr>
              <a:t>not </a:t>
            </a:r>
            <a:r>
              <a:rPr lang="en-US" sz="1467" i="1" dirty="0"/>
              <a:t>have </a:t>
            </a:r>
            <a:r>
              <a:rPr lang="en-US" sz="1467" i="1" dirty="0">
                <a:solidFill>
                  <a:schemeClr val="accent6"/>
                </a:solidFill>
              </a:rPr>
              <a:t>access </a:t>
            </a:r>
            <a:r>
              <a:rPr lang="en-US" sz="1467" i="1" dirty="0"/>
              <a:t>to their </a:t>
            </a:r>
            <a:r>
              <a:rPr lang="en-US" sz="1467" i="1" dirty="0">
                <a:solidFill>
                  <a:schemeClr val="accent6"/>
                </a:solidFill>
              </a:rPr>
              <a:t>antiretroviral medication</a:t>
            </a:r>
            <a:r>
              <a:rPr lang="en-US" sz="1467" i="1" dirty="0"/>
              <a:t>. </a:t>
            </a:r>
          </a:p>
          <a:p>
            <a:pPr marL="116414" indent="0" fontAlgn="base">
              <a:buNone/>
            </a:pPr>
            <a:endParaRPr lang="en-US" sz="1467" i="1" dirty="0"/>
          </a:p>
          <a:p>
            <a:pPr marL="116414" indent="0" fontAlgn="base">
              <a:buNone/>
            </a:pPr>
            <a:r>
              <a:rPr lang="en-US" sz="1467" i="1" dirty="0"/>
              <a:t>The </a:t>
            </a:r>
            <a:r>
              <a:rPr lang="en-US" sz="1467" i="1" dirty="0">
                <a:solidFill>
                  <a:schemeClr val="accent6"/>
                </a:solidFill>
              </a:rPr>
              <a:t>government </a:t>
            </a:r>
            <a:r>
              <a:rPr lang="en-US" sz="1467" i="1" dirty="0"/>
              <a:t>took too long to respond … people</a:t>
            </a:r>
            <a:r>
              <a:rPr lang="en-US" sz="1467" dirty="0"/>
              <a:t> [did </a:t>
            </a:r>
            <a:r>
              <a:rPr lang="en-US" sz="1467" dirty="0">
                <a:solidFill>
                  <a:schemeClr val="accent6"/>
                </a:solidFill>
              </a:rPr>
              <a:t>not </a:t>
            </a:r>
            <a:r>
              <a:rPr lang="en-US" sz="1467" dirty="0"/>
              <a:t>have </a:t>
            </a:r>
            <a:r>
              <a:rPr lang="en-US" sz="1467" dirty="0">
                <a:solidFill>
                  <a:schemeClr val="accent6"/>
                </a:solidFill>
              </a:rPr>
              <a:t>access </a:t>
            </a:r>
            <a:r>
              <a:rPr lang="en-US" sz="1467" dirty="0"/>
              <a:t>to] </a:t>
            </a:r>
            <a:r>
              <a:rPr lang="en-US" sz="1467" i="1" dirty="0">
                <a:solidFill>
                  <a:schemeClr val="accent6"/>
                </a:solidFill>
              </a:rPr>
              <a:t>clean water</a:t>
            </a:r>
            <a:r>
              <a:rPr lang="en-US" sz="1467" i="1" dirty="0"/>
              <a:t>, which means a whole lot of </a:t>
            </a:r>
            <a:r>
              <a:rPr lang="en-US" sz="1467" i="1" dirty="0">
                <a:solidFill>
                  <a:schemeClr val="accent6"/>
                </a:solidFill>
              </a:rPr>
              <a:t>water-borne diseases </a:t>
            </a:r>
            <a:r>
              <a:rPr lang="en-US" sz="1467" i="1" dirty="0"/>
              <a:t>coming from that place (1420 cases of cholera were notified). </a:t>
            </a:r>
          </a:p>
          <a:p>
            <a:pPr marL="116414" indent="0">
              <a:buNone/>
            </a:pPr>
            <a:endParaRPr lang="nl-BE" sz="2400" dirty="0"/>
          </a:p>
        </p:txBody>
      </p:sp>
      <p:sp>
        <p:nvSpPr>
          <p:cNvPr id="12" name="Tijdelijke aanduiding voor inhoud 2"/>
          <p:cNvSpPr txBox="1">
            <a:spLocks/>
          </p:cNvSpPr>
          <p:nvPr/>
        </p:nvSpPr>
        <p:spPr>
          <a:xfrm>
            <a:off x="6255936" y="3872558"/>
            <a:ext cx="5513529" cy="2798495"/>
          </a:xfrm>
          <a:prstGeom prst="rect">
            <a:avLst/>
          </a:prstGeom>
        </p:spPr>
        <p:txBody>
          <a:bodyPr vert="horz" lIns="121920" tIns="60960" rIns="121920" bIns="60960" rtlCol="0">
            <a:normAutofit fontScale="92500"/>
          </a:bodyPr>
          <a:lstStyle>
            <a:lvl1pPr marL="360363" indent="-273050" algn="l" defTabSz="685800" rtl="0" eaLnBrk="1" latinLnBrk="0" hangingPunct="1">
              <a:lnSpc>
                <a:spcPct val="114000"/>
              </a:lnSpc>
              <a:spcBef>
                <a:spcPts val="0"/>
              </a:spcBef>
              <a:buSzPct val="70000"/>
              <a:buFont typeface="Wingdings 3" panose="05040102010807070707" pitchFamily="18" charset="2"/>
              <a:buChar char=""/>
              <a:defRPr sz="1800" kern="1200">
                <a:solidFill>
                  <a:schemeClr val="tx1"/>
                </a:solidFill>
                <a:latin typeface="+mn-lt"/>
                <a:ea typeface="+mn-ea"/>
                <a:cs typeface="+mn-cs"/>
              </a:defRPr>
            </a:lvl1pPr>
            <a:lvl2pPr marL="514350" indent="-171450" algn="l" defTabSz="6858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2pPr>
            <a:lvl3pPr marL="857250" indent="-171450" algn="l" defTabSz="685800" rtl="0" eaLnBrk="1" latinLnBrk="0" hangingPunct="1">
              <a:lnSpc>
                <a:spcPct val="114000"/>
              </a:lnSpc>
              <a:spcBef>
                <a:spcPts val="0"/>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4pPr>
            <a:lvl5pPr marL="1543050" indent="-171450" algn="l" defTabSz="685800" rtl="0" eaLnBrk="1" latinLnBrk="0" hangingPunct="1">
              <a:lnSpc>
                <a:spcPct val="114000"/>
              </a:lnSpc>
              <a:spcBef>
                <a:spcPts val="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6414" indent="0" fontAlgn="base">
              <a:buNone/>
            </a:pPr>
            <a:endParaRPr lang="en-US" sz="1333" i="1" dirty="0"/>
          </a:p>
          <a:p>
            <a:pPr marL="116414" indent="0" fontAlgn="base">
              <a:buNone/>
            </a:pPr>
            <a:r>
              <a:rPr lang="en-US" sz="1467" i="1" dirty="0"/>
              <a:t>My main worry is it is going to take a long time before the </a:t>
            </a:r>
            <a:r>
              <a:rPr lang="en-US" sz="1467" i="1" dirty="0">
                <a:solidFill>
                  <a:schemeClr val="accent6"/>
                </a:solidFill>
              </a:rPr>
              <a:t>infrastructure is repaired </a:t>
            </a:r>
            <a:r>
              <a:rPr lang="en-US" sz="1467" i="1" dirty="0"/>
              <a:t>and the </a:t>
            </a:r>
            <a:r>
              <a:rPr lang="en-US" sz="1467" i="1" dirty="0">
                <a:solidFill>
                  <a:schemeClr val="accent6"/>
                </a:solidFill>
              </a:rPr>
              <a:t>clinics </a:t>
            </a:r>
            <a:r>
              <a:rPr lang="en-US" sz="1467" i="1" dirty="0"/>
              <a:t>are </a:t>
            </a:r>
            <a:r>
              <a:rPr lang="en-US" sz="1467" i="1" dirty="0">
                <a:solidFill>
                  <a:schemeClr val="accent6"/>
                </a:solidFill>
              </a:rPr>
              <a:t>revived</a:t>
            </a:r>
            <a:r>
              <a:rPr lang="en-US" sz="1467" i="1" dirty="0"/>
              <a:t>. </a:t>
            </a:r>
          </a:p>
          <a:p>
            <a:pPr marL="116414" indent="0" fontAlgn="base">
              <a:buNone/>
            </a:pPr>
            <a:endParaRPr lang="en-US" sz="1467" i="1" dirty="0"/>
          </a:p>
          <a:p>
            <a:pPr marL="116414" indent="0" fontAlgn="base">
              <a:buNone/>
            </a:pPr>
            <a:r>
              <a:rPr lang="en-US" sz="1467" i="1" dirty="0"/>
              <a:t>What if </a:t>
            </a:r>
            <a:r>
              <a:rPr lang="en-US" sz="1467" i="1" dirty="0">
                <a:solidFill>
                  <a:schemeClr val="accent6"/>
                </a:solidFill>
              </a:rPr>
              <a:t>another catastrophe</a:t>
            </a:r>
            <a:r>
              <a:rPr lang="en-US" sz="1467" i="1" dirty="0"/>
              <a:t> hits the same area? You can imagine people </a:t>
            </a:r>
            <a:r>
              <a:rPr lang="en-US" sz="1467" i="1" dirty="0">
                <a:solidFill>
                  <a:schemeClr val="accent6"/>
                </a:solidFill>
              </a:rPr>
              <a:t>migrating </a:t>
            </a:r>
            <a:r>
              <a:rPr lang="en-US" sz="1467" i="1" dirty="0"/>
              <a:t>from that region to</a:t>
            </a:r>
            <a:r>
              <a:rPr lang="en-US" sz="1467" dirty="0"/>
              <a:t> [another] </a:t>
            </a:r>
            <a:r>
              <a:rPr lang="en-US" sz="1467" i="1" dirty="0"/>
              <a:t>one. How is that </a:t>
            </a:r>
            <a:r>
              <a:rPr lang="en-US" sz="1467" i="1" dirty="0">
                <a:solidFill>
                  <a:schemeClr val="accent6"/>
                </a:solidFill>
              </a:rPr>
              <a:t>health system </a:t>
            </a:r>
            <a:r>
              <a:rPr lang="en-US" sz="1467" i="1" dirty="0"/>
              <a:t>going to </a:t>
            </a:r>
            <a:r>
              <a:rPr lang="en-US" sz="1467" i="1" dirty="0">
                <a:solidFill>
                  <a:schemeClr val="accent6"/>
                </a:solidFill>
              </a:rPr>
              <a:t>cope</a:t>
            </a:r>
            <a:r>
              <a:rPr lang="en-US" sz="1467" i="1" dirty="0"/>
              <a:t>? There</a:t>
            </a:r>
            <a:r>
              <a:rPr lang="en-US" sz="1467" dirty="0"/>
              <a:t> [will] </a:t>
            </a:r>
            <a:r>
              <a:rPr lang="en-US" sz="1467" i="1" dirty="0"/>
              <a:t>be </a:t>
            </a:r>
            <a:r>
              <a:rPr lang="en-US" sz="1467" i="1" dirty="0">
                <a:solidFill>
                  <a:schemeClr val="accent6"/>
                </a:solidFill>
              </a:rPr>
              <a:t>infectious diseases</a:t>
            </a:r>
            <a:r>
              <a:rPr lang="en-US" sz="1467" i="1" dirty="0"/>
              <a:t> arising from that. </a:t>
            </a:r>
          </a:p>
          <a:p>
            <a:pPr marL="116414" indent="0" fontAlgn="base">
              <a:buNone/>
            </a:pPr>
            <a:endParaRPr lang="en-US" sz="1467" i="1" dirty="0"/>
          </a:p>
          <a:p>
            <a:pPr marL="116414" indent="0" fontAlgn="base">
              <a:buNone/>
            </a:pPr>
            <a:r>
              <a:rPr lang="en-US" sz="1467" i="1" dirty="0"/>
              <a:t>And we have </a:t>
            </a:r>
            <a:r>
              <a:rPr lang="en-US" sz="1467" i="1" dirty="0">
                <a:solidFill>
                  <a:schemeClr val="accent6"/>
                </a:solidFill>
              </a:rPr>
              <a:t>lost a lot of doctors</a:t>
            </a:r>
            <a:r>
              <a:rPr lang="en-US" sz="1467" i="1" dirty="0"/>
              <a:t>, also they </a:t>
            </a:r>
            <a:r>
              <a:rPr lang="en-US" sz="1467" i="1" dirty="0">
                <a:solidFill>
                  <a:schemeClr val="accent6"/>
                </a:solidFill>
              </a:rPr>
              <a:t>leave the country </a:t>
            </a:r>
            <a:r>
              <a:rPr lang="en-US" sz="1467" i="1" dirty="0"/>
              <a:t>to look for greener pastures</a:t>
            </a:r>
            <a:r>
              <a:rPr lang="en-US" sz="1467" dirty="0"/>
              <a:t>.” (quote from FP in Mozambique)</a:t>
            </a:r>
          </a:p>
          <a:p>
            <a:pPr marL="116414" indent="0">
              <a:buNone/>
            </a:pPr>
            <a:endParaRPr lang="nl-BE" sz="2400" dirty="0"/>
          </a:p>
        </p:txBody>
      </p:sp>
      <p:sp>
        <p:nvSpPr>
          <p:cNvPr id="4" name="Title 3">
            <a:extLst>
              <a:ext uri="{FF2B5EF4-FFF2-40B4-BE49-F238E27FC236}">
                <a16:creationId xmlns:a16="http://schemas.microsoft.com/office/drawing/2014/main" id="{F9A506DA-584A-32F5-46E9-E3958AF7C472}"/>
              </a:ext>
            </a:extLst>
          </p:cNvPr>
          <p:cNvSpPr>
            <a:spLocks noGrp="1"/>
          </p:cNvSpPr>
          <p:nvPr>
            <p:ph type="title"/>
          </p:nvPr>
        </p:nvSpPr>
        <p:spPr/>
        <p:txBody>
          <a:bodyPr/>
          <a:lstStyle/>
          <a:p>
            <a:endParaRPr lang="en-BE" dirty="0"/>
          </a:p>
        </p:txBody>
      </p:sp>
    </p:spTree>
    <p:extLst>
      <p:ext uri="{BB962C8B-B14F-4D97-AF65-F5344CB8AC3E}">
        <p14:creationId xmlns:p14="http://schemas.microsoft.com/office/powerpoint/2010/main" val="3817900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AB2EF7-71AA-4BD8-B8DA-BBAB86D12BFB}" type="slidenum">
              <a:rPr lang="nl-BE" noProof="0" smtClean="0"/>
              <a:t>23</a:t>
            </a:fld>
            <a:endParaRPr lang="nl-BE" noProof="0"/>
          </a:p>
        </p:txBody>
      </p:sp>
      <p:pic>
        <p:nvPicPr>
          <p:cNvPr id="6" name="Picture 5"/>
          <p:cNvPicPr>
            <a:picLocks noChangeAspect="1"/>
          </p:cNvPicPr>
          <p:nvPr/>
        </p:nvPicPr>
        <p:blipFill>
          <a:blip r:embed="rId2"/>
          <a:stretch>
            <a:fillRect/>
          </a:stretch>
        </p:blipFill>
        <p:spPr>
          <a:xfrm>
            <a:off x="2680772" y="0"/>
            <a:ext cx="6830457" cy="6858000"/>
          </a:xfrm>
          <a:prstGeom prst="rect">
            <a:avLst/>
          </a:prstGeom>
        </p:spPr>
      </p:pic>
      <p:sp>
        <p:nvSpPr>
          <p:cNvPr id="2" name="Titel 1">
            <a:extLst>
              <a:ext uri="{FF2B5EF4-FFF2-40B4-BE49-F238E27FC236}">
                <a16:creationId xmlns:a16="http://schemas.microsoft.com/office/drawing/2014/main" id="{610CA03B-34B6-69F0-8086-E8AD91293A96}"/>
              </a:ext>
            </a:extLst>
          </p:cNvPr>
          <p:cNvSpPr>
            <a:spLocks noGrp="1"/>
          </p:cNvSpPr>
          <p:nvPr>
            <p:ph type="title"/>
          </p:nvPr>
        </p:nvSpPr>
        <p:spPr>
          <a:xfrm>
            <a:off x="145671" y="6248975"/>
            <a:ext cx="3939000" cy="472500"/>
          </a:xfrm>
        </p:spPr>
        <p:txBody>
          <a:bodyPr>
            <a:noAutofit/>
          </a:bodyPr>
          <a:lstStyle/>
          <a:p>
            <a:pPr algn="l"/>
            <a:r>
              <a:rPr lang="en-US" sz="1050" b="0" i="0" dirty="0">
                <a:solidFill>
                  <a:schemeClr val="tx1"/>
                </a:solidFill>
                <a:effectLst/>
                <a:latin typeface="Gudea"/>
              </a:rPr>
              <a:t>Reference: Charlotte Scheerens </a:t>
            </a:r>
            <a:r>
              <a:rPr lang="en-US" sz="1050" dirty="0">
                <a:solidFill>
                  <a:schemeClr val="tx1"/>
                </a:solidFill>
                <a:latin typeface="Gudea"/>
              </a:rPr>
              <a:t>et al.</a:t>
            </a:r>
            <a:r>
              <a:rPr lang="en-US" sz="1050" b="0" i="0" dirty="0">
                <a:solidFill>
                  <a:schemeClr val="tx1"/>
                </a:solidFill>
                <a:effectLst/>
                <a:latin typeface="Gudea"/>
              </a:rPr>
              <a:t> (2021).</a:t>
            </a:r>
          </a:p>
        </p:txBody>
      </p:sp>
    </p:spTree>
    <p:extLst>
      <p:ext uri="{BB962C8B-B14F-4D97-AF65-F5344CB8AC3E}">
        <p14:creationId xmlns:p14="http://schemas.microsoft.com/office/powerpoint/2010/main" val="84396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4B5E-A129-0EFA-353D-B0A8E09F8435}"/>
              </a:ext>
            </a:extLst>
          </p:cNvPr>
          <p:cNvSpPr>
            <a:spLocks noGrp="1"/>
          </p:cNvSpPr>
          <p:nvPr>
            <p:ph type="title"/>
          </p:nvPr>
        </p:nvSpPr>
        <p:spPr/>
        <p:txBody>
          <a:bodyPr>
            <a:normAutofit fontScale="90000"/>
          </a:bodyPr>
          <a:lstStyle/>
          <a:p>
            <a:r>
              <a:rPr lang="en-US" b="1" dirty="0"/>
              <a:t>Droughts in small villages of </a:t>
            </a:r>
            <a:r>
              <a:rPr lang="en-US" b="1" dirty="0" err="1"/>
              <a:t>Chakama</a:t>
            </a:r>
            <a:r>
              <a:rPr lang="en-US" b="1" dirty="0"/>
              <a:t>, Kilifi County, Kenya</a:t>
            </a:r>
            <a:endParaRPr lang="en-BE" b="1" dirty="0"/>
          </a:p>
        </p:txBody>
      </p:sp>
      <p:sp>
        <p:nvSpPr>
          <p:cNvPr id="3" name="Content Placeholder 2">
            <a:extLst>
              <a:ext uri="{FF2B5EF4-FFF2-40B4-BE49-F238E27FC236}">
                <a16:creationId xmlns:a16="http://schemas.microsoft.com/office/drawing/2014/main" id="{E44336F0-C276-8192-DADD-25E4D7EFE1E9}"/>
              </a:ext>
            </a:extLst>
          </p:cNvPr>
          <p:cNvSpPr>
            <a:spLocks noGrp="1"/>
          </p:cNvSpPr>
          <p:nvPr>
            <p:ph idx="1"/>
          </p:nvPr>
        </p:nvSpPr>
        <p:spPr>
          <a:xfrm>
            <a:off x="574157" y="2286000"/>
            <a:ext cx="6666615" cy="4412512"/>
          </a:xfrm>
        </p:spPr>
        <p:txBody>
          <a:bodyPr>
            <a:noAutofit/>
          </a:bodyPr>
          <a:lstStyle/>
          <a:p>
            <a:pPr marL="0" indent="0">
              <a:lnSpc>
                <a:spcPct val="100000"/>
              </a:lnSpc>
              <a:spcBef>
                <a:spcPts val="500"/>
              </a:spcBef>
              <a:buNone/>
            </a:pPr>
            <a:r>
              <a:rPr lang="en-US" sz="1800" dirty="0"/>
              <a:t>Climate change led to </a:t>
            </a:r>
            <a:r>
              <a:rPr lang="en-US" sz="1800" b="1" dirty="0"/>
              <a:t>frequent, longer drought </a:t>
            </a:r>
            <a:r>
              <a:rPr lang="en-US" sz="1800" dirty="0"/>
              <a:t>in this semi-arid region and </a:t>
            </a:r>
            <a:r>
              <a:rPr lang="en-US" sz="1800" b="1" dirty="0"/>
              <a:t>locust</a:t>
            </a:r>
            <a:r>
              <a:rPr lang="en-US" sz="1800" dirty="0"/>
              <a:t> </a:t>
            </a:r>
            <a:r>
              <a:rPr lang="en-US" sz="1800" b="1" dirty="0"/>
              <a:t>invasions</a:t>
            </a:r>
            <a:r>
              <a:rPr lang="en-US" sz="1800" dirty="0"/>
              <a:t>. </a:t>
            </a:r>
          </a:p>
          <a:p>
            <a:pPr marL="0" indent="0">
              <a:lnSpc>
                <a:spcPct val="100000"/>
              </a:lnSpc>
              <a:spcBef>
                <a:spcPts val="500"/>
              </a:spcBef>
              <a:buNone/>
            </a:pPr>
            <a:endParaRPr lang="en-US" sz="1800" dirty="0"/>
          </a:p>
          <a:p>
            <a:pPr marL="0" indent="0">
              <a:lnSpc>
                <a:spcPct val="100000"/>
              </a:lnSpc>
              <a:spcBef>
                <a:spcPts val="500"/>
              </a:spcBef>
              <a:buNone/>
            </a:pPr>
            <a:r>
              <a:rPr lang="en-US" sz="1800" dirty="0"/>
              <a:t>Led to </a:t>
            </a:r>
            <a:r>
              <a:rPr lang="en-US" sz="1800" b="1" dirty="0"/>
              <a:t>lack of water</a:t>
            </a:r>
            <a:r>
              <a:rPr lang="en-US" sz="1800" dirty="0"/>
              <a:t>, with rivers drying up and </a:t>
            </a:r>
            <a:r>
              <a:rPr lang="en-US" sz="1800" b="1" dirty="0"/>
              <a:t>poor water quality  due to pollution</a:t>
            </a:r>
            <a:r>
              <a:rPr lang="en-US" sz="1800" dirty="0"/>
              <a:t> of river water.</a:t>
            </a:r>
          </a:p>
          <a:p>
            <a:pPr marL="0" indent="0">
              <a:lnSpc>
                <a:spcPct val="100000"/>
              </a:lnSpc>
              <a:spcBef>
                <a:spcPts val="500"/>
              </a:spcBef>
              <a:buNone/>
            </a:pPr>
            <a:endParaRPr lang="en-US" sz="1800" b="1" dirty="0"/>
          </a:p>
          <a:p>
            <a:pPr marL="0" indent="0">
              <a:lnSpc>
                <a:spcPct val="100000"/>
              </a:lnSpc>
              <a:spcBef>
                <a:spcPts val="500"/>
              </a:spcBef>
              <a:buNone/>
            </a:pPr>
            <a:r>
              <a:rPr lang="en-US" sz="1800" b="1" dirty="0"/>
              <a:t>Failure of the crops and loss of livestock</a:t>
            </a:r>
            <a:r>
              <a:rPr lang="en-US" sz="1800" dirty="0"/>
              <a:t>. Pastoralists and farmers </a:t>
            </a:r>
            <a:r>
              <a:rPr lang="en-US" sz="1800" b="1" dirty="0"/>
              <a:t>lost their livelihood</a:t>
            </a:r>
            <a:r>
              <a:rPr lang="en-US" sz="1800" dirty="0"/>
              <a:t>. </a:t>
            </a:r>
          </a:p>
          <a:p>
            <a:pPr marL="0" indent="0">
              <a:lnSpc>
                <a:spcPct val="100000"/>
              </a:lnSpc>
              <a:spcBef>
                <a:spcPts val="500"/>
              </a:spcBef>
              <a:buNone/>
            </a:pPr>
            <a:endParaRPr lang="en-US" sz="1800" b="1" dirty="0"/>
          </a:p>
          <a:p>
            <a:pPr marL="0" indent="0">
              <a:lnSpc>
                <a:spcPct val="100000"/>
              </a:lnSpc>
              <a:spcBef>
                <a:spcPts val="500"/>
              </a:spcBef>
              <a:buNone/>
            </a:pPr>
            <a:r>
              <a:rPr lang="en-US" sz="1800" b="1" dirty="0"/>
              <a:t>Wild animals </a:t>
            </a:r>
            <a:r>
              <a:rPr lang="en-US" sz="1800" dirty="0"/>
              <a:t>from nature reserves into </a:t>
            </a:r>
            <a:r>
              <a:rPr lang="en-US" sz="1800" b="1" dirty="0"/>
              <a:t>conflict with the community </a:t>
            </a:r>
            <a:r>
              <a:rPr lang="en-US" sz="1800" dirty="0"/>
              <a:t>over </a:t>
            </a:r>
            <a:r>
              <a:rPr lang="en-US" sz="1800" b="1" dirty="0"/>
              <a:t>water scarcity</a:t>
            </a:r>
            <a:r>
              <a:rPr lang="en-US" sz="1800" dirty="0"/>
              <a:t>. </a:t>
            </a:r>
          </a:p>
          <a:p>
            <a:pPr marL="0" indent="0">
              <a:lnSpc>
                <a:spcPct val="100000"/>
              </a:lnSpc>
              <a:spcBef>
                <a:spcPts val="500"/>
              </a:spcBef>
              <a:buNone/>
            </a:pPr>
            <a:endParaRPr lang="en-US" sz="1800" dirty="0"/>
          </a:p>
          <a:p>
            <a:pPr marL="0" indent="0">
              <a:lnSpc>
                <a:spcPct val="100000"/>
              </a:lnSpc>
              <a:spcBef>
                <a:spcPts val="500"/>
              </a:spcBef>
              <a:buNone/>
            </a:pPr>
            <a:r>
              <a:rPr lang="en-US" sz="1800" dirty="0"/>
              <a:t>Many families have </a:t>
            </a:r>
            <a:r>
              <a:rPr lang="en-US" sz="1800" b="1" dirty="0"/>
              <a:t>migrated</a:t>
            </a:r>
            <a:r>
              <a:rPr lang="en-US" sz="1800" dirty="0"/>
              <a:t> in </a:t>
            </a:r>
            <a:r>
              <a:rPr lang="en-US" sz="1800" b="1" dirty="0"/>
              <a:t>search of water and income</a:t>
            </a:r>
            <a:r>
              <a:rPr lang="en-US" sz="1800" dirty="0"/>
              <a:t>. </a:t>
            </a:r>
          </a:p>
        </p:txBody>
      </p:sp>
      <p:sp>
        <p:nvSpPr>
          <p:cNvPr id="4" name="AutoShape 2">
            <a:extLst>
              <a:ext uri="{FF2B5EF4-FFF2-40B4-BE49-F238E27FC236}">
                <a16:creationId xmlns:a16="http://schemas.microsoft.com/office/drawing/2014/main" id="{18BB28E4-3D5B-5ED1-F47A-E3B22AEFB4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pic>
        <p:nvPicPr>
          <p:cNvPr id="2052" name="Picture 4">
            <a:extLst>
              <a:ext uri="{FF2B5EF4-FFF2-40B4-BE49-F238E27FC236}">
                <a16:creationId xmlns:a16="http://schemas.microsoft.com/office/drawing/2014/main" id="{64CA965C-F821-0779-7D63-897730F3B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772" y="2493336"/>
            <a:ext cx="4740129" cy="2747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90F7A9-0854-F927-9DB5-12EDFED4450A}"/>
              </a:ext>
            </a:extLst>
          </p:cNvPr>
          <p:cNvSpPr txBox="1"/>
          <p:nvPr/>
        </p:nvSpPr>
        <p:spPr>
          <a:xfrm>
            <a:off x="6248400" y="6383478"/>
            <a:ext cx="6097772" cy="338554"/>
          </a:xfrm>
          <a:prstGeom prst="rect">
            <a:avLst/>
          </a:prstGeom>
          <a:noFill/>
        </p:spPr>
        <p:txBody>
          <a:bodyPr wrap="square">
            <a:spAutoFit/>
          </a:bodyPr>
          <a:lstStyle/>
          <a:p>
            <a:pPr marL="0" indent="0">
              <a:buNone/>
            </a:pPr>
            <a:r>
              <a:rPr lang="en-US" sz="1600" dirty="0">
                <a:hlinkClick r:id="rId3"/>
              </a:rPr>
              <a:t>https://phcfm.org/index.php/phcfm/article/view/3670/5654</a:t>
            </a:r>
            <a:endParaRPr lang="en-US" sz="1600" dirty="0"/>
          </a:p>
        </p:txBody>
      </p:sp>
    </p:spTree>
    <p:extLst>
      <p:ext uri="{BB962C8B-B14F-4D97-AF65-F5344CB8AC3E}">
        <p14:creationId xmlns:p14="http://schemas.microsoft.com/office/powerpoint/2010/main" val="1498771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4B5E-A129-0EFA-353D-B0A8E09F8435}"/>
              </a:ext>
            </a:extLst>
          </p:cNvPr>
          <p:cNvSpPr>
            <a:spLocks noGrp="1"/>
          </p:cNvSpPr>
          <p:nvPr>
            <p:ph type="title"/>
          </p:nvPr>
        </p:nvSpPr>
        <p:spPr/>
        <p:txBody>
          <a:bodyPr>
            <a:normAutofit fontScale="90000"/>
          </a:bodyPr>
          <a:lstStyle/>
          <a:p>
            <a:r>
              <a:rPr lang="en-US" b="1" dirty="0"/>
              <a:t>Droughts in small villages of </a:t>
            </a:r>
            <a:r>
              <a:rPr lang="en-US" b="1" dirty="0" err="1"/>
              <a:t>Chakama</a:t>
            </a:r>
            <a:r>
              <a:rPr lang="en-US" b="1" dirty="0"/>
              <a:t>, Kilifi County, Kenya</a:t>
            </a:r>
            <a:endParaRPr lang="en-BE" b="1" dirty="0"/>
          </a:p>
        </p:txBody>
      </p:sp>
      <p:sp>
        <p:nvSpPr>
          <p:cNvPr id="3" name="Content Placeholder 2">
            <a:extLst>
              <a:ext uri="{FF2B5EF4-FFF2-40B4-BE49-F238E27FC236}">
                <a16:creationId xmlns:a16="http://schemas.microsoft.com/office/drawing/2014/main" id="{E44336F0-C276-8192-DADD-25E4D7EFE1E9}"/>
              </a:ext>
            </a:extLst>
          </p:cNvPr>
          <p:cNvSpPr>
            <a:spLocks noGrp="1"/>
          </p:cNvSpPr>
          <p:nvPr>
            <p:ph idx="1"/>
          </p:nvPr>
        </p:nvSpPr>
        <p:spPr>
          <a:xfrm>
            <a:off x="5805377" y="2179674"/>
            <a:ext cx="6081823" cy="4412512"/>
          </a:xfrm>
        </p:spPr>
        <p:txBody>
          <a:bodyPr>
            <a:noAutofit/>
          </a:bodyPr>
          <a:lstStyle/>
          <a:p>
            <a:pPr marL="0" indent="0">
              <a:lnSpc>
                <a:spcPct val="100000"/>
              </a:lnSpc>
              <a:spcBef>
                <a:spcPts val="500"/>
              </a:spcBef>
              <a:buNone/>
            </a:pPr>
            <a:r>
              <a:rPr lang="en-US" sz="1800" dirty="0"/>
              <a:t>The health effects are seen in the rising number of people suffering from </a:t>
            </a:r>
            <a:r>
              <a:rPr lang="en-US" sz="1800" b="1" dirty="0"/>
              <a:t>malnutrition</a:t>
            </a:r>
            <a:r>
              <a:rPr lang="en-US" sz="1800" dirty="0"/>
              <a:t> and </a:t>
            </a:r>
            <a:r>
              <a:rPr lang="en-US" sz="1800" b="1" dirty="0"/>
              <a:t>gastroenteritis</a:t>
            </a:r>
            <a:r>
              <a:rPr lang="en-US" sz="1800" dirty="0"/>
              <a:t> as well as in terms of </a:t>
            </a:r>
            <a:r>
              <a:rPr lang="en-US" sz="1800" b="1" dirty="0"/>
              <a:t>mental health </a:t>
            </a:r>
            <a:r>
              <a:rPr lang="en-US" sz="1800" dirty="0"/>
              <a:t>problems. </a:t>
            </a:r>
            <a:endParaRPr lang="en-US" sz="1800" b="1" dirty="0"/>
          </a:p>
          <a:p>
            <a:pPr marL="0" indent="0">
              <a:lnSpc>
                <a:spcPct val="100000"/>
              </a:lnSpc>
              <a:spcBef>
                <a:spcPts val="500"/>
              </a:spcBef>
              <a:buNone/>
            </a:pPr>
            <a:endParaRPr lang="en-US" sz="1800" b="1" dirty="0"/>
          </a:p>
          <a:p>
            <a:pPr marL="0" indent="0">
              <a:lnSpc>
                <a:spcPct val="100000"/>
              </a:lnSpc>
              <a:spcBef>
                <a:spcPts val="500"/>
              </a:spcBef>
              <a:buNone/>
            </a:pPr>
            <a:r>
              <a:rPr lang="en-US" sz="1800" b="1" dirty="0"/>
              <a:t>Primary health care services are not always available</a:t>
            </a:r>
            <a:r>
              <a:rPr lang="en-US" sz="1800" dirty="0"/>
              <a:t>, and the </a:t>
            </a:r>
            <a:r>
              <a:rPr lang="en-US" sz="1800" b="1" dirty="0"/>
              <a:t>quality</a:t>
            </a:r>
            <a:r>
              <a:rPr lang="en-US" sz="1800" dirty="0"/>
              <a:t> of such services is </a:t>
            </a:r>
            <a:r>
              <a:rPr lang="en-US" sz="1800" b="1" dirty="0"/>
              <a:t>poor</a:t>
            </a:r>
            <a:r>
              <a:rPr lang="en-US" sz="1800" dirty="0"/>
              <a:t>. </a:t>
            </a:r>
          </a:p>
          <a:p>
            <a:pPr marL="0" indent="0">
              <a:lnSpc>
                <a:spcPct val="100000"/>
              </a:lnSpc>
              <a:spcBef>
                <a:spcPts val="500"/>
              </a:spcBef>
              <a:buNone/>
            </a:pPr>
            <a:endParaRPr lang="en-US" sz="1800" dirty="0"/>
          </a:p>
          <a:p>
            <a:pPr marL="0" indent="0">
              <a:lnSpc>
                <a:spcPct val="100000"/>
              </a:lnSpc>
              <a:spcBef>
                <a:spcPts val="500"/>
              </a:spcBef>
              <a:buNone/>
            </a:pPr>
            <a:r>
              <a:rPr lang="en-US" sz="1800" dirty="0"/>
              <a:t>Facilities and healthcare workers </a:t>
            </a:r>
            <a:r>
              <a:rPr lang="en-US" sz="1800" b="1" dirty="0"/>
              <a:t>struggle</a:t>
            </a:r>
            <a:r>
              <a:rPr lang="en-US" sz="1800" dirty="0"/>
              <a:t> to be </a:t>
            </a:r>
            <a:r>
              <a:rPr lang="en-US" sz="1800" b="1" dirty="0"/>
              <a:t>resilient in the face of these challenges</a:t>
            </a:r>
            <a:r>
              <a:rPr lang="en-US" sz="1800" dirty="0"/>
              <a:t>. </a:t>
            </a:r>
          </a:p>
          <a:p>
            <a:pPr marL="0" indent="0">
              <a:lnSpc>
                <a:spcPct val="100000"/>
              </a:lnSpc>
              <a:spcBef>
                <a:spcPts val="500"/>
              </a:spcBef>
              <a:buNone/>
            </a:pPr>
            <a:endParaRPr lang="en-US" sz="1800" b="1" dirty="0"/>
          </a:p>
          <a:p>
            <a:pPr marL="0" indent="0">
              <a:lnSpc>
                <a:spcPct val="100000"/>
              </a:lnSpc>
              <a:spcBef>
                <a:spcPts val="500"/>
              </a:spcBef>
              <a:buNone/>
            </a:pPr>
            <a:r>
              <a:rPr lang="en-US" sz="1800" b="1" dirty="0"/>
              <a:t>Local nongovernment </a:t>
            </a:r>
            <a:r>
              <a:rPr lang="en-US" sz="1800" b="1" dirty="0" err="1"/>
              <a:t>organisations</a:t>
            </a:r>
            <a:r>
              <a:rPr lang="en-US" sz="1800" b="1" dirty="0"/>
              <a:t> </a:t>
            </a:r>
            <a:r>
              <a:rPr lang="en-US" sz="1800" dirty="0"/>
              <a:t>are attempting to </a:t>
            </a:r>
            <a:r>
              <a:rPr lang="en-US" sz="1800" b="1" dirty="0"/>
              <a:t>assist</a:t>
            </a:r>
            <a:r>
              <a:rPr lang="en-US" sz="1800" dirty="0"/>
              <a:t> through health and social services, community engagement and multisectoral action.</a:t>
            </a:r>
            <a:endParaRPr lang="en-BE" sz="1800" dirty="0"/>
          </a:p>
        </p:txBody>
      </p:sp>
      <p:pic>
        <p:nvPicPr>
          <p:cNvPr id="3074" name="Picture 2" descr="Swarms of locusts devastate parts of northern Kenya | Reuters.com">
            <a:extLst>
              <a:ext uri="{FF2B5EF4-FFF2-40B4-BE49-F238E27FC236}">
                <a16:creationId xmlns:a16="http://schemas.microsoft.com/office/drawing/2014/main" id="{C20B44DB-DD13-DE16-99FD-36F46898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20" y="2536422"/>
            <a:ext cx="5082362" cy="3262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7156B9-3484-8C31-DCAF-5D54E0E9EC64}"/>
              </a:ext>
            </a:extLst>
          </p:cNvPr>
          <p:cNvSpPr txBox="1"/>
          <p:nvPr/>
        </p:nvSpPr>
        <p:spPr>
          <a:xfrm>
            <a:off x="506820" y="6211669"/>
            <a:ext cx="6097772" cy="338554"/>
          </a:xfrm>
          <a:prstGeom prst="rect">
            <a:avLst/>
          </a:prstGeom>
          <a:noFill/>
        </p:spPr>
        <p:txBody>
          <a:bodyPr wrap="square">
            <a:spAutoFit/>
          </a:bodyPr>
          <a:lstStyle/>
          <a:p>
            <a:pPr marL="0" indent="0">
              <a:buNone/>
            </a:pPr>
            <a:r>
              <a:rPr lang="en-US" sz="1600" dirty="0">
                <a:hlinkClick r:id="rId3"/>
              </a:rPr>
              <a:t>https://phcfm.org/index.php/phcfm/article/view/3670/5654</a:t>
            </a:r>
            <a:endParaRPr lang="en-US" sz="1600" dirty="0"/>
          </a:p>
        </p:txBody>
      </p:sp>
    </p:spTree>
    <p:extLst>
      <p:ext uri="{BB962C8B-B14F-4D97-AF65-F5344CB8AC3E}">
        <p14:creationId xmlns:p14="http://schemas.microsoft.com/office/powerpoint/2010/main" val="541419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826D-B224-0985-A23F-4F6E4BB6BA64}"/>
              </a:ext>
            </a:extLst>
          </p:cNvPr>
          <p:cNvSpPr>
            <a:spLocks noGrp="1"/>
          </p:cNvSpPr>
          <p:nvPr>
            <p:ph type="title"/>
          </p:nvPr>
        </p:nvSpPr>
        <p:spPr/>
        <p:txBody>
          <a:bodyPr>
            <a:normAutofit/>
          </a:bodyPr>
          <a:lstStyle/>
          <a:p>
            <a:r>
              <a:rPr lang="en-US" b="1" dirty="0"/>
              <a:t>Education program</a:t>
            </a:r>
          </a:p>
        </p:txBody>
      </p:sp>
      <p:sp>
        <p:nvSpPr>
          <p:cNvPr id="3" name="Content Placeholder 2">
            <a:extLst>
              <a:ext uri="{FF2B5EF4-FFF2-40B4-BE49-F238E27FC236}">
                <a16:creationId xmlns:a16="http://schemas.microsoft.com/office/drawing/2014/main" id="{20B3B465-276D-C71E-B7A3-EFE263708DBB}"/>
              </a:ext>
            </a:extLst>
          </p:cNvPr>
          <p:cNvSpPr>
            <a:spLocks noGrp="1"/>
          </p:cNvSpPr>
          <p:nvPr>
            <p:ph idx="1"/>
          </p:nvPr>
        </p:nvSpPr>
        <p:spPr>
          <a:xfrm>
            <a:off x="595423" y="2478023"/>
            <a:ext cx="10688273" cy="4124795"/>
          </a:xfrm>
        </p:spPr>
        <p:txBody>
          <a:bodyPr>
            <a:normAutofit fontScale="85000" lnSpcReduction="20000"/>
          </a:bodyPr>
          <a:lstStyle/>
          <a:p>
            <a:r>
              <a:rPr lang="en-US" sz="2000" dirty="0"/>
              <a:t>Implement </a:t>
            </a:r>
            <a:r>
              <a:rPr lang="en-US" sz="2000" b="1" dirty="0"/>
              <a:t>planetary health education at SU in the curricula</a:t>
            </a:r>
            <a:r>
              <a:rPr lang="en-US" sz="2000" dirty="0"/>
              <a:t>. This will also deliver on the graduate attribute of </a:t>
            </a:r>
            <a:r>
              <a:rPr lang="en-US" sz="2000" b="1" dirty="0"/>
              <a:t>environmental stewardship</a:t>
            </a:r>
            <a:r>
              <a:rPr lang="en-US" sz="2000" dirty="0"/>
              <a:t>.</a:t>
            </a:r>
          </a:p>
          <a:p>
            <a:r>
              <a:rPr lang="en-US" sz="2000" dirty="0"/>
              <a:t>Assessment of introducing planetary health education in Master of Medicine (</a:t>
            </a:r>
            <a:r>
              <a:rPr lang="en-US" sz="2000" dirty="0" err="1"/>
              <a:t>MMed</a:t>
            </a:r>
            <a:r>
              <a:rPr lang="en-US" sz="2000" dirty="0"/>
              <a:t>) degree into modules on community-oriented primary care, leadership and governance. </a:t>
            </a:r>
          </a:p>
          <a:p>
            <a:r>
              <a:rPr lang="en-US" sz="2000" b="1" dirty="0"/>
              <a:t>Support other under- and postgraduate programs </a:t>
            </a:r>
            <a:r>
              <a:rPr lang="en-US" sz="2000" dirty="0"/>
              <a:t>to embed planetary health education in their curricula (e.g. nursing, physiotherapy, occupational </a:t>
            </a:r>
            <a:r>
              <a:rPr lang="en-US" sz="2000" dirty="0" err="1"/>
              <a:t>theray</a:t>
            </a:r>
            <a:r>
              <a:rPr lang="en-US" sz="2000" dirty="0"/>
              <a:t>). </a:t>
            </a:r>
          </a:p>
          <a:p>
            <a:r>
              <a:rPr lang="en-US" sz="2000" b="1" dirty="0"/>
              <a:t>Continuing professional development </a:t>
            </a:r>
            <a:r>
              <a:rPr lang="en-US" sz="2000" dirty="0"/>
              <a:t>on climate-resilient primary health care for health professionals/FDs. </a:t>
            </a:r>
          </a:p>
          <a:p>
            <a:r>
              <a:rPr lang="en-US" sz="2000" b="1" dirty="0"/>
              <a:t>Collaborate </a:t>
            </a:r>
            <a:r>
              <a:rPr lang="en-US" sz="2000" dirty="0"/>
              <a:t>with the special interest group on </a:t>
            </a:r>
            <a:r>
              <a:rPr lang="en-US" sz="2000" b="1" dirty="0"/>
              <a:t>education for sustainable healthcare of Southern African Association of Health Educationalists (SAAHE) </a:t>
            </a:r>
            <a:r>
              <a:rPr lang="en-US" sz="2000" dirty="0"/>
              <a:t>on integrating planetary health and environmental stewardship into African health professions education curricula. </a:t>
            </a:r>
          </a:p>
          <a:p>
            <a:r>
              <a:rPr lang="en-US" sz="2000" b="1" dirty="0"/>
              <a:t>Share</a:t>
            </a:r>
            <a:r>
              <a:rPr lang="en-US" sz="2000" dirty="0"/>
              <a:t> all these educational initiatives with </a:t>
            </a:r>
            <a:r>
              <a:rPr lang="en-US" sz="2000" b="1" dirty="0"/>
              <a:t>sub-Saharan African institutions via </a:t>
            </a:r>
            <a:r>
              <a:rPr lang="en-US" sz="2000" b="1" dirty="0" err="1"/>
              <a:t>Primafamed</a:t>
            </a:r>
            <a:r>
              <a:rPr lang="en-US" sz="2000" b="1" dirty="0"/>
              <a:t> </a:t>
            </a:r>
            <a:r>
              <a:rPr lang="en-US" sz="2000" dirty="0"/>
              <a:t>and </a:t>
            </a:r>
            <a:r>
              <a:rPr lang="en-US" sz="2000" b="1" dirty="0"/>
              <a:t>support</a:t>
            </a:r>
            <a:r>
              <a:rPr lang="en-US" sz="2000" dirty="0"/>
              <a:t> </a:t>
            </a:r>
            <a:r>
              <a:rPr lang="en-US" sz="2000" b="1" dirty="0"/>
              <a:t>at least 3 institutions </a:t>
            </a:r>
            <a:r>
              <a:rPr lang="en-US" sz="2000" dirty="0"/>
              <a:t>in other countries to incorporate the material into under- or postgraduate education.</a:t>
            </a:r>
            <a:endParaRPr lang="en-US" sz="2000" b="1"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535180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826D-B224-0985-A23F-4F6E4BB6BA64}"/>
              </a:ext>
            </a:extLst>
          </p:cNvPr>
          <p:cNvSpPr>
            <a:spLocks noGrp="1"/>
          </p:cNvSpPr>
          <p:nvPr>
            <p:ph type="title"/>
          </p:nvPr>
        </p:nvSpPr>
        <p:spPr/>
        <p:txBody>
          <a:bodyPr>
            <a:noAutofit/>
          </a:bodyPr>
          <a:lstStyle/>
          <a:p>
            <a:r>
              <a:rPr lang="en-US" b="1" dirty="0"/>
              <a:t>WONCA-environment planetary health for primary care course</a:t>
            </a:r>
          </a:p>
        </p:txBody>
      </p:sp>
      <p:sp>
        <p:nvSpPr>
          <p:cNvPr id="3" name="Content Placeholder 2">
            <a:extLst>
              <a:ext uri="{FF2B5EF4-FFF2-40B4-BE49-F238E27FC236}">
                <a16:creationId xmlns:a16="http://schemas.microsoft.com/office/drawing/2014/main" id="{20B3B465-276D-C71E-B7A3-EFE263708DBB}"/>
              </a:ext>
            </a:extLst>
          </p:cNvPr>
          <p:cNvSpPr>
            <a:spLocks noGrp="1"/>
          </p:cNvSpPr>
          <p:nvPr>
            <p:ph idx="1"/>
          </p:nvPr>
        </p:nvSpPr>
        <p:spPr>
          <a:xfrm>
            <a:off x="520996" y="2296631"/>
            <a:ext cx="6432698" cy="4157331"/>
          </a:xfrm>
        </p:spPr>
        <p:txBody>
          <a:bodyPr>
            <a:normAutofit fontScale="92500" lnSpcReduction="20000"/>
          </a:bodyPr>
          <a:lstStyle/>
          <a:p>
            <a:pPr marL="0" indent="0">
              <a:buNone/>
            </a:pPr>
            <a:r>
              <a:rPr lang="en-US" sz="3200" u="sng" dirty="0"/>
              <a:t>Module on Climate Change and Migrant Health</a:t>
            </a:r>
            <a:endParaRPr lang="en-US" sz="2000" u="sng" dirty="0"/>
          </a:p>
          <a:p>
            <a:pPr marL="0" indent="0">
              <a:buNone/>
            </a:pPr>
            <a:r>
              <a:rPr lang="en-US" sz="2000" dirty="0"/>
              <a:t>This module introduces and explores how climate change, migration and health interact, explore relevant clinical case studies and discuss health system solutions, including the role of family doctors and primary care professionals.</a:t>
            </a:r>
          </a:p>
          <a:p>
            <a:pPr marL="0" indent="0">
              <a:buNone/>
            </a:pPr>
            <a:endParaRPr lang="en-US" sz="2000" b="1" dirty="0"/>
          </a:p>
          <a:p>
            <a:pPr marL="0" indent="0">
              <a:buNone/>
            </a:pPr>
            <a:r>
              <a:rPr lang="en-US" sz="1700" b="1" dirty="0"/>
              <a:t>Module </a:t>
            </a:r>
            <a:r>
              <a:rPr lang="en-US" sz="1700" dirty="0"/>
              <a:t>will be </a:t>
            </a:r>
            <a:r>
              <a:rPr lang="en-US" sz="1700" b="1" dirty="0"/>
              <a:t>available for </a:t>
            </a:r>
            <a:r>
              <a:rPr lang="en-US" sz="1700" b="1" dirty="0" err="1"/>
              <a:t>Primafamed</a:t>
            </a:r>
            <a:r>
              <a:rPr lang="en-US" sz="1700" b="1" dirty="0"/>
              <a:t> </a:t>
            </a:r>
            <a:r>
              <a:rPr lang="en-US" sz="1700" dirty="0"/>
              <a:t>to use in their curricula, and/or have the developers of the module present it during guest lectures. </a:t>
            </a:r>
          </a:p>
          <a:p>
            <a:pPr marL="0" indent="0">
              <a:buNone/>
            </a:pPr>
            <a:r>
              <a:rPr lang="en-US" sz="1700" dirty="0">
                <a:hlinkClick r:id="rId2"/>
              </a:rPr>
              <a:t>https://www.ufrgs.br/telessauders/documentos/cursos/course_manual_wonca_.pdf</a:t>
            </a:r>
            <a:r>
              <a:rPr lang="en-US" sz="1700" dirty="0"/>
              <a:t>. </a:t>
            </a:r>
          </a:p>
        </p:txBody>
      </p:sp>
      <p:pic>
        <p:nvPicPr>
          <p:cNvPr id="5" name="Picture 4">
            <a:extLst>
              <a:ext uri="{FF2B5EF4-FFF2-40B4-BE49-F238E27FC236}">
                <a16:creationId xmlns:a16="http://schemas.microsoft.com/office/drawing/2014/main" id="{98451729-D66F-7A46-77B3-638526CC8911}"/>
              </a:ext>
            </a:extLst>
          </p:cNvPr>
          <p:cNvPicPr>
            <a:picLocks noChangeAspect="1"/>
          </p:cNvPicPr>
          <p:nvPr/>
        </p:nvPicPr>
        <p:blipFill>
          <a:blip r:embed="rId3"/>
          <a:stretch>
            <a:fillRect/>
          </a:stretch>
        </p:blipFill>
        <p:spPr>
          <a:xfrm>
            <a:off x="7415922" y="2296631"/>
            <a:ext cx="4576000" cy="4242391"/>
          </a:xfrm>
          <a:prstGeom prst="rect">
            <a:avLst/>
          </a:prstGeom>
        </p:spPr>
      </p:pic>
    </p:spTree>
    <p:extLst>
      <p:ext uri="{BB962C8B-B14F-4D97-AF65-F5344CB8AC3E}">
        <p14:creationId xmlns:p14="http://schemas.microsoft.com/office/powerpoint/2010/main" val="4011559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869F-3384-0A8F-FF13-1CBFD0F025E1}"/>
              </a:ext>
            </a:extLst>
          </p:cNvPr>
          <p:cNvSpPr>
            <a:spLocks noGrp="1"/>
          </p:cNvSpPr>
          <p:nvPr>
            <p:ph type="title"/>
          </p:nvPr>
        </p:nvSpPr>
        <p:spPr/>
        <p:txBody>
          <a:bodyPr/>
          <a:lstStyle/>
          <a:p>
            <a:endParaRPr lang="en-BE"/>
          </a:p>
        </p:txBody>
      </p:sp>
      <p:sp>
        <p:nvSpPr>
          <p:cNvPr id="3" name="Content Placeholder 2">
            <a:extLst>
              <a:ext uri="{FF2B5EF4-FFF2-40B4-BE49-F238E27FC236}">
                <a16:creationId xmlns:a16="http://schemas.microsoft.com/office/drawing/2014/main" id="{67CAC705-BEF3-C968-7752-69208DD3D15B}"/>
              </a:ext>
            </a:extLst>
          </p:cNvPr>
          <p:cNvSpPr>
            <a:spLocks noGrp="1"/>
          </p:cNvSpPr>
          <p:nvPr>
            <p:ph idx="1"/>
          </p:nvPr>
        </p:nvSpPr>
        <p:spPr/>
        <p:txBody>
          <a:bodyPr/>
          <a:lstStyle/>
          <a:p>
            <a:endParaRPr lang="en-BE" dirty="0"/>
          </a:p>
        </p:txBody>
      </p:sp>
      <p:pic>
        <p:nvPicPr>
          <p:cNvPr id="5" name="Picture 4">
            <a:extLst>
              <a:ext uri="{FF2B5EF4-FFF2-40B4-BE49-F238E27FC236}">
                <a16:creationId xmlns:a16="http://schemas.microsoft.com/office/drawing/2014/main" id="{518F88F8-B842-47BD-0F9E-E1F7428F2C36}"/>
              </a:ext>
            </a:extLst>
          </p:cNvPr>
          <p:cNvPicPr>
            <a:picLocks noChangeAspect="1"/>
          </p:cNvPicPr>
          <p:nvPr/>
        </p:nvPicPr>
        <p:blipFill>
          <a:blip r:embed="rId2"/>
          <a:stretch>
            <a:fillRect/>
          </a:stretch>
        </p:blipFill>
        <p:spPr>
          <a:xfrm>
            <a:off x="6880966" y="986701"/>
            <a:ext cx="5007394" cy="4884597"/>
          </a:xfrm>
          <a:prstGeom prst="rect">
            <a:avLst/>
          </a:prstGeom>
        </p:spPr>
      </p:pic>
      <p:pic>
        <p:nvPicPr>
          <p:cNvPr id="7" name="Picture 6">
            <a:extLst>
              <a:ext uri="{FF2B5EF4-FFF2-40B4-BE49-F238E27FC236}">
                <a16:creationId xmlns:a16="http://schemas.microsoft.com/office/drawing/2014/main" id="{E020D2BB-34C7-5E03-7BD5-E5E023CECB94}"/>
              </a:ext>
            </a:extLst>
          </p:cNvPr>
          <p:cNvPicPr>
            <a:picLocks noChangeAspect="1"/>
          </p:cNvPicPr>
          <p:nvPr/>
        </p:nvPicPr>
        <p:blipFill>
          <a:blip r:embed="rId3"/>
          <a:stretch>
            <a:fillRect/>
          </a:stretch>
        </p:blipFill>
        <p:spPr>
          <a:xfrm>
            <a:off x="908304" y="1507200"/>
            <a:ext cx="5765398" cy="3843598"/>
          </a:xfrm>
          <a:prstGeom prst="rect">
            <a:avLst/>
          </a:prstGeom>
        </p:spPr>
      </p:pic>
    </p:spTree>
    <p:extLst>
      <p:ext uri="{BB962C8B-B14F-4D97-AF65-F5344CB8AC3E}">
        <p14:creationId xmlns:p14="http://schemas.microsoft.com/office/powerpoint/2010/main" val="2402742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43EB-3F2D-0F20-4EF4-AAA4A64F692A}"/>
              </a:ext>
            </a:extLst>
          </p:cNvPr>
          <p:cNvSpPr>
            <a:spLocks noGrp="1"/>
          </p:cNvSpPr>
          <p:nvPr>
            <p:ph type="title"/>
          </p:nvPr>
        </p:nvSpPr>
        <p:spPr/>
        <p:txBody>
          <a:bodyPr>
            <a:normAutofit/>
          </a:bodyPr>
          <a:lstStyle/>
          <a:p>
            <a:r>
              <a:rPr lang="en-US" b="1" dirty="0"/>
              <a:t>Annual Online </a:t>
            </a:r>
            <a:r>
              <a:rPr lang="en-US" b="1" dirty="0" err="1"/>
              <a:t>CliMigHealth</a:t>
            </a:r>
            <a:r>
              <a:rPr lang="en-US" b="1" dirty="0"/>
              <a:t> event </a:t>
            </a:r>
            <a:endParaRPr lang="en-BE" b="1" dirty="0"/>
          </a:p>
        </p:txBody>
      </p:sp>
      <p:sp>
        <p:nvSpPr>
          <p:cNvPr id="3" name="Content Placeholder 2">
            <a:extLst>
              <a:ext uri="{FF2B5EF4-FFF2-40B4-BE49-F238E27FC236}">
                <a16:creationId xmlns:a16="http://schemas.microsoft.com/office/drawing/2014/main" id="{82929116-6D06-32FE-3095-6A8D690ADF8B}"/>
              </a:ext>
            </a:extLst>
          </p:cNvPr>
          <p:cNvSpPr>
            <a:spLocks noGrp="1"/>
          </p:cNvSpPr>
          <p:nvPr>
            <p:ph idx="1"/>
          </p:nvPr>
        </p:nvSpPr>
        <p:spPr/>
        <p:txBody>
          <a:bodyPr>
            <a:normAutofit fontScale="85000" lnSpcReduction="20000"/>
          </a:bodyPr>
          <a:lstStyle/>
          <a:p>
            <a:pPr marL="0" indent="0">
              <a:buNone/>
            </a:pPr>
            <a:r>
              <a:rPr lang="en-US" sz="2400" b="1" dirty="0"/>
              <a:t>Launch of the </a:t>
            </a:r>
            <a:r>
              <a:rPr lang="en-US" sz="2400" b="1" dirty="0" err="1"/>
              <a:t>CliMigHealth</a:t>
            </a:r>
            <a:r>
              <a:rPr lang="en-US" sz="2400" b="1" dirty="0"/>
              <a:t> Project </a:t>
            </a:r>
            <a:r>
              <a:rPr lang="en-US" sz="2400" b="1" u="sng" dirty="0"/>
              <a:t>Seed Funding Competition</a:t>
            </a:r>
            <a:r>
              <a:rPr lang="en-US" sz="2400" b="1" dirty="0"/>
              <a:t> for partners in our network (research, education or public awareness).</a:t>
            </a:r>
            <a:endParaRPr lang="en-US" sz="2400" dirty="0"/>
          </a:p>
          <a:p>
            <a:pPr marL="0" indent="0">
              <a:buNone/>
            </a:pPr>
            <a:r>
              <a:rPr lang="en-US" sz="2400" dirty="0" err="1"/>
              <a:t>Organise</a:t>
            </a:r>
            <a:r>
              <a:rPr lang="en-US" sz="2400" dirty="0"/>
              <a:t> an interactive session to work with our strategic research framework.</a:t>
            </a:r>
          </a:p>
          <a:p>
            <a:pPr marL="0" indent="0">
              <a:buNone/>
            </a:pPr>
            <a:r>
              <a:rPr lang="en-US" sz="2400" dirty="0"/>
              <a:t>Interact with stakeholders from the policy field to reflect on applicability of our work into practice.</a:t>
            </a:r>
          </a:p>
          <a:p>
            <a:pPr marL="0" indent="0">
              <a:buNone/>
            </a:pPr>
            <a:endParaRPr lang="en-US" sz="2400" dirty="0"/>
          </a:p>
          <a:p>
            <a:pPr marL="0" indent="0">
              <a:buNone/>
            </a:pPr>
            <a:r>
              <a:rPr lang="en-US" sz="2200" b="1" dirty="0"/>
              <a:t>December 16, 2022</a:t>
            </a:r>
          </a:p>
          <a:p>
            <a:pPr marL="0" indent="0">
              <a:buNone/>
            </a:pPr>
            <a:r>
              <a:rPr lang="en-US" sz="2100" dirty="0"/>
              <a:t>10am-12pm CET. </a:t>
            </a:r>
          </a:p>
          <a:p>
            <a:pPr marL="0" indent="0">
              <a:buNone/>
            </a:pPr>
            <a:r>
              <a:rPr lang="en-US" sz="2100" dirty="0"/>
              <a:t>We hope to see you there!</a:t>
            </a:r>
          </a:p>
          <a:p>
            <a:pPr marL="0" indent="0">
              <a:buNone/>
            </a:pPr>
            <a:r>
              <a:rPr lang="en-US" sz="2100" dirty="0"/>
              <a:t>Contact: </a:t>
            </a:r>
            <a:r>
              <a:rPr lang="en-US" sz="2100">
                <a:hlinkClick r:id="rId2"/>
              </a:rPr>
              <a:t>charlotte.Scheerens@ugent.be</a:t>
            </a:r>
            <a:endParaRPr lang="en-US" sz="2100"/>
          </a:p>
          <a:p>
            <a:pPr marL="0" indent="0">
              <a:buNone/>
            </a:pPr>
            <a:endParaRPr lang="en-US" sz="2100" dirty="0"/>
          </a:p>
          <a:p>
            <a:pPr marL="0" indent="0">
              <a:buNone/>
            </a:pPr>
            <a:endParaRPr lang="en-US" dirty="0"/>
          </a:p>
        </p:txBody>
      </p:sp>
    </p:spTree>
    <p:extLst>
      <p:ext uri="{BB962C8B-B14F-4D97-AF65-F5344CB8AC3E}">
        <p14:creationId xmlns:p14="http://schemas.microsoft.com/office/powerpoint/2010/main" val="2576079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C4FC-841F-7719-D575-EC264496D6A3}"/>
              </a:ext>
            </a:extLst>
          </p:cNvPr>
          <p:cNvSpPr>
            <a:spLocks noGrp="1"/>
          </p:cNvSpPr>
          <p:nvPr>
            <p:ph type="title"/>
          </p:nvPr>
        </p:nvSpPr>
        <p:spPr/>
        <p:txBody>
          <a:bodyPr>
            <a:normAutofit/>
          </a:bodyPr>
          <a:lstStyle/>
          <a:p>
            <a:r>
              <a:rPr lang="en-US" b="1" dirty="0"/>
              <a:t>Strategic revision of Vision and Mission</a:t>
            </a:r>
            <a:endParaRPr lang="en-BE" b="1" dirty="0"/>
          </a:p>
        </p:txBody>
      </p:sp>
      <p:sp>
        <p:nvSpPr>
          <p:cNvPr id="3" name="Content Placeholder 2">
            <a:extLst>
              <a:ext uri="{FF2B5EF4-FFF2-40B4-BE49-F238E27FC236}">
                <a16:creationId xmlns:a16="http://schemas.microsoft.com/office/drawing/2014/main" id="{B56AF4F3-F9C9-119C-9539-7D7549E347F7}"/>
              </a:ext>
            </a:extLst>
          </p:cNvPr>
          <p:cNvSpPr>
            <a:spLocks noGrp="1"/>
          </p:cNvSpPr>
          <p:nvPr>
            <p:ph idx="1"/>
          </p:nvPr>
        </p:nvSpPr>
        <p:spPr>
          <a:xfrm>
            <a:off x="589280" y="2478024"/>
            <a:ext cx="10694416" cy="3694176"/>
          </a:xfrm>
        </p:spPr>
        <p:txBody>
          <a:bodyPr>
            <a:normAutofit fontScale="85000" lnSpcReduction="10000"/>
          </a:bodyPr>
          <a:lstStyle/>
          <a:p>
            <a:pPr marL="0" indent="0">
              <a:buNone/>
            </a:pPr>
            <a:r>
              <a:rPr lang="en-US" sz="1800" b="1" dirty="0" err="1"/>
              <a:t>CliMigHealth’s</a:t>
            </a:r>
            <a:r>
              <a:rPr lang="en-US" sz="1800" dirty="0"/>
              <a:t> </a:t>
            </a:r>
            <a:r>
              <a:rPr lang="en-US" sz="1800" b="1" dirty="0"/>
              <a:t>vision</a:t>
            </a:r>
            <a:r>
              <a:rPr lang="en-US" sz="1800" dirty="0"/>
              <a:t> is to render </a:t>
            </a:r>
            <a:r>
              <a:rPr lang="en-US" sz="1800" b="1" dirty="0"/>
              <a:t>broad societal impact by generating knowledge on the interactions between climate change, migration and health(care)</a:t>
            </a:r>
            <a:r>
              <a:rPr lang="en-US" sz="1800" dirty="0"/>
              <a:t>. </a:t>
            </a:r>
          </a:p>
          <a:p>
            <a:pPr marL="0" indent="0">
              <a:buNone/>
            </a:pPr>
            <a:r>
              <a:rPr lang="en-US" sz="1800" dirty="0"/>
              <a:t>Ultimately, the goal is to </a:t>
            </a:r>
            <a:r>
              <a:rPr lang="en-US" sz="1800" b="1" dirty="0"/>
              <a:t>better adapt to, mitigate and prepare </a:t>
            </a:r>
            <a:r>
              <a:rPr lang="en-US" sz="1800" dirty="0"/>
              <a:t>for current and future effects of climate change; to have a </a:t>
            </a:r>
            <a:r>
              <a:rPr lang="en-US" sz="1800" b="1" dirty="0"/>
              <a:t>greater understanding of the role of migration</a:t>
            </a:r>
            <a:r>
              <a:rPr lang="en-US" sz="1800" dirty="0"/>
              <a:t> and its impact; and to develop </a:t>
            </a:r>
            <a:r>
              <a:rPr lang="en-US" sz="1800" b="1" dirty="0"/>
              <a:t>resilient, inclusive and responsive health systems</a:t>
            </a:r>
            <a:r>
              <a:rPr lang="en-US" sz="1800" dirty="0"/>
              <a:t>.</a:t>
            </a:r>
          </a:p>
          <a:p>
            <a:pPr marL="0" indent="0">
              <a:buNone/>
            </a:pPr>
            <a:endParaRPr lang="en-US" sz="1800" dirty="0"/>
          </a:p>
          <a:p>
            <a:pPr marL="0" indent="0">
              <a:buNone/>
            </a:pPr>
            <a:r>
              <a:rPr lang="en-US" sz="1800" dirty="0"/>
              <a:t>To </a:t>
            </a:r>
            <a:r>
              <a:rPr lang="en-US" sz="1800" dirty="0" err="1"/>
              <a:t>realise</a:t>
            </a:r>
            <a:r>
              <a:rPr lang="en-US" sz="1800" dirty="0"/>
              <a:t> our vision, our </a:t>
            </a:r>
            <a:r>
              <a:rPr lang="en-US" sz="1800" b="1" dirty="0"/>
              <a:t>mission</a:t>
            </a:r>
            <a:r>
              <a:rPr lang="en-US" sz="1800" dirty="0"/>
              <a:t> is to guide more comprehensive and sustainable responses to address the complex migration and health(care) patterns arising from and contributing to climate change.</a:t>
            </a:r>
          </a:p>
          <a:p>
            <a:pPr marL="0" indent="0">
              <a:buNone/>
            </a:pPr>
            <a:r>
              <a:rPr lang="en-US" sz="1800" dirty="0" err="1"/>
              <a:t>CliMigHealth</a:t>
            </a:r>
            <a:r>
              <a:rPr lang="en-US" sz="1800" dirty="0"/>
              <a:t> is an international, transdisciplinary network, integrating diverse expertise and better representing the Global South, through strengthening research, educational and knowledge translation capacity.</a:t>
            </a:r>
          </a:p>
          <a:p>
            <a:pPr marL="0" indent="0">
              <a:buNone/>
            </a:pPr>
            <a:r>
              <a:rPr lang="en-US" sz="1800" dirty="0" err="1"/>
              <a:t>CliMigHealth</a:t>
            </a:r>
            <a:r>
              <a:rPr lang="en-US" sz="1800" dirty="0"/>
              <a:t> aims to form a collaborative and knowledge platform between academic institutions, non-profit </a:t>
            </a:r>
            <a:r>
              <a:rPr lang="en-US" sz="1800" dirty="0" err="1"/>
              <a:t>organisations</a:t>
            </a:r>
            <a:r>
              <a:rPr lang="en-US" sz="1800" dirty="0"/>
              <a:t> and individual experts.</a:t>
            </a:r>
            <a:endParaRPr lang="en-BE" sz="1800" dirty="0"/>
          </a:p>
        </p:txBody>
      </p:sp>
    </p:spTree>
    <p:extLst>
      <p:ext uri="{BB962C8B-B14F-4D97-AF65-F5344CB8AC3E}">
        <p14:creationId xmlns:p14="http://schemas.microsoft.com/office/powerpoint/2010/main" val="4155481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7FB4-0108-4E6B-0400-2042DBFDFB19}"/>
              </a:ext>
            </a:extLst>
          </p:cNvPr>
          <p:cNvSpPr>
            <a:spLocks noGrp="1"/>
          </p:cNvSpPr>
          <p:nvPr>
            <p:ph type="title"/>
          </p:nvPr>
        </p:nvSpPr>
        <p:spPr/>
        <p:txBody>
          <a:bodyPr/>
          <a:lstStyle/>
          <a:p>
            <a:r>
              <a:rPr lang="en-US" b="1" dirty="0"/>
              <a:t>Network structure 2022-2025</a:t>
            </a:r>
            <a:endParaRPr lang="en-BE" b="1" dirty="0"/>
          </a:p>
        </p:txBody>
      </p:sp>
      <p:sp>
        <p:nvSpPr>
          <p:cNvPr id="3" name="Content Placeholder 2">
            <a:extLst>
              <a:ext uri="{FF2B5EF4-FFF2-40B4-BE49-F238E27FC236}">
                <a16:creationId xmlns:a16="http://schemas.microsoft.com/office/drawing/2014/main" id="{9F30D307-2F6E-AE74-FDA7-36574A4285FB}"/>
              </a:ext>
            </a:extLst>
          </p:cNvPr>
          <p:cNvSpPr>
            <a:spLocks noGrp="1"/>
          </p:cNvSpPr>
          <p:nvPr>
            <p:ph idx="1"/>
          </p:nvPr>
        </p:nvSpPr>
        <p:spPr/>
        <p:txBody>
          <a:bodyPr/>
          <a:lstStyle/>
          <a:p>
            <a:endParaRPr lang="en-BE"/>
          </a:p>
        </p:txBody>
      </p:sp>
      <p:pic>
        <p:nvPicPr>
          <p:cNvPr id="4" name="Picture 3">
            <a:extLst>
              <a:ext uri="{FF2B5EF4-FFF2-40B4-BE49-F238E27FC236}">
                <a16:creationId xmlns:a16="http://schemas.microsoft.com/office/drawing/2014/main" id="{E324AE08-9C0C-5877-638C-2A9205C750D9}"/>
              </a:ext>
            </a:extLst>
          </p:cNvPr>
          <p:cNvPicPr>
            <a:picLocks noChangeAspect="1"/>
          </p:cNvPicPr>
          <p:nvPr/>
        </p:nvPicPr>
        <p:blipFill>
          <a:blip r:embed="rId2"/>
          <a:stretch>
            <a:fillRect/>
          </a:stretch>
        </p:blipFill>
        <p:spPr>
          <a:xfrm>
            <a:off x="1250745" y="1728216"/>
            <a:ext cx="9897774" cy="4900631"/>
          </a:xfrm>
          <a:prstGeom prst="rect">
            <a:avLst/>
          </a:prstGeom>
        </p:spPr>
      </p:pic>
    </p:spTree>
    <p:extLst>
      <p:ext uri="{BB962C8B-B14F-4D97-AF65-F5344CB8AC3E}">
        <p14:creationId xmlns:p14="http://schemas.microsoft.com/office/powerpoint/2010/main" val="3609598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4818-1F53-4BE6-FC4F-26ED658FE362}"/>
              </a:ext>
            </a:extLst>
          </p:cNvPr>
          <p:cNvSpPr>
            <a:spLocks noGrp="1"/>
          </p:cNvSpPr>
          <p:nvPr>
            <p:ph type="title"/>
          </p:nvPr>
        </p:nvSpPr>
        <p:spPr/>
        <p:txBody>
          <a:bodyPr>
            <a:normAutofit/>
          </a:bodyPr>
          <a:lstStyle/>
          <a:p>
            <a:r>
              <a:rPr lang="en-US" sz="3200" b="1" dirty="0">
                <a:solidFill>
                  <a:schemeClr val="tx1"/>
                </a:solidFill>
                <a:latin typeface="Avenir Next LT Pro (Headings)"/>
              </a:rPr>
              <a:t>Current steering committee </a:t>
            </a:r>
            <a:r>
              <a:rPr lang="en-US" sz="3200" b="1" dirty="0" err="1">
                <a:solidFill>
                  <a:schemeClr val="tx1"/>
                </a:solidFill>
                <a:latin typeface="Avenir Next LT Pro (Headings)"/>
              </a:rPr>
              <a:t>CliMigHealth</a:t>
            </a:r>
            <a:r>
              <a:rPr lang="en-US" sz="3200" b="1" dirty="0">
                <a:solidFill>
                  <a:schemeClr val="tx1"/>
                </a:solidFill>
                <a:latin typeface="Avenir Next LT Pro (Headings)"/>
              </a:rPr>
              <a:t> </a:t>
            </a:r>
            <a:endParaRPr lang="en-BE" sz="3200" b="1" dirty="0">
              <a:solidFill>
                <a:schemeClr val="tx1"/>
              </a:solidFill>
              <a:latin typeface="Avenir Next LT Pro (Headings)"/>
            </a:endParaRPr>
          </a:p>
        </p:txBody>
      </p:sp>
      <p:sp>
        <p:nvSpPr>
          <p:cNvPr id="3" name="Content Placeholder 2">
            <a:extLst>
              <a:ext uri="{FF2B5EF4-FFF2-40B4-BE49-F238E27FC236}">
                <a16:creationId xmlns:a16="http://schemas.microsoft.com/office/drawing/2014/main" id="{6FCEFB92-F4A4-103F-3AB6-498093FCEB79}"/>
              </a:ext>
            </a:extLst>
          </p:cNvPr>
          <p:cNvSpPr>
            <a:spLocks noGrp="1"/>
          </p:cNvSpPr>
          <p:nvPr>
            <p:ph idx="1"/>
          </p:nvPr>
        </p:nvSpPr>
        <p:spPr/>
        <p:txBody>
          <a:bodyPr/>
          <a:lstStyle/>
          <a:p>
            <a:pPr marL="87313" indent="0">
              <a:buNone/>
            </a:pPr>
            <a:endParaRPr lang="en-US" b="1" dirty="0">
              <a:latin typeface="Avenir Next LT Pro (Headings)"/>
            </a:endParaRPr>
          </a:p>
          <a:p>
            <a:pPr marL="87313" indent="0">
              <a:buNone/>
            </a:pPr>
            <a:r>
              <a:rPr lang="en-US" b="1" dirty="0">
                <a:latin typeface="Avenir Next LT Pro (Headings)"/>
              </a:rPr>
              <a:t>Including </a:t>
            </a:r>
            <a:r>
              <a:rPr lang="en-US" b="1" dirty="0" err="1">
                <a:latin typeface="Avenir Next LT Pro (Headings)"/>
              </a:rPr>
              <a:t>Primafamed</a:t>
            </a:r>
            <a:r>
              <a:rPr lang="en-US" b="1" dirty="0">
                <a:latin typeface="Avenir Next LT Pro (Headings)"/>
              </a:rPr>
              <a:t> members</a:t>
            </a:r>
          </a:p>
          <a:p>
            <a:pPr marL="87313" indent="0">
              <a:buNone/>
            </a:pPr>
            <a:r>
              <a:rPr lang="en-US" sz="1600" dirty="0">
                <a:latin typeface="Avenir Next LT Pro (Headings)"/>
              </a:rPr>
              <a:t>Bob Mash</a:t>
            </a:r>
          </a:p>
          <a:p>
            <a:pPr marL="87313" indent="0">
              <a:buNone/>
            </a:pPr>
            <a:r>
              <a:rPr lang="en-US" sz="1600" dirty="0" err="1">
                <a:latin typeface="Avenir Next LT Pro (Headings)"/>
              </a:rPr>
              <a:t>Akye</a:t>
            </a:r>
            <a:r>
              <a:rPr lang="en-US" sz="1600" dirty="0">
                <a:latin typeface="Avenir Next LT Pro (Headings)"/>
              </a:rPr>
              <a:t> </a:t>
            </a:r>
            <a:r>
              <a:rPr lang="en-US" sz="1600" dirty="0" err="1">
                <a:latin typeface="Avenir Next LT Pro (Headings)"/>
              </a:rPr>
              <a:t>Esuman</a:t>
            </a:r>
            <a:endParaRPr lang="en-US" sz="1600" dirty="0">
              <a:latin typeface="Avenir Next LT Pro (Headings)"/>
            </a:endParaRPr>
          </a:p>
          <a:p>
            <a:pPr marL="87313" indent="0">
              <a:buNone/>
            </a:pPr>
            <a:r>
              <a:rPr lang="en-US" sz="1600" dirty="0">
                <a:latin typeface="Avenir Next LT Pro (Headings)"/>
              </a:rPr>
              <a:t>Innocent Besigye </a:t>
            </a:r>
          </a:p>
          <a:p>
            <a:pPr marL="87313" indent="0">
              <a:buNone/>
            </a:pPr>
            <a:r>
              <a:rPr lang="en-US" sz="1600" dirty="0">
                <a:latin typeface="Avenir Next LT Pro (Headings)"/>
              </a:rPr>
              <a:t>Martha </a:t>
            </a:r>
            <a:r>
              <a:rPr lang="en-US" sz="1600" dirty="0" err="1">
                <a:latin typeface="Avenir Next LT Pro (Headings)"/>
              </a:rPr>
              <a:t>Makwero</a:t>
            </a:r>
            <a:endParaRPr lang="en-US" sz="1600" dirty="0">
              <a:latin typeface="Avenir Next LT Pro (Headings)"/>
            </a:endParaRPr>
          </a:p>
          <a:p>
            <a:pPr marL="87313" indent="0">
              <a:buNone/>
            </a:pPr>
            <a:r>
              <a:rPr lang="en-US" sz="1600" dirty="0" err="1">
                <a:latin typeface="Avenir Next LT Pro (Headings)"/>
              </a:rPr>
              <a:t>Mpundu</a:t>
            </a:r>
            <a:r>
              <a:rPr lang="en-US" sz="1600" dirty="0">
                <a:latin typeface="Avenir Next LT Pro (Headings)"/>
              </a:rPr>
              <a:t> </a:t>
            </a:r>
            <a:r>
              <a:rPr lang="en-US" sz="1600" dirty="0" err="1">
                <a:latin typeface="Avenir Next LT Pro (Headings)"/>
              </a:rPr>
              <a:t>Makasa</a:t>
            </a:r>
            <a:endParaRPr lang="en-US" sz="1600" dirty="0">
              <a:latin typeface="Avenir Next LT Pro (Headings)"/>
            </a:endParaRPr>
          </a:p>
          <a:p>
            <a:pPr marL="87313" indent="0">
              <a:buNone/>
            </a:pPr>
            <a:r>
              <a:rPr lang="en-US" sz="1600" dirty="0">
                <a:latin typeface="Avenir Next LT Pro (Headings)"/>
              </a:rPr>
              <a:t>Jan De </a:t>
            </a:r>
            <a:r>
              <a:rPr lang="en-US" sz="1600" dirty="0" err="1">
                <a:latin typeface="Avenir Next LT Pro (Headings)"/>
              </a:rPr>
              <a:t>Maeseneer</a:t>
            </a:r>
            <a:endParaRPr lang="en-US" sz="1600" dirty="0">
              <a:latin typeface="Avenir Next LT Pro (Headings)"/>
            </a:endParaRPr>
          </a:p>
          <a:p>
            <a:pPr marL="87313" indent="0">
              <a:buNone/>
            </a:pPr>
            <a:r>
              <a:rPr lang="en-US" sz="1600" dirty="0">
                <a:latin typeface="Avenir Next LT Pro (Headings)"/>
              </a:rPr>
              <a:t>Christian </a:t>
            </a:r>
            <a:r>
              <a:rPr lang="en-US" sz="1600" dirty="0" err="1">
                <a:latin typeface="Avenir Next LT Pro (Headings)"/>
              </a:rPr>
              <a:t>Lokotola</a:t>
            </a:r>
            <a:endParaRPr lang="en-US" sz="1600" dirty="0">
              <a:latin typeface="Avenir Next LT Pro (Headings)"/>
            </a:endParaRPr>
          </a:p>
          <a:p>
            <a:pPr marL="87313" indent="0">
              <a:buNone/>
            </a:pPr>
            <a:endParaRPr lang="en-US" sz="1600" dirty="0">
              <a:latin typeface="Avenir Next LT Pro (Headings)"/>
            </a:endParaRPr>
          </a:p>
          <a:p>
            <a:pPr marL="87313" indent="0">
              <a:buNone/>
            </a:pPr>
            <a:r>
              <a:rPr lang="en-US" sz="1600" dirty="0">
                <a:latin typeface="Avenir Next LT Pro (Headings)"/>
              </a:rPr>
              <a:t>Fin. Support for </a:t>
            </a:r>
            <a:r>
              <a:rPr lang="en-US" sz="1600" dirty="0" err="1">
                <a:latin typeface="Avenir Next LT Pro (Headings)"/>
              </a:rPr>
              <a:t>Primafamed</a:t>
            </a:r>
            <a:r>
              <a:rPr lang="en-US" sz="1600" dirty="0">
                <a:latin typeface="Avenir Next LT Pro (Headings)"/>
              </a:rPr>
              <a:t> conferences</a:t>
            </a:r>
          </a:p>
          <a:p>
            <a:pPr marL="87313" indent="0">
              <a:buNone/>
            </a:pPr>
            <a:endParaRPr lang="en-US" dirty="0"/>
          </a:p>
          <a:p>
            <a:pPr marL="87313" indent="0">
              <a:buNone/>
            </a:pPr>
            <a:endParaRPr lang="en-US" dirty="0"/>
          </a:p>
          <a:p>
            <a:pPr marL="87313" indent="0">
              <a:buNone/>
            </a:pPr>
            <a:endParaRPr lang="en-US" dirty="0"/>
          </a:p>
        </p:txBody>
      </p:sp>
      <p:sp>
        <p:nvSpPr>
          <p:cNvPr id="4" name="Footer Placeholder 3">
            <a:extLst>
              <a:ext uri="{FF2B5EF4-FFF2-40B4-BE49-F238E27FC236}">
                <a16:creationId xmlns:a16="http://schemas.microsoft.com/office/drawing/2014/main" id="{16975A5C-6DCE-B2AA-FC0F-CFC391C553AF}"/>
              </a:ext>
            </a:extLst>
          </p:cNvPr>
          <p:cNvSpPr>
            <a:spLocks noGrp="1"/>
          </p:cNvSpPr>
          <p:nvPr>
            <p:ph type="ftr" sz="quarter" idx="11"/>
          </p:nvPr>
        </p:nvSpPr>
        <p:spPr/>
        <p:txBody>
          <a:bodyPr/>
          <a:lstStyle/>
          <a:p>
            <a:r>
              <a:rPr lang="nl-BE" noProof="0"/>
              <a:t>© UGent, 2020</a:t>
            </a:r>
          </a:p>
        </p:txBody>
      </p:sp>
      <p:pic>
        <p:nvPicPr>
          <p:cNvPr id="7" name="Picture 6">
            <a:extLst>
              <a:ext uri="{FF2B5EF4-FFF2-40B4-BE49-F238E27FC236}">
                <a16:creationId xmlns:a16="http://schemas.microsoft.com/office/drawing/2014/main" id="{1D100912-82E0-53CE-11CE-BB2D2A658200}"/>
              </a:ext>
            </a:extLst>
          </p:cNvPr>
          <p:cNvPicPr>
            <a:picLocks noChangeAspect="1"/>
          </p:cNvPicPr>
          <p:nvPr/>
        </p:nvPicPr>
        <p:blipFill>
          <a:blip r:embed="rId2"/>
          <a:stretch>
            <a:fillRect/>
          </a:stretch>
        </p:blipFill>
        <p:spPr>
          <a:xfrm>
            <a:off x="6458631" y="1206656"/>
            <a:ext cx="4918221" cy="5560691"/>
          </a:xfrm>
          <a:prstGeom prst="rect">
            <a:avLst/>
          </a:prstGeom>
        </p:spPr>
      </p:pic>
      <p:sp>
        <p:nvSpPr>
          <p:cNvPr id="5" name="Slide Number Placeholder 4">
            <a:extLst>
              <a:ext uri="{FF2B5EF4-FFF2-40B4-BE49-F238E27FC236}">
                <a16:creationId xmlns:a16="http://schemas.microsoft.com/office/drawing/2014/main" id="{FD021978-941C-E33B-131C-4203642EE0CF}"/>
              </a:ext>
            </a:extLst>
          </p:cNvPr>
          <p:cNvSpPr>
            <a:spLocks noGrp="1"/>
          </p:cNvSpPr>
          <p:nvPr>
            <p:ph type="sldNum" sz="quarter" idx="12"/>
          </p:nvPr>
        </p:nvSpPr>
        <p:spPr/>
        <p:txBody>
          <a:bodyPr/>
          <a:lstStyle/>
          <a:p>
            <a:fld id="{6FAB2EF7-71AA-4BD8-B8DA-BBAB86D12BFB}" type="slidenum">
              <a:rPr lang="nl-BE" noProof="0" smtClean="0"/>
              <a:t>5</a:t>
            </a:fld>
            <a:endParaRPr lang="nl-BE" noProof="0"/>
          </a:p>
        </p:txBody>
      </p:sp>
      <p:pic>
        <p:nvPicPr>
          <p:cNvPr id="15" name="Picture 4" descr="Map&#10;&#10;Description automatically generated">
            <a:extLst>
              <a:ext uri="{FF2B5EF4-FFF2-40B4-BE49-F238E27FC236}">
                <a16:creationId xmlns:a16="http://schemas.microsoft.com/office/drawing/2014/main" id="{868DEC23-1313-11A0-8196-832B2A4FE4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613" y="4155943"/>
            <a:ext cx="4620711" cy="2360057"/>
          </a:xfrm>
          <a:prstGeom prst="rect">
            <a:avLst/>
          </a:prstGeom>
        </p:spPr>
      </p:pic>
      <p:sp>
        <p:nvSpPr>
          <p:cNvPr id="16" name="Oval 15">
            <a:extLst>
              <a:ext uri="{FF2B5EF4-FFF2-40B4-BE49-F238E27FC236}">
                <a16:creationId xmlns:a16="http://schemas.microsoft.com/office/drawing/2014/main" id="{C00F5CDC-1D6E-124D-AE2B-1482119EB3CF}"/>
              </a:ext>
            </a:extLst>
          </p:cNvPr>
          <p:cNvSpPr/>
          <p:nvPr/>
        </p:nvSpPr>
        <p:spPr>
          <a:xfrm>
            <a:off x="6567890" y="1131995"/>
            <a:ext cx="873823" cy="8952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BE"/>
          </a:p>
        </p:txBody>
      </p:sp>
      <p:sp>
        <p:nvSpPr>
          <p:cNvPr id="17" name="Oval 16">
            <a:extLst>
              <a:ext uri="{FF2B5EF4-FFF2-40B4-BE49-F238E27FC236}">
                <a16:creationId xmlns:a16="http://schemas.microsoft.com/office/drawing/2014/main" id="{51634126-EE67-6E7C-46F5-3C941AC35068}"/>
              </a:ext>
            </a:extLst>
          </p:cNvPr>
          <p:cNvSpPr/>
          <p:nvPr/>
        </p:nvSpPr>
        <p:spPr>
          <a:xfrm>
            <a:off x="10484400" y="1142596"/>
            <a:ext cx="873823" cy="8952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BE"/>
          </a:p>
        </p:txBody>
      </p:sp>
      <p:sp>
        <p:nvSpPr>
          <p:cNvPr id="18" name="Oval 17">
            <a:extLst>
              <a:ext uri="{FF2B5EF4-FFF2-40B4-BE49-F238E27FC236}">
                <a16:creationId xmlns:a16="http://schemas.microsoft.com/office/drawing/2014/main" id="{9ECD3C13-0AEC-9024-0BDA-2E21838DFE48}"/>
              </a:ext>
            </a:extLst>
          </p:cNvPr>
          <p:cNvSpPr/>
          <p:nvPr/>
        </p:nvSpPr>
        <p:spPr>
          <a:xfrm>
            <a:off x="6558782" y="4081607"/>
            <a:ext cx="873823" cy="8952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BE"/>
          </a:p>
        </p:txBody>
      </p:sp>
      <p:sp>
        <p:nvSpPr>
          <p:cNvPr id="19" name="Oval 18">
            <a:extLst>
              <a:ext uri="{FF2B5EF4-FFF2-40B4-BE49-F238E27FC236}">
                <a16:creationId xmlns:a16="http://schemas.microsoft.com/office/drawing/2014/main" id="{149253AC-17B1-98EF-317C-EE769E863B07}"/>
              </a:ext>
            </a:extLst>
          </p:cNvPr>
          <p:cNvSpPr/>
          <p:nvPr/>
        </p:nvSpPr>
        <p:spPr>
          <a:xfrm>
            <a:off x="6558781" y="5512799"/>
            <a:ext cx="873823" cy="8952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BE"/>
          </a:p>
        </p:txBody>
      </p:sp>
      <p:sp>
        <p:nvSpPr>
          <p:cNvPr id="20" name="Oval 19">
            <a:extLst>
              <a:ext uri="{FF2B5EF4-FFF2-40B4-BE49-F238E27FC236}">
                <a16:creationId xmlns:a16="http://schemas.microsoft.com/office/drawing/2014/main" id="{5EFE8E1C-7A7A-E16A-808F-F66AD1DFC72C}"/>
              </a:ext>
            </a:extLst>
          </p:cNvPr>
          <p:cNvSpPr/>
          <p:nvPr/>
        </p:nvSpPr>
        <p:spPr>
          <a:xfrm>
            <a:off x="8480829" y="1131994"/>
            <a:ext cx="873823" cy="8952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BE"/>
          </a:p>
        </p:txBody>
      </p:sp>
      <p:sp>
        <p:nvSpPr>
          <p:cNvPr id="22" name="Oval 21">
            <a:extLst>
              <a:ext uri="{FF2B5EF4-FFF2-40B4-BE49-F238E27FC236}">
                <a16:creationId xmlns:a16="http://schemas.microsoft.com/office/drawing/2014/main" id="{59533A80-9626-32C0-851A-7FA6E16194D7}"/>
              </a:ext>
            </a:extLst>
          </p:cNvPr>
          <p:cNvSpPr/>
          <p:nvPr/>
        </p:nvSpPr>
        <p:spPr>
          <a:xfrm>
            <a:off x="7532756" y="4081608"/>
            <a:ext cx="873823" cy="8952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BE"/>
          </a:p>
        </p:txBody>
      </p:sp>
      <p:sp>
        <p:nvSpPr>
          <p:cNvPr id="6" name="Oval 5">
            <a:extLst>
              <a:ext uri="{FF2B5EF4-FFF2-40B4-BE49-F238E27FC236}">
                <a16:creationId xmlns:a16="http://schemas.microsoft.com/office/drawing/2014/main" id="{AE4AE131-06D0-DB5E-B0DD-A8B2ACDF0AFE}"/>
              </a:ext>
            </a:extLst>
          </p:cNvPr>
          <p:cNvSpPr/>
          <p:nvPr/>
        </p:nvSpPr>
        <p:spPr>
          <a:xfrm>
            <a:off x="9482938" y="4081606"/>
            <a:ext cx="873823" cy="89520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BE"/>
          </a:p>
        </p:txBody>
      </p:sp>
    </p:spTree>
    <p:extLst>
      <p:ext uri="{BB962C8B-B14F-4D97-AF65-F5344CB8AC3E}">
        <p14:creationId xmlns:p14="http://schemas.microsoft.com/office/powerpoint/2010/main" val="1645297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5CBD-9A4D-464F-095E-47F68A1588A3}"/>
              </a:ext>
            </a:extLst>
          </p:cNvPr>
          <p:cNvSpPr>
            <a:spLocks noGrp="1"/>
          </p:cNvSpPr>
          <p:nvPr>
            <p:ph type="title"/>
          </p:nvPr>
        </p:nvSpPr>
        <p:spPr/>
        <p:txBody>
          <a:bodyPr/>
          <a:lstStyle/>
          <a:p>
            <a:r>
              <a:rPr lang="nl-BE" b="1" dirty="0" err="1"/>
              <a:t>Regional</a:t>
            </a:r>
            <a:r>
              <a:rPr lang="nl-BE" b="1" dirty="0"/>
              <a:t> approach of </a:t>
            </a:r>
            <a:r>
              <a:rPr lang="nl-BE" b="1" dirty="0" err="1"/>
              <a:t>CliMigHealth</a:t>
            </a:r>
            <a:r>
              <a:rPr lang="nl-BE" b="1" dirty="0"/>
              <a:t> </a:t>
            </a:r>
            <a:endParaRPr lang="en-BE" dirty="0"/>
          </a:p>
        </p:txBody>
      </p:sp>
      <p:sp>
        <p:nvSpPr>
          <p:cNvPr id="3" name="Content Placeholder 2">
            <a:extLst>
              <a:ext uri="{FF2B5EF4-FFF2-40B4-BE49-F238E27FC236}">
                <a16:creationId xmlns:a16="http://schemas.microsoft.com/office/drawing/2014/main" id="{6B6C30B0-A73E-462F-7397-E8C604C0167C}"/>
              </a:ext>
            </a:extLst>
          </p:cNvPr>
          <p:cNvSpPr>
            <a:spLocks noGrp="1"/>
          </p:cNvSpPr>
          <p:nvPr>
            <p:ph idx="1"/>
          </p:nvPr>
        </p:nvSpPr>
        <p:spPr/>
        <p:txBody>
          <a:bodyPr>
            <a:noAutofit/>
          </a:bodyPr>
          <a:lstStyle/>
          <a:p>
            <a:pPr marL="0" indent="0">
              <a:buNone/>
            </a:pPr>
            <a:r>
              <a:rPr lang="en-US" sz="1800" dirty="0"/>
              <a:t>We will launch </a:t>
            </a:r>
            <a:r>
              <a:rPr lang="en-US" sz="1800" b="1" u="sng" dirty="0"/>
              <a:t>three regional hubs in 2023 </a:t>
            </a:r>
            <a:r>
              <a:rPr lang="en-US" sz="1800" dirty="0"/>
              <a:t>in addition to the ‘European’ hub at Ghent.</a:t>
            </a:r>
          </a:p>
          <a:p>
            <a:r>
              <a:rPr lang="en-US" sz="1600" b="1" dirty="0"/>
              <a:t>Africa hub hosted at the School of Climate Studies, Stellenbosch University, Cape Town, South Africa.</a:t>
            </a:r>
          </a:p>
          <a:p>
            <a:r>
              <a:rPr lang="en-US" sz="1600" dirty="0"/>
              <a:t>Latin America hub co-hosted by Lancet Migration in Lima, Peru.</a:t>
            </a:r>
          </a:p>
          <a:p>
            <a:r>
              <a:rPr lang="en-US" sz="1600" dirty="0"/>
              <a:t>Asia hub hosted at United Nations University International Institute for Global Health (UNU-IIGH) in Kuala Lumpur, Malaysia</a:t>
            </a:r>
          </a:p>
          <a:p>
            <a:pPr marL="0" indent="0">
              <a:buNone/>
            </a:pPr>
            <a:endParaRPr lang="en-US" sz="1600" dirty="0"/>
          </a:p>
          <a:p>
            <a:pPr marL="0" indent="0">
              <a:buNone/>
            </a:pPr>
            <a:r>
              <a:rPr lang="en-US" sz="1600" b="1" dirty="0"/>
              <a:t>AIM</a:t>
            </a:r>
            <a:r>
              <a:rPr lang="en-US" sz="1600" dirty="0"/>
              <a:t>: To enable more horizontal collaboration and local agency, and to encourage the formation of regional priorities for climate-migration-health research/education and translate these into community-based and regional-level actions, considering the local contexts and language:</a:t>
            </a:r>
          </a:p>
          <a:p>
            <a:pPr marL="0" indent="0">
              <a:buNone/>
            </a:pPr>
            <a:endParaRPr lang="en-BE" sz="1600" dirty="0"/>
          </a:p>
        </p:txBody>
      </p:sp>
    </p:spTree>
    <p:extLst>
      <p:ext uri="{BB962C8B-B14F-4D97-AF65-F5344CB8AC3E}">
        <p14:creationId xmlns:p14="http://schemas.microsoft.com/office/powerpoint/2010/main" val="1408429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1127F-599F-A303-EB54-6688CEDA118F}"/>
              </a:ext>
            </a:extLst>
          </p:cNvPr>
          <p:cNvSpPr>
            <a:spLocks noGrp="1"/>
          </p:cNvSpPr>
          <p:nvPr>
            <p:ph type="title"/>
          </p:nvPr>
        </p:nvSpPr>
        <p:spPr/>
        <p:txBody>
          <a:bodyPr>
            <a:normAutofit/>
          </a:bodyPr>
          <a:lstStyle/>
          <a:p>
            <a:r>
              <a:rPr lang="nl-BE" b="1" dirty="0" err="1"/>
              <a:t>Guiding</a:t>
            </a:r>
            <a:r>
              <a:rPr lang="nl-BE" b="1" dirty="0"/>
              <a:t> </a:t>
            </a:r>
            <a:r>
              <a:rPr lang="nl-BE" b="1" dirty="0" err="1"/>
              <a:t>principles</a:t>
            </a:r>
            <a:endParaRPr lang="nl-BE" b="1" dirty="0"/>
          </a:p>
        </p:txBody>
      </p:sp>
      <p:sp>
        <p:nvSpPr>
          <p:cNvPr id="3" name="Tijdelijke aanduiding voor inhoud 2">
            <a:extLst>
              <a:ext uri="{FF2B5EF4-FFF2-40B4-BE49-F238E27FC236}">
                <a16:creationId xmlns:a16="http://schemas.microsoft.com/office/drawing/2014/main" id="{0FB733BB-CD35-CAF9-105B-5815E25D417F}"/>
              </a:ext>
            </a:extLst>
          </p:cNvPr>
          <p:cNvSpPr>
            <a:spLocks noGrp="1"/>
          </p:cNvSpPr>
          <p:nvPr>
            <p:ph idx="1"/>
          </p:nvPr>
        </p:nvSpPr>
        <p:spPr/>
        <p:txBody>
          <a:bodyPr>
            <a:normAutofit/>
          </a:bodyPr>
          <a:lstStyle/>
          <a:p>
            <a:pPr algn="just" rtl="0" fontAlgn="base">
              <a:spcBef>
                <a:spcPts val="2000"/>
              </a:spcBef>
              <a:spcAft>
                <a:spcPts val="0"/>
              </a:spcAft>
              <a:buFont typeface="+mj-lt"/>
              <a:buAutoNum type="arabicPeriod"/>
            </a:pPr>
            <a:r>
              <a:rPr lang="nl-BE" sz="2000" b="1" i="0" u="none" strike="noStrike" dirty="0" err="1">
                <a:solidFill>
                  <a:srgbClr val="434343"/>
                </a:solidFill>
                <a:effectLst/>
              </a:rPr>
              <a:t>Enable</a:t>
            </a:r>
            <a:r>
              <a:rPr lang="nl-BE" sz="2000" b="1" i="0" u="none" strike="noStrike" dirty="0">
                <a:solidFill>
                  <a:srgbClr val="434343"/>
                </a:solidFill>
                <a:effectLst/>
              </a:rPr>
              <a:t> </a:t>
            </a:r>
            <a:r>
              <a:rPr lang="nl-BE" sz="2000" b="1" i="0" u="none" strike="noStrike" dirty="0" err="1">
                <a:solidFill>
                  <a:srgbClr val="434343"/>
                </a:solidFill>
                <a:effectLst/>
              </a:rPr>
              <a:t>researchers</a:t>
            </a:r>
            <a:r>
              <a:rPr lang="nl-BE" sz="2000" b="1" i="0" u="none" strike="noStrike" dirty="0">
                <a:solidFill>
                  <a:srgbClr val="434343"/>
                </a:solidFill>
                <a:effectLst/>
              </a:rPr>
              <a:t>, </a:t>
            </a:r>
            <a:r>
              <a:rPr lang="nl-BE" sz="2000" b="1" i="0" u="none" strike="noStrike" dirty="0" err="1">
                <a:solidFill>
                  <a:srgbClr val="434343"/>
                </a:solidFill>
                <a:effectLst/>
              </a:rPr>
              <a:t>NGOs</a:t>
            </a:r>
            <a:r>
              <a:rPr lang="nl-BE" sz="2000" b="1" i="0" u="none" strike="noStrike" dirty="0">
                <a:solidFill>
                  <a:srgbClr val="434343"/>
                </a:solidFill>
                <a:effectLst/>
              </a:rPr>
              <a:t>, </a:t>
            </a:r>
            <a:r>
              <a:rPr lang="nl-BE" sz="2000" b="1" i="0" u="none" strike="noStrike" dirty="0" err="1">
                <a:solidFill>
                  <a:srgbClr val="434343"/>
                </a:solidFill>
                <a:effectLst/>
              </a:rPr>
              <a:t>practitioners</a:t>
            </a:r>
            <a:r>
              <a:rPr lang="nl-BE" sz="2000" b="1" i="0" u="none" strike="noStrike" dirty="0">
                <a:solidFill>
                  <a:srgbClr val="434343"/>
                </a:solidFill>
                <a:effectLst/>
              </a:rPr>
              <a:t> </a:t>
            </a:r>
            <a:r>
              <a:rPr lang="nl-BE" sz="2000" b="1" i="0" u="none" strike="noStrike" dirty="0" err="1">
                <a:solidFill>
                  <a:srgbClr val="434343"/>
                </a:solidFill>
                <a:effectLst/>
              </a:rPr>
              <a:t>and</a:t>
            </a:r>
            <a:r>
              <a:rPr lang="nl-BE" sz="2000" b="1" i="0" u="none" strike="noStrike" dirty="0">
                <a:solidFill>
                  <a:srgbClr val="434343"/>
                </a:solidFill>
                <a:effectLst/>
              </a:rPr>
              <a:t> </a:t>
            </a:r>
            <a:r>
              <a:rPr lang="nl-BE" sz="2000" b="1" i="0" u="none" strike="noStrike" dirty="0" err="1">
                <a:solidFill>
                  <a:srgbClr val="434343"/>
                </a:solidFill>
                <a:effectLst/>
              </a:rPr>
              <a:t>journalists</a:t>
            </a:r>
            <a:r>
              <a:rPr lang="nl-BE" sz="2000" b="1" i="0" u="none" strike="noStrike" dirty="0">
                <a:solidFill>
                  <a:srgbClr val="434343"/>
                </a:solidFill>
                <a:effectLst/>
              </a:rPr>
              <a:t> </a:t>
            </a:r>
            <a:r>
              <a:rPr lang="nl-BE" sz="2000" b="0" i="0" u="none" strike="noStrike" dirty="0" err="1">
                <a:solidFill>
                  <a:srgbClr val="434343"/>
                </a:solidFill>
                <a:effectLst/>
              </a:rPr>
              <a:t>to</a:t>
            </a:r>
            <a:r>
              <a:rPr lang="nl-BE" sz="2000" b="0" i="0" u="none" strike="noStrike" dirty="0">
                <a:solidFill>
                  <a:srgbClr val="434343"/>
                </a:solidFill>
                <a:effectLst/>
              </a:rPr>
              <a:t> </a:t>
            </a:r>
            <a:r>
              <a:rPr lang="nl-BE" sz="2000" b="0" i="0" u="none" strike="noStrike" dirty="0" err="1">
                <a:solidFill>
                  <a:srgbClr val="434343"/>
                </a:solidFill>
                <a:effectLst/>
              </a:rPr>
              <a:t>explore</a:t>
            </a:r>
            <a:r>
              <a:rPr lang="nl-BE" sz="2000" b="0" i="0" u="none" strike="noStrike" dirty="0">
                <a:solidFill>
                  <a:srgbClr val="434343"/>
                </a:solidFill>
                <a:effectLst/>
              </a:rPr>
              <a:t> </a:t>
            </a:r>
            <a:r>
              <a:rPr lang="nl-BE" sz="2000" b="0" i="0" u="none" strike="noStrike" dirty="0" err="1">
                <a:solidFill>
                  <a:srgbClr val="434343"/>
                </a:solidFill>
                <a:effectLst/>
              </a:rPr>
              <a:t>the</a:t>
            </a:r>
            <a:r>
              <a:rPr lang="nl-BE" sz="2000" b="0" i="0" u="none" strike="noStrike" dirty="0">
                <a:solidFill>
                  <a:srgbClr val="434343"/>
                </a:solidFill>
                <a:effectLst/>
              </a:rPr>
              <a:t> </a:t>
            </a:r>
            <a:r>
              <a:rPr lang="nl-BE" sz="2000" b="0" i="0" u="none" strike="noStrike" dirty="0" err="1">
                <a:solidFill>
                  <a:srgbClr val="434343"/>
                </a:solidFill>
                <a:effectLst/>
              </a:rPr>
              <a:t>climate</a:t>
            </a:r>
            <a:r>
              <a:rPr lang="nl-BE" sz="2000" b="0" i="0" u="none" strike="noStrike" dirty="0">
                <a:solidFill>
                  <a:srgbClr val="434343"/>
                </a:solidFill>
                <a:effectLst/>
              </a:rPr>
              <a:t> change, </a:t>
            </a:r>
            <a:r>
              <a:rPr lang="nl-BE" sz="2000" b="0" i="0" u="none" strike="noStrike" dirty="0" err="1">
                <a:solidFill>
                  <a:srgbClr val="434343"/>
                </a:solidFill>
                <a:effectLst/>
              </a:rPr>
              <a:t>migration</a:t>
            </a:r>
            <a:r>
              <a:rPr lang="nl-BE" sz="2000" b="0" i="0" u="none" strike="noStrike" dirty="0">
                <a:solidFill>
                  <a:srgbClr val="434343"/>
                </a:solidFill>
                <a:effectLst/>
              </a:rPr>
              <a:t> </a:t>
            </a:r>
            <a:r>
              <a:rPr lang="nl-BE" sz="2000" b="0" i="0" u="none" strike="noStrike" dirty="0" err="1">
                <a:solidFill>
                  <a:srgbClr val="434343"/>
                </a:solidFill>
                <a:effectLst/>
              </a:rPr>
              <a:t>and</a:t>
            </a:r>
            <a:r>
              <a:rPr lang="nl-BE" sz="2000" b="0" i="0" u="none" strike="noStrike" dirty="0">
                <a:solidFill>
                  <a:srgbClr val="434343"/>
                </a:solidFill>
                <a:effectLst/>
              </a:rPr>
              <a:t> health(care) </a:t>
            </a:r>
            <a:r>
              <a:rPr lang="nl-BE" sz="2000" b="0" i="0" u="none" strike="noStrike" dirty="0" err="1">
                <a:solidFill>
                  <a:srgbClr val="434343"/>
                </a:solidFill>
                <a:effectLst/>
              </a:rPr>
              <a:t>nexus</a:t>
            </a:r>
            <a:r>
              <a:rPr lang="nl-BE" sz="2000" b="0" i="0" u="none" strike="noStrike" dirty="0">
                <a:solidFill>
                  <a:srgbClr val="434343"/>
                </a:solidFill>
                <a:effectLst/>
              </a:rPr>
              <a:t>.</a:t>
            </a:r>
          </a:p>
          <a:p>
            <a:pPr algn="just" rtl="0" fontAlgn="base">
              <a:spcBef>
                <a:spcPts val="0"/>
              </a:spcBef>
              <a:spcAft>
                <a:spcPts val="0"/>
              </a:spcAft>
              <a:buFont typeface="+mj-lt"/>
              <a:buAutoNum type="arabicPeriod"/>
            </a:pPr>
            <a:r>
              <a:rPr lang="nl-BE" sz="2000" b="1" i="0" u="none" strike="noStrike" dirty="0" err="1">
                <a:solidFill>
                  <a:srgbClr val="434343"/>
                </a:solidFill>
                <a:effectLst/>
              </a:rPr>
              <a:t>Communicate</a:t>
            </a:r>
            <a:r>
              <a:rPr lang="nl-BE" sz="2000" b="0" i="0" u="none" strike="noStrike" dirty="0">
                <a:solidFill>
                  <a:srgbClr val="434343"/>
                </a:solidFill>
                <a:effectLst/>
              </a:rPr>
              <a:t> research </a:t>
            </a:r>
            <a:r>
              <a:rPr lang="nl-BE" sz="2000" b="0" i="0" u="none" strike="noStrike" dirty="0" err="1">
                <a:solidFill>
                  <a:srgbClr val="434343"/>
                </a:solidFill>
                <a:effectLst/>
              </a:rPr>
              <a:t>findings</a:t>
            </a:r>
            <a:r>
              <a:rPr lang="nl-BE" sz="2000" b="0" i="0" u="none" strike="noStrike" dirty="0">
                <a:solidFill>
                  <a:srgbClr val="434343"/>
                </a:solidFill>
                <a:effectLst/>
              </a:rPr>
              <a:t> </a:t>
            </a:r>
            <a:r>
              <a:rPr lang="nl-BE" sz="2000" b="0" i="0" u="none" strike="noStrike" dirty="0" err="1">
                <a:solidFill>
                  <a:srgbClr val="434343"/>
                </a:solidFill>
                <a:effectLst/>
              </a:rPr>
              <a:t>to</a:t>
            </a:r>
            <a:r>
              <a:rPr lang="nl-BE" sz="2000" b="0" i="0" u="none" strike="noStrike" dirty="0">
                <a:solidFill>
                  <a:srgbClr val="434343"/>
                </a:solidFill>
                <a:effectLst/>
              </a:rPr>
              <a:t> </a:t>
            </a:r>
            <a:r>
              <a:rPr lang="nl-BE" sz="2000" b="0" i="0" u="none" strike="noStrike" dirty="0" err="1">
                <a:solidFill>
                  <a:srgbClr val="434343"/>
                </a:solidFill>
                <a:effectLst/>
              </a:rPr>
              <a:t>allow</a:t>
            </a:r>
            <a:r>
              <a:rPr lang="nl-BE" sz="2000" b="0" i="0" u="none" strike="noStrike" dirty="0">
                <a:solidFill>
                  <a:srgbClr val="434343"/>
                </a:solidFill>
                <a:effectLst/>
              </a:rPr>
              <a:t> </a:t>
            </a:r>
            <a:r>
              <a:rPr lang="nl-BE" sz="2000" b="0" i="0" u="none" strike="noStrike" dirty="0" err="1">
                <a:solidFill>
                  <a:srgbClr val="434343"/>
                </a:solidFill>
                <a:effectLst/>
              </a:rPr>
              <a:t>for</a:t>
            </a:r>
            <a:r>
              <a:rPr lang="nl-BE" sz="2000" b="0" i="0" u="none" strike="noStrike" dirty="0">
                <a:solidFill>
                  <a:srgbClr val="434343"/>
                </a:solidFill>
                <a:effectLst/>
              </a:rPr>
              <a:t> policy reform, </a:t>
            </a:r>
            <a:r>
              <a:rPr lang="nl-BE" sz="2000" b="0" i="0" u="none" strike="noStrike" dirty="0" err="1">
                <a:solidFill>
                  <a:srgbClr val="434343"/>
                </a:solidFill>
                <a:effectLst/>
              </a:rPr>
              <a:t>to</a:t>
            </a:r>
            <a:r>
              <a:rPr lang="nl-BE" sz="2000" b="0" i="0" u="none" strike="noStrike" dirty="0">
                <a:solidFill>
                  <a:srgbClr val="434343"/>
                </a:solidFill>
                <a:effectLst/>
              </a:rPr>
              <a:t> </a:t>
            </a:r>
            <a:r>
              <a:rPr lang="nl-BE" sz="2000" b="0" i="0" u="none" strike="noStrike" dirty="0" err="1">
                <a:solidFill>
                  <a:srgbClr val="434343"/>
                </a:solidFill>
                <a:effectLst/>
              </a:rPr>
              <a:t>be</a:t>
            </a:r>
            <a:r>
              <a:rPr lang="nl-BE" sz="2000" b="0" i="0" u="none" strike="noStrike" dirty="0">
                <a:solidFill>
                  <a:srgbClr val="434343"/>
                </a:solidFill>
                <a:effectLst/>
              </a:rPr>
              <a:t> </a:t>
            </a:r>
            <a:r>
              <a:rPr lang="nl-BE" sz="2000" b="0" i="0" u="none" strike="noStrike" dirty="0" err="1">
                <a:solidFill>
                  <a:srgbClr val="434343"/>
                </a:solidFill>
                <a:effectLst/>
              </a:rPr>
              <a:t>accessible</a:t>
            </a:r>
            <a:r>
              <a:rPr lang="nl-BE" sz="2000" b="0" i="0" u="none" strike="noStrike" dirty="0">
                <a:solidFill>
                  <a:srgbClr val="434343"/>
                </a:solidFill>
                <a:effectLst/>
              </a:rPr>
              <a:t> </a:t>
            </a:r>
            <a:r>
              <a:rPr lang="nl-BE" sz="2000" b="0" i="0" u="none" strike="noStrike" dirty="0" err="1">
                <a:solidFill>
                  <a:srgbClr val="434343"/>
                </a:solidFill>
                <a:effectLst/>
              </a:rPr>
              <a:t>to</a:t>
            </a:r>
            <a:r>
              <a:rPr lang="nl-BE" sz="2000" b="0" i="0" u="none" strike="noStrike" dirty="0">
                <a:solidFill>
                  <a:srgbClr val="434343"/>
                </a:solidFill>
                <a:effectLst/>
              </a:rPr>
              <a:t> </a:t>
            </a:r>
            <a:r>
              <a:rPr lang="nl-BE" sz="2000" b="0" i="0" u="none" strike="noStrike" dirty="0" err="1">
                <a:solidFill>
                  <a:srgbClr val="434343"/>
                </a:solidFill>
                <a:effectLst/>
              </a:rPr>
              <a:t>the</a:t>
            </a:r>
            <a:r>
              <a:rPr lang="nl-BE" sz="2000" b="0" i="0" u="none" strike="noStrike" dirty="0">
                <a:solidFill>
                  <a:srgbClr val="434343"/>
                </a:solidFill>
                <a:effectLst/>
              </a:rPr>
              <a:t> </a:t>
            </a:r>
            <a:r>
              <a:rPr lang="nl-BE" sz="2000" b="0" i="0" u="none" strike="noStrike" dirty="0" err="1">
                <a:solidFill>
                  <a:srgbClr val="434343"/>
                </a:solidFill>
                <a:effectLst/>
              </a:rPr>
              <a:t>broader</a:t>
            </a:r>
            <a:r>
              <a:rPr lang="nl-BE" sz="2000" b="0" i="0" u="none" strike="noStrike" dirty="0">
                <a:solidFill>
                  <a:srgbClr val="434343"/>
                </a:solidFill>
                <a:effectLst/>
              </a:rPr>
              <a:t> public </a:t>
            </a:r>
            <a:r>
              <a:rPr lang="nl-BE" sz="2000" b="0" i="0" u="none" strike="noStrike" dirty="0" err="1">
                <a:solidFill>
                  <a:srgbClr val="434343"/>
                </a:solidFill>
                <a:effectLst/>
              </a:rPr>
              <a:t>and</a:t>
            </a:r>
            <a:r>
              <a:rPr lang="nl-BE" sz="2000" b="0" i="0" u="none" strike="noStrike" dirty="0">
                <a:solidFill>
                  <a:srgbClr val="434343"/>
                </a:solidFill>
                <a:effectLst/>
              </a:rPr>
              <a:t> </a:t>
            </a:r>
            <a:r>
              <a:rPr lang="nl-BE" sz="2000" b="0" i="0" u="none" strike="noStrike" dirty="0" err="1">
                <a:solidFill>
                  <a:srgbClr val="434343"/>
                </a:solidFill>
                <a:effectLst/>
              </a:rPr>
              <a:t>be</a:t>
            </a:r>
            <a:r>
              <a:rPr lang="nl-BE" sz="2000" b="0" i="0" u="none" strike="noStrike" dirty="0">
                <a:solidFill>
                  <a:srgbClr val="434343"/>
                </a:solidFill>
                <a:effectLst/>
              </a:rPr>
              <a:t> </a:t>
            </a:r>
            <a:r>
              <a:rPr lang="nl-BE" sz="2000" b="0" i="0" u="none" strike="noStrike" dirty="0" err="1">
                <a:solidFill>
                  <a:srgbClr val="434343"/>
                </a:solidFill>
                <a:effectLst/>
              </a:rPr>
              <a:t>visible</a:t>
            </a:r>
            <a:r>
              <a:rPr lang="nl-BE" sz="2000" b="0" i="0" u="none" strike="noStrike" dirty="0">
                <a:solidFill>
                  <a:srgbClr val="434343"/>
                </a:solidFill>
                <a:effectLst/>
              </a:rPr>
              <a:t>.</a:t>
            </a:r>
          </a:p>
          <a:p>
            <a:pPr algn="just" rtl="0" fontAlgn="base">
              <a:spcBef>
                <a:spcPts val="0"/>
              </a:spcBef>
              <a:spcAft>
                <a:spcPts val="0"/>
              </a:spcAft>
              <a:buFont typeface="+mj-lt"/>
              <a:buAutoNum type="arabicPeriod"/>
            </a:pPr>
            <a:r>
              <a:rPr lang="nl-BE" sz="2000" b="1" i="0" u="none" strike="noStrike" dirty="0">
                <a:solidFill>
                  <a:srgbClr val="434343"/>
                </a:solidFill>
                <a:effectLst/>
              </a:rPr>
              <a:t>Break down </a:t>
            </a:r>
            <a:r>
              <a:rPr lang="nl-BE" sz="2000" b="1" i="0" u="none" strike="noStrike" dirty="0" err="1">
                <a:solidFill>
                  <a:srgbClr val="434343"/>
                </a:solidFill>
                <a:effectLst/>
              </a:rPr>
              <a:t>silos</a:t>
            </a:r>
            <a:r>
              <a:rPr lang="nl-BE" sz="2000" b="1" i="0" u="none" strike="noStrike" dirty="0">
                <a:solidFill>
                  <a:srgbClr val="434343"/>
                </a:solidFill>
                <a:effectLst/>
              </a:rPr>
              <a:t> </a:t>
            </a:r>
            <a:r>
              <a:rPr lang="nl-BE" sz="2000" b="0" i="0" u="none" strike="noStrike" dirty="0" err="1">
                <a:solidFill>
                  <a:srgbClr val="434343"/>
                </a:solidFill>
                <a:effectLst/>
              </a:rPr>
              <a:t>that</a:t>
            </a:r>
            <a:r>
              <a:rPr lang="nl-BE" sz="2000" b="0" i="0" u="none" strike="noStrike" dirty="0">
                <a:solidFill>
                  <a:srgbClr val="434343"/>
                </a:solidFill>
                <a:effectLst/>
              </a:rPr>
              <a:t> </a:t>
            </a:r>
            <a:r>
              <a:rPr lang="nl-BE" sz="2000" b="0" i="0" u="none" strike="noStrike" dirty="0" err="1">
                <a:solidFill>
                  <a:srgbClr val="434343"/>
                </a:solidFill>
                <a:effectLst/>
              </a:rPr>
              <a:t>exist</a:t>
            </a:r>
            <a:r>
              <a:rPr lang="nl-BE" sz="2000" b="0" i="0" u="none" strike="noStrike" dirty="0">
                <a:solidFill>
                  <a:srgbClr val="434343"/>
                </a:solidFill>
                <a:effectLst/>
              </a:rPr>
              <a:t> </a:t>
            </a:r>
            <a:r>
              <a:rPr lang="nl-BE" sz="2000" b="0" i="0" u="none" strike="noStrike" dirty="0" err="1">
                <a:solidFill>
                  <a:srgbClr val="434343"/>
                </a:solidFill>
                <a:effectLst/>
              </a:rPr>
              <a:t>between</a:t>
            </a:r>
            <a:r>
              <a:rPr lang="nl-BE" sz="2000" b="0" i="0" u="none" strike="noStrike" dirty="0">
                <a:solidFill>
                  <a:srgbClr val="434343"/>
                </a:solidFill>
                <a:effectLst/>
              </a:rPr>
              <a:t> research </a:t>
            </a:r>
            <a:r>
              <a:rPr lang="nl-BE" sz="2000" b="0" i="0" u="none" strike="noStrike" dirty="0" err="1">
                <a:solidFill>
                  <a:srgbClr val="434343"/>
                </a:solidFill>
                <a:effectLst/>
              </a:rPr>
              <a:t>areas</a:t>
            </a:r>
            <a:r>
              <a:rPr lang="nl-BE" sz="2000" b="0" i="0" u="none" strike="noStrike" dirty="0">
                <a:solidFill>
                  <a:srgbClr val="434343"/>
                </a:solidFill>
                <a:effectLst/>
              </a:rPr>
              <a:t> </a:t>
            </a:r>
            <a:r>
              <a:rPr lang="nl-BE" sz="2000" b="0" i="0" u="none" strike="noStrike" dirty="0" err="1">
                <a:solidFill>
                  <a:srgbClr val="434343"/>
                </a:solidFill>
                <a:effectLst/>
              </a:rPr>
              <a:t>and</a:t>
            </a:r>
            <a:r>
              <a:rPr lang="nl-BE" sz="2000" b="0" i="0" u="none" strike="noStrike" dirty="0">
                <a:solidFill>
                  <a:srgbClr val="434343"/>
                </a:solidFill>
                <a:effectLst/>
              </a:rPr>
              <a:t> </a:t>
            </a:r>
            <a:r>
              <a:rPr lang="nl-BE" sz="2000" b="0" i="0" u="none" strike="noStrike" dirty="0" err="1">
                <a:solidFill>
                  <a:srgbClr val="434343"/>
                </a:solidFill>
                <a:effectLst/>
              </a:rPr>
              <a:t>enable</a:t>
            </a:r>
            <a:r>
              <a:rPr lang="nl-BE" sz="2000" b="0" i="0" u="none" strike="noStrike" dirty="0">
                <a:solidFill>
                  <a:srgbClr val="434343"/>
                </a:solidFill>
                <a:effectLst/>
              </a:rPr>
              <a:t> cross-</a:t>
            </a:r>
            <a:r>
              <a:rPr lang="nl-BE" sz="2000" b="0" i="0" u="none" strike="noStrike" dirty="0" err="1">
                <a:solidFill>
                  <a:srgbClr val="434343"/>
                </a:solidFill>
                <a:effectLst/>
              </a:rPr>
              <a:t>cutting</a:t>
            </a:r>
            <a:r>
              <a:rPr lang="nl-BE" sz="2000" b="0" i="0" u="none" strike="noStrike" dirty="0">
                <a:solidFill>
                  <a:srgbClr val="434343"/>
                </a:solidFill>
                <a:effectLst/>
              </a:rPr>
              <a:t> </a:t>
            </a:r>
            <a:r>
              <a:rPr lang="nl-BE" sz="2000" b="0" i="0" u="none" strike="noStrike" dirty="0" err="1">
                <a:solidFill>
                  <a:srgbClr val="434343"/>
                </a:solidFill>
                <a:effectLst/>
              </a:rPr>
              <a:t>education</a:t>
            </a:r>
            <a:r>
              <a:rPr lang="nl-BE" sz="2000" b="0" i="0" u="none" strike="noStrike" dirty="0">
                <a:solidFill>
                  <a:srgbClr val="434343"/>
                </a:solidFill>
                <a:effectLst/>
              </a:rPr>
              <a:t> </a:t>
            </a:r>
            <a:r>
              <a:rPr lang="nl-BE" sz="2000" b="0" i="0" u="none" strike="noStrike" dirty="0" err="1">
                <a:solidFill>
                  <a:srgbClr val="434343"/>
                </a:solidFill>
                <a:effectLst/>
              </a:rPr>
              <a:t>and</a:t>
            </a:r>
            <a:r>
              <a:rPr lang="nl-BE" sz="2000" b="0" i="0" u="none" strike="noStrike" dirty="0">
                <a:solidFill>
                  <a:srgbClr val="434343"/>
                </a:solidFill>
                <a:effectLst/>
              </a:rPr>
              <a:t> research.</a:t>
            </a:r>
          </a:p>
          <a:p>
            <a:pPr algn="just" rtl="0" fontAlgn="base">
              <a:spcBef>
                <a:spcPts val="0"/>
              </a:spcBef>
              <a:spcAft>
                <a:spcPts val="0"/>
              </a:spcAft>
              <a:buFont typeface="+mj-lt"/>
              <a:buAutoNum type="arabicPeriod"/>
            </a:pPr>
            <a:r>
              <a:rPr lang="nl-BE" sz="2000" b="1" i="0" u="none" strike="noStrike" dirty="0" err="1">
                <a:solidFill>
                  <a:srgbClr val="434343"/>
                </a:solidFill>
                <a:effectLst/>
              </a:rPr>
              <a:t>Build</a:t>
            </a:r>
            <a:r>
              <a:rPr lang="nl-BE" sz="2000" b="1" i="0" u="none" strike="noStrike" dirty="0">
                <a:solidFill>
                  <a:srgbClr val="434343"/>
                </a:solidFill>
                <a:effectLst/>
              </a:rPr>
              <a:t> up </a:t>
            </a:r>
            <a:r>
              <a:rPr lang="nl-BE" sz="2000" b="1" i="0" u="none" strike="noStrike" dirty="0" err="1">
                <a:solidFill>
                  <a:srgbClr val="434343"/>
                </a:solidFill>
                <a:effectLst/>
              </a:rPr>
              <a:t>early</a:t>
            </a:r>
            <a:r>
              <a:rPr lang="nl-BE" sz="2000" b="1" i="0" u="none" strike="noStrike" dirty="0">
                <a:solidFill>
                  <a:srgbClr val="434343"/>
                </a:solidFill>
                <a:effectLst/>
              </a:rPr>
              <a:t> </a:t>
            </a:r>
            <a:r>
              <a:rPr lang="nl-BE" sz="2000" b="1" i="0" u="none" strike="noStrike" dirty="0" err="1">
                <a:solidFill>
                  <a:srgbClr val="434343"/>
                </a:solidFill>
                <a:effectLst/>
              </a:rPr>
              <a:t>career</a:t>
            </a:r>
            <a:r>
              <a:rPr lang="nl-BE" sz="2000" b="1" i="0" u="none" strike="noStrike" dirty="0">
                <a:solidFill>
                  <a:srgbClr val="434343"/>
                </a:solidFill>
                <a:effectLst/>
              </a:rPr>
              <a:t> </a:t>
            </a:r>
            <a:r>
              <a:rPr lang="nl-BE" sz="2000" b="1" i="0" u="none" strike="noStrike" dirty="0" err="1">
                <a:solidFill>
                  <a:srgbClr val="434343"/>
                </a:solidFill>
                <a:effectLst/>
              </a:rPr>
              <a:t>researchers</a:t>
            </a:r>
            <a:r>
              <a:rPr lang="nl-BE" sz="2000" b="1" i="0" u="none" strike="noStrike" dirty="0">
                <a:solidFill>
                  <a:srgbClr val="434343"/>
                </a:solidFill>
                <a:effectLst/>
              </a:rPr>
              <a:t> </a:t>
            </a:r>
            <a:r>
              <a:rPr lang="nl-BE" sz="2000" b="0" i="0" u="none" strike="noStrike" dirty="0" err="1">
                <a:solidFill>
                  <a:srgbClr val="434343"/>
                </a:solidFill>
                <a:effectLst/>
              </a:rPr>
              <a:t>through</a:t>
            </a:r>
            <a:r>
              <a:rPr lang="nl-BE" sz="2000" b="0" i="0" u="none" strike="noStrike" dirty="0">
                <a:solidFill>
                  <a:srgbClr val="434343"/>
                </a:solidFill>
                <a:effectLst/>
              </a:rPr>
              <a:t> </a:t>
            </a:r>
            <a:r>
              <a:rPr lang="nl-BE" sz="2000" b="0" i="0" u="none" strike="noStrike" dirty="0" err="1">
                <a:solidFill>
                  <a:srgbClr val="434343"/>
                </a:solidFill>
                <a:effectLst/>
              </a:rPr>
              <a:t>the</a:t>
            </a:r>
            <a:r>
              <a:rPr lang="nl-BE" sz="2000" b="0" i="0" u="none" strike="noStrike" dirty="0">
                <a:solidFill>
                  <a:srgbClr val="434343"/>
                </a:solidFill>
                <a:effectLst/>
              </a:rPr>
              <a:t> </a:t>
            </a:r>
            <a:r>
              <a:rPr lang="nl-BE" sz="2000" b="0" i="0" u="none" strike="noStrike" dirty="0" err="1">
                <a:solidFill>
                  <a:srgbClr val="434343"/>
                </a:solidFill>
                <a:effectLst/>
              </a:rPr>
              <a:t>internship</a:t>
            </a:r>
            <a:r>
              <a:rPr lang="nl-BE" sz="2000" b="0" i="0" u="none" strike="noStrike" dirty="0">
                <a:solidFill>
                  <a:srgbClr val="434343"/>
                </a:solidFill>
                <a:effectLst/>
              </a:rPr>
              <a:t> program </a:t>
            </a:r>
            <a:r>
              <a:rPr lang="nl-BE" sz="2000" b="0" i="0" u="none" strike="noStrike" dirty="0" err="1">
                <a:solidFill>
                  <a:srgbClr val="434343"/>
                </a:solidFill>
                <a:effectLst/>
              </a:rPr>
              <a:t>and</a:t>
            </a:r>
            <a:r>
              <a:rPr lang="nl-BE" sz="2000" b="0" i="0" u="none" strike="noStrike" dirty="0">
                <a:solidFill>
                  <a:srgbClr val="434343"/>
                </a:solidFill>
                <a:effectLst/>
              </a:rPr>
              <a:t> </a:t>
            </a:r>
            <a:r>
              <a:rPr lang="nl-BE" sz="2000" b="0" i="0" u="none" strike="noStrike" dirty="0" err="1">
                <a:solidFill>
                  <a:srgbClr val="434343"/>
                </a:solidFill>
                <a:effectLst/>
              </a:rPr>
              <a:t>by</a:t>
            </a:r>
            <a:r>
              <a:rPr lang="nl-BE" sz="2000" b="0" i="0" u="none" strike="noStrike" dirty="0">
                <a:solidFill>
                  <a:srgbClr val="434343"/>
                </a:solidFill>
                <a:effectLst/>
              </a:rPr>
              <a:t> </a:t>
            </a:r>
            <a:r>
              <a:rPr lang="nl-BE" sz="2000" b="0" i="0" u="none" strike="noStrike" dirty="0" err="1">
                <a:solidFill>
                  <a:srgbClr val="434343"/>
                </a:solidFill>
                <a:effectLst/>
              </a:rPr>
              <a:t>allowing</a:t>
            </a:r>
            <a:r>
              <a:rPr lang="nl-BE" sz="2000" b="0" i="0" u="none" strike="noStrike" dirty="0">
                <a:solidFill>
                  <a:srgbClr val="434343"/>
                </a:solidFill>
                <a:effectLst/>
              </a:rPr>
              <a:t> </a:t>
            </a:r>
            <a:r>
              <a:rPr lang="nl-BE" sz="2000" b="0" i="0" u="none" strike="noStrike" dirty="0" err="1">
                <a:solidFill>
                  <a:srgbClr val="434343"/>
                </a:solidFill>
                <a:effectLst/>
              </a:rPr>
              <a:t>them</a:t>
            </a:r>
            <a:r>
              <a:rPr lang="nl-BE" sz="2000" b="0" i="0" u="none" strike="noStrike" dirty="0">
                <a:solidFill>
                  <a:srgbClr val="434343"/>
                </a:solidFill>
                <a:effectLst/>
              </a:rPr>
              <a:t> </a:t>
            </a:r>
            <a:r>
              <a:rPr lang="nl-BE" sz="2000" b="0" i="0" u="none" strike="noStrike" dirty="0" err="1">
                <a:solidFill>
                  <a:srgbClr val="434343"/>
                </a:solidFill>
                <a:effectLst/>
              </a:rPr>
              <a:t>into</a:t>
            </a:r>
            <a:r>
              <a:rPr lang="nl-BE" sz="2000" b="0" i="0" u="none" strike="noStrike" dirty="0">
                <a:solidFill>
                  <a:srgbClr val="434343"/>
                </a:solidFill>
                <a:effectLst/>
              </a:rPr>
              <a:t> a </a:t>
            </a:r>
            <a:r>
              <a:rPr lang="nl-BE" sz="2000" b="0" i="0" u="none" strike="noStrike" dirty="0" err="1">
                <a:solidFill>
                  <a:srgbClr val="434343"/>
                </a:solidFill>
                <a:effectLst/>
              </a:rPr>
              <a:t>network</a:t>
            </a:r>
            <a:r>
              <a:rPr lang="nl-BE" sz="2000" b="0" i="0" u="none" strike="noStrike" dirty="0">
                <a:solidFill>
                  <a:srgbClr val="434343"/>
                </a:solidFill>
                <a:effectLst/>
              </a:rPr>
              <a:t> of </a:t>
            </a:r>
            <a:r>
              <a:rPr lang="nl-BE" sz="2000" b="0" i="0" u="none" strike="noStrike" dirty="0" err="1">
                <a:solidFill>
                  <a:srgbClr val="434343"/>
                </a:solidFill>
                <a:effectLst/>
              </a:rPr>
              <a:t>globally</a:t>
            </a:r>
            <a:r>
              <a:rPr lang="nl-BE" sz="2000" b="0" i="0" u="none" strike="noStrike" dirty="0">
                <a:solidFill>
                  <a:srgbClr val="434343"/>
                </a:solidFill>
                <a:effectLst/>
              </a:rPr>
              <a:t> </a:t>
            </a:r>
            <a:r>
              <a:rPr lang="nl-BE" sz="2000" b="0" i="0" u="none" strike="noStrike" dirty="0" err="1">
                <a:solidFill>
                  <a:srgbClr val="434343"/>
                </a:solidFill>
                <a:effectLst/>
              </a:rPr>
              <a:t>recognised</a:t>
            </a:r>
            <a:r>
              <a:rPr lang="nl-BE" sz="2000" b="0" i="0" u="none" strike="noStrike" dirty="0">
                <a:solidFill>
                  <a:srgbClr val="434343"/>
                </a:solidFill>
                <a:effectLst/>
              </a:rPr>
              <a:t> </a:t>
            </a:r>
            <a:r>
              <a:rPr lang="nl-BE" sz="2000" b="0" i="0" u="none" strike="noStrike" dirty="0" err="1">
                <a:solidFill>
                  <a:srgbClr val="434343"/>
                </a:solidFill>
                <a:effectLst/>
              </a:rPr>
              <a:t>institutions</a:t>
            </a:r>
            <a:r>
              <a:rPr lang="nl-BE" sz="2000" b="0" i="0" u="none" strike="noStrike" dirty="0">
                <a:solidFill>
                  <a:srgbClr val="434343"/>
                </a:solidFill>
                <a:effectLst/>
              </a:rPr>
              <a:t> </a:t>
            </a:r>
            <a:r>
              <a:rPr lang="nl-BE" sz="2000" b="0" i="0" u="none" strike="noStrike" dirty="0" err="1">
                <a:solidFill>
                  <a:srgbClr val="434343"/>
                </a:solidFill>
                <a:effectLst/>
              </a:rPr>
              <a:t>and</a:t>
            </a:r>
            <a:r>
              <a:rPr lang="nl-BE" sz="2000" b="0" i="0" u="none" strike="noStrike" dirty="0">
                <a:solidFill>
                  <a:srgbClr val="434343"/>
                </a:solidFill>
                <a:effectLst/>
              </a:rPr>
              <a:t> leaders. </a:t>
            </a:r>
          </a:p>
          <a:p>
            <a:pPr algn="just" rtl="0" fontAlgn="base">
              <a:spcBef>
                <a:spcPts val="0"/>
              </a:spcBef>
              <a:spcAft>
                <a:spcPts val="600"/>
              </a:spcAft>
              <a:buFont typeface="+mj-lt"/>
              <a:buAutoNum type="arabicPeriod"/>
            </a:pPr>
            <a:r>
              <a:rPr lang="nl-BE" sz="2000" b="1" i="0" u="none" strike="noStrike" dirty="0">
                <a:solidFill>
                  <a:srgbClr val="434343"/>
                </a:solidFill>
                <a:effectLst/>
              </a:rPr>
              <a:t>Advocate</a:t>
            </a:r>
            <a:r>
              <a:rPr lang="nl-BE" sz="2000" b="0" i="0" u="none" strike="noStrike" dirty="0">
                <a:solidFill>
                  <a:srgbClr val="434343"/>
                </a:solidFill>
                <a:effectLst/>
              </a:rPr>
              <a:t> </a:t>
            </a:r>
            <a:r>
              <a:rPr lang="nl-BE" sz="2000" b="0" i="0" u="none" strike="noStrike" dirty="0" err="1">
                <a:solidFill>
                  <a:srgbClr val="434343"/>
                </a:solidFill>
                <a:effectLst/>
              </a:rPr>
              <a:t>for</a:t>
            </a:r>
            <a:r>
              <a:rPr lang="nl-BE" sz="2000" b="0" i="0" u="none" strike="noStrike" dirty="0">
                <a:solidFill>
                  <a:srgbClr val="434343"/>
                </a:solidFill>
                <a:effectLst/>
              </a:rPr>
              <a:t> a </a:t>
            </a:r>
            <a:r>
              <a:rPr lang="nl-BE" sz="2000" b="0" i="0" u="none" strike="noStrike" dirty="0" err="1">
                <a:solidFill>
                  <a:srgbClr val="434343"/>
                </a:solidFill>
                <a:effectLst/>
              </a:rPr>
              <a:t>climate-resilient</a:t>
            </a:r>
            <a:r>
              <a:rPr lang="nl-BE" sz="2000" b="0" i="0" u="none" strike="noStrike" dirty="0">
                <a:solidFill>
                  <a:srgbClr val="434343"/>
                </a:solidFill>
                <a:effectLst/>
              </a:rPr>
              <a:t> </a:t>
            </a:r>
            <a:r>
              <a:rPr lang="nl-BE" sz="2000" b="0" i="0" u="none" strike="noStrike" dirty="0" err="1">
                <a:solidFill>
                  <a:srgbClr val="434343"/>
                </a:solidFill>
                <a:effectLst/>
              </a:rPr>
              <a:t>future</a:t>
            </a:r>
            <a:r>
              <a:rPr lang="nl-BE" sz="2000" b="0" i="0" u="none" strike="noStrike" dirty="0">
                <a:solidFill>
                  <a:srgbClr val="434343"/>
                </a:solidFill>
                <a:effectLst/>
              </a:rPr>
              <a:t>.</a:t>
            </a:r>
          </a:p>
          <a:p>
            <a:endParaRPr lang="nl-BE" dirty="0"/>
          </a:p>
        </p:txBody>
      </p:sp>
    </p:spTree>
    <p:extLst>
      <p:ext uri="{BB962C8B-B14F-4D97-AF65-F5344CB8AC3E}">
        <p14:creationId xmlns:p14="http://schemas.microsoft.com/office/powerpoint/2010/main" val="220330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15491-416C-4C4F-8250-81FB2E844289}"/>
              </a:ext>
            </a:extLst>
          </p:cNvPr>
          <p:cNvSpPr>
            <a:spLocks noGrp="1"/>
          </p:cNvSpPr>
          <p:nvPr>
            <p:ph type="title"/>
          </p:nvPr>
        </p:nvSpPr>
        <p:spPr>
          <a:xfrm>
            <a:off x="2264280" y="35814"/>
            <a:ext cx="7663439" cy="1171648"/>
          </a:xfrm>
        </p:spPr>
        <p:txBody>
          <a:bodyPr vert="horz" lIns="91440" tIns="45720" rIns="91440" bIns="45720" rtlCol="0" anchor="b">
            <a:normAutofit/>
          </a:bodyPr>
          <a:lstStyle/>
          <a:p>
            <a:pPr defTabSz="914400">
              <a:lnSpc>
                <a:spcPct val="90000"/>
              </a:lnSpc>
            </a:pPr>
            <a:r>
              <a:rPr lang="en-US" b="1" dirty="0"/>
              <a:t>Cooperation &amp; Activities</a:t>
            </a:r>
          </a:p>
        </p:txBody>
      </p:sp>
      <p:pic>
        <p:nvPicPr>
          <p:cNvPr id="20" name="Graphic 19" descr="Research">
            <a:extLst>
              <a:ext uri="{FF2B5EF4-FFF2-40B4-BE49-F238E27FC236}">
                <a16:creationId xmlns:a16="http://schemas.microsoft.com/office/drawing/2014/main" id="{2906FAF3-5A39-E145-B00A-48C5503F193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061530" y="2476473"/>
            <a:ext cx="720000" cy="720000"/>
          </a:xfrm>
          <a:prstGeom prst="rect">
            <a:avLst/>
          </a:prstGeom>
        </p:spPr>
      </p:pic>
      <p:pic>
        <p:nvPicPr>
          <p:cNvPr id="22" name="Graphic 21" descr="Professor">
            <a:extLst>
              <a:ext uri="{FF2B5EF4-FFF2-40B4-BE49-F238E27FC236}">
                <a16:creationId xmlns:a16="http://schemas.microsoft.com/office/drawing/2014/main" id="{AD9AF9DD-A217-FA4B-A7A8-065D410D786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061530" y="3569398"/>
            <a:ext cx="720000" cy="720000"/>
          </a:xfrm>
          <a:prstGeom prst="rect">
            <a:avLst/>
          </a:prstGeom>
        </p:spPr>
      </p:pic>
      <p:pic>
        <p:nvPicPr>
          <p:cNvPr id="24" name="Graphic 23" descr="Connections">
            <a:extLst>
              <a:ext uri="{FF2B5EF4-FFF2-40B4-BE49-F238E27FC236}">
                <a16:creationId xmlns:a16="http://schemas.microsoft.com/office/drawing/2014/main" id="{CF555A08-F1A8-A44C-B67E-B495555FB44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2061530" y="4827108"/>
            <a:ext cx="720000" cy="720000"/>
          </a:xfrm>
          <a:prstGeom prst="rect">
            <a:avLst/>
          </a:prstGeom>
        </p:spPr>
      </p:pic>
      <p:graphicFrame>
        <p:nvGraphicFramePr>
          <p:cNvPr id="25" name="Tijdelijke aanduiding voor inhoud 5">
            <a:extLst>
              <a:ext uri="{FF2B5EF4-FFF2-40B4-BE49-F238E27FC236}">
                <a16:creationId xmlns:a16="http://schemas.microsoft.com/office/drawing/2014/main" id="{11AE7450-901D-2149-9B0F-6F8E717CAD5D}"/>
              </a:ext>
            </a:extLst>
          </p:cNvPr>
          <p:cNvGraphicFramePr>
            <a:graphicFrameLocks/>
          </p:cNvGraphicFramePr>
          <p:nvPr>
            <p:extLst>
              <p:ext uri="{D42A27DB-BD31-4B8C-83A1-F6EECF244321}">
                <p14:modId xmlns:p14="http://schemas.microsoft.com/office/powerpoint/2010/main" val="2629862607"/>
              </p:ext>
            </p:extLst>
          </p:nvPr>
        </p:nvGraphicFramePr>
        <p:xfrm>
          <a:off x="1291771" y="1516652"/>
          <a:ext cx="9983387" cy="47354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2651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graphicEl>
                                              <a:dgm id="{4FA300FD-FF6E-904F-9F99-B3164493AA2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graphicEl>
                                              <a:dgm id="{56EF54A0-C397-AB47-8F5C-54D6D826141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graphicEl>
                                              <a:dgm id="{2BE44D6F-97C1-CC42-A128-F2449CCD8E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graphicEl>
                                              <a:dgm id="{A428836E-65F7-574F-B317-E3635C53A9A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graphicEl>
                                              <a:dgm id="{41843AA2-08E1-314D-82EE-67474A3FFD7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graphicEl>
                                              <a:dgm id="{5768A5A5-B4C7-1B42-86D3-68FA2E5A59E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6B4A43-2A34-4B22-882C-D7552FA9C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5">
            <a:extLst>
              <a:ext uri="{FF2B5EF4-FFF2-40B4-BE49-F238E27FC236}">
                <a16:creationId xmlns:a16="http://schemas.microsoft.com/office/drawing/2014/main" id="{B429BAE5-B200-4FC0-BBC1-8D7C57D1D9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4077E4-E23B-CD40-A185-4BBFB8A80BA9}"/>
              </a:ext>
            </a:extLst>
          </p:cNvPr>
          <p:cNvSpPr>
            <a:spLocks noGrp="1"/>
          </p:cNvSpPr>
          <p:nvPr>
            <p:ph type="title"/>
          </p:nvPr>
        </p:nvSpPr>
        <p:spPr>
          <a:xfrm>
            <a:off x="1036685" y="1152144"/>
            <a:ext cx="3794760" cy="3072393"/>
          </a:xfrm>
        </p:spPr>
        <p:txBody>
          <a:bodyPr vert="horz" lIns="91440" tIns="45720" rIns="91440" bIns="45720" rtlCol="0" anchor="b">
            <a:normAutofit/>
          </a:bodyPr>
          <a:lstStyle/>
          <a:p>
            <a:pPr defTabSz="914400">
              <a:lnSpc>
                <a:spcPct val="90000"/>
              </a:lnSpc>
            </a:pPr>
            <a:r>
              <a:rPr lang="en-US" sz="3600" b="1" dirty="0">
                <a:latin typeface="Avenir Next LT Pro (Headings)"/>
              </a:rPr>
              <a:t>The Theme...</a:t>
            </a:r>
          </a:p>
        </p:txBody>
      </p:sp>
      <p:grpSp>
        <p:nvGrpSpPr>
          <p:cNvPr id="42" name="Group 17">
            <a:extLst>
              <a:ext uri="{FF2B5EF4-FFF2-40B4-BE49-F238E27FC236}">
                <a16:creationId xmlns:a16="http://schemas.microsoft.com/office/drawing/2014/main" id="{A9644633-5AE1-44D6-8F5F-6376DDA130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3"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a:extLst>
              <a:ext uri="{FF2B5EF4-FFF2-40B4-BE49-F238E27FC236}">
                <a16:creationId xmlns:a16="http://schemas.microsoft.com/office/drawing/2014/main" id="{8F18CE33-17FF-DACC-1C09-A1CAC115AD4E}"/>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7094" r="18385"/>
          <a:stretch/>
        </p:blipFill>
        <p:spPr bwMode="auto">
          <a:xfrm>
            <a:off x="6018028" y="1152144"/>
            <a:ext cx="5456264" cy="475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969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1384</TotalTime>
  <Words>2999</Words>
  <Application>Microsoft Office PowerPoint</Application>
  <PresentationFormat>Widescreen</PresentationFormat>
  <Paragraphs>216</Paragraphs>
  <Slides>29</Slides>
  <Notes>5</Notes>
  <HiddenSlides>12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Avenir Next LT Pro</vt:lpstr>
      <vt:lpstr>Avenir Next LT Pro (Headings)</vt:lpstr>
      <vt:lpstr>Calibri</vt:lpstr>
      <vt:lpstr>Gudea</vt:lpstr>
      <vt:lpstr>Proxima Nova</vt:lpstr>
      <vt:lpstr>Times New Roman</vt:lpstr>
      <vt:lpstr>Wingdings 3</vt:lpstr>
      <vt:lpstr>AccentBoxVTI</vt:lpstr>
      <vt:lpstr>Kantoorthema</vt:lpstr>
      <vt:lpstr>PowerPoint Presentation</vt:lpstr>
      <vt:lpstr>PowerPoint Presentation</vt:lpstr>
      <vt:lpstr>Strategic revision of Vision and Mission</vt:lpstr>
      <vt:lpstr>Network structure 2022-2025</vt:lpstr>
      <vt:lpstr>Current steering committee CliMigHealth </vt:lpstr>
      <vt:lpstr>Regional approach of CliMigHealth </vt:lpstr>
      <vt:lpstr>Guiding principles</vt:lpstr>
      <vt:lpstr>Cooperation &amp; Activities</vt:lpstr>
      <vt:lpstr>The Theme...</vt:lpstr>
      <vt:lpstr>Five research streams 2022-2025</vt:lpstr>
      <vt:lpstr>The health(care) perspective</vt:lpstr>
      <vt:lpstr>Methodology</vt:lpstr>
      <vt:lpstr>Governance </vt:lpstr>
      <vt:lpstr>The climate perspective </vt:lpstr>
      <vt:lpstr>The migration perspective </vt:lpstr>
      <vt:lpstr>Prof. dr. Ilse Ruyssen dr. Charlotte Scheerens  Department of Economics, Ghent University  E  ilse.ruyssen@ugent.be E charlotte.scheerens@ugent.be   www.ugent.be www.climighealth.com</vt:lpstr>
      <vt:lpstr>VLIRUOS TEAMS Project </vt:lpstr>
      <vt:lpstr>Research program</vt:lpstr>
      <vt:lpstr>Case studies on PHC resilience and climatic events</vt:lpstr>
      <vt:lpstr>Cyclone Idai Beira, 2019</vt:lpstr>
      <vt:lpstr>PowerPoint Presentation</vt:lpstr>
      <vt:lpstr>PowerPoint Presentation</vt:lpstr>
      <vt:lpstr>Reference: Charlotte Scheerens et al. (2021).</vt:lpstr>
      <vt:lpstr>Droughts in small villages of Chakama, Kilifi County, Kenya</vt:lpstr>
      <vt:lpstr>Droughts in small villages of Chakama, Kilifi County, Kenya</vt:lpstr>
      <vt:lpstr>Education program</vt:lpstr>
      <vt:lpstr>WONCA-environment planetary health for primary care course</vt:lpstr>
      <vt:lpstr>PowerPoint Presentation</vt:lpstr>
      <vt:lpstr>Annual Online CliMigHealth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CliMigHealth www.climighealth.com</dc:title>
  <dc:creator>Ilse Ruyssen</dc:creator>
  <cp:lastModifiedBy>Mash, R, Prof [rm@sun.ac.za]</cp:lastModifiedBy>
  <cp:revision>9</cp:revision>
  <dcterms:created xsi:type="dcterms:W3CDTF">2021-10-22T08:12:09Z</dcterms:created>
  <dcterms:modified xsi:type="dcterms:W3CDTF">2022-10-20T03:20:32Z</dcterms:modified>
</cp:coreProperties>
</file>