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4"/>
  </p:sldMasterIdLst>
  <p:notesMasterIdLst>
    <p:notesMasterId r:id="rId15"/>
  </p:notesMasterIdLst>
  <p:sldIdLst>
    <p:sldId id="256" r:id="rId5"/>
    <p:sldId id="302" r:id="rId6"/>
    <p:sldId id="316" r:id="rId7"/>
    <p:sldId id="297" r:id="rId8"/>
    <p:sldId id="304" r:id="rId9"/>
    <p:sldId id="318" r:id="rId10"/>
    <p:sldId id="306" r:id="rId11"/>
    <p:sldId id="308" r:id="rId12"/>
    <p:sldId id="309" r:id="rId13"/>
    <p:sldId id="32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BA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85840"/>
  </p:normalViewPr>
  <p:slideViewPr>
    <p:cSldViewPr snapToGrid="0">
      <p:cViewPr varScale="1">
        <p:scale>
          <a:sx n="52" d="100"/>
          <a:sy n="52" d="100"/>
        </p:scale>
        <p:origin x="12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857B5A-707B-49AC-9DF0-0170288E9DD9}" type="datetimeFigureOut">
              <a:rPr lang="en-ZA" smtClean="0"/>
              <a:t>2022/10/18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3A191-D361-4A22-9B29-4FAEFC409BB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74449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Maybe you would want to put in your role as Chair, PHCRC steering committee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3A191-D361-4A22-9B29-4FAEFC409BBB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39320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3A191-D361-4A22-9B29-4FAEFC409BBB}" type="slidenum">
              <a:rPr lang="en-ZA" smtClean="0"/>
              <a:t>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92107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3A191-D361-4A22-9B29-4FAEFC409BBB}" type="slidenum">
              <a:rPr lang="en-ZA" smtClean="0"/>
              <a:t>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99924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3A191-D361-4A22-9B29-4FAEFC409BBB}" type="slidenum">
              <a:rPr lang="en-ZA" smtClean="0"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68908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3A191-D361-4A22-9B29-4FAEFC409BBB}" type="slidenum">
              <a:rPr lang="en-ZA" smtClean="0"/>
              <a:t>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38401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37926-0607-4B30-87E1-0F8BAEC57653}" type="datetimeFigureOut">
              <a:rPr lang="en-ZA" smtClean="0"/>
              <a:t>2022/10/18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0A6E6-297F-40AB-8FF3-B222E58C1C6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43858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37926-0607-4B30-87E1-0F8BAEC57653}" type="datetimeFigureOut">
              <a:rPr lang="en-ZA" smtClean="0"/>
              <a:t>2022/10/18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0A6E6-297F-40AB-8FF3-B222E58C1C6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41637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37926-0607-4B30-87E1-0F8BAEC57653}" type="datetimeFigureOut">
              <a:rPr lang="en-ZA" smtClean="0"/>
              <a:t>2022/10/18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0A6E6-297F-40AB-8FF3-B222E58C1C6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82491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37926-0607-4B30-87E1-0F8BAEC57653}" type="datetimeFigureOut">
              <a:rPr lang="en-ZA" smtClean="0"/>
              <a:t>2022/10/18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0A6E6-297F-40AB-8FF3-B222E58C1C6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41544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37926-0607-4B30-87E1-0F8BAEC57653}" type="datetimeFigureOut">
              <a:rPr lang="en-ZA" smtClean="0"/>
              <a:t>2022/10/18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0A6E6-297F-40AB-8FF3-B222E58C1C6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38414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37926-0607-4B30-87E1-0F8BAEC57653}" type="datetimeFigureOut">
              <a:rPr lang="en-ZA" smtClean="0"/>
              <a:t>2022/10/18</a:t>
            </a:fld>
            <a:endParaRPr lang="en-Z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0A6E6-297F-40AB-8FF3-B222E58C1C6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18868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37926-0607-4B30-87E1-0F8BAEC57653}" type="datetimeFigureOut">
              <a:rPr lang="en-ZA" smtClean="0"/>
              <a:t>2022/10/18</a:t>
            </a:fld>
            <a:endParaRPr lang="en-Z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0A6E6-297F-40AB-8FF3-B222E58C1C6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73484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37926-0607-4B30-87E1-0F8BAEC57653}" type="datetimeFigureOut">
              <a:rPr lang="en-ZA" smtClean="0"/>
              <a:t>2022/10/18</a:t>
            </a:fld>
            <a:endParaRPr lang="en-Z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0A6E6-297F-40AB-8FF3-B222E58C1C6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12239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37926-0607-4B30-87E1-0F8BAEC57653}" type="datetimeFigureOut">
              <a:rPr lang="en-ZA" smtClean="0"/>
              <a:t>2022/10/18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0A6E6-297F-40AB-8FF3-B222E58C1C6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37266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37926-0607-4B30-87E1-0F8BAEC57653}" type="datetimeFigureOut">
              <a:rPr lang="en-ZA" smtClean="0"/>
              <a:t>2022/10/18</a:t>
            </a:fld>
            <a:endParaRPr lang="en-Z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0A6E6-297F-40AB-8FF3-B222E58C1C6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83034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37926-0607-4B30-87E1-0F8BAEC57653}" type="datetimeFigureOut">
              <a:rPr lang="en-ZA" smtClean="0"/>
              <a:t>2022/10/18</a:t>
            </a:fld>
            <a:endParaRPr lang="en-Z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Z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0A6E6-297F-40AB-8FF3-B222E58C1C6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6939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EC37926-0607-4B30-87E1-0F8BAEC57653}" type="datetimeFigureOut">
              <a:rPr lang="en-ZA" smtClean="0"/>
              <a:t>2022/10/18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3220A6E6-297F-40AB-8FF3-B222E58C1C6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04739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0">
            <a:extLst>
              <a:ext uri="{FF2B5EF4-FFF2-40B4-BE49-F238E27FC236}">
                <a16:creationId xmlns:a16="http://schemas.microsoft.com/office/drawing/2014/main" id="{20A9CA88-93EB-4DC0-A00D-64E6AB7A08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DE84C1AD-30A9-4EF6-A8E1-7484242EF8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7552943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6068070" cy="3255264"/>
          </a:xfrm>
        </p:spPr>
        <p:txBody>
          <a:bodyPr>
            <a:normAutofit/>
          </a:bodyPr>
          <a:lstStyle/>
          <a:p>
            <a:r>
              <a:rPr lang="en-US" sz="5500"/>
              <a:t>Introduction to the Primary Health Care Research Consortium</a:t>
            </a:r>
            <a:endParaRPr lang="en-ZA" sz="55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4" y="4670246"/>
            <a:ext cx="6037903" cy="914400"/>
          </a:xfrm>
        </p:spPr>
        <p:txBody>
          <a:bodyPr>
            <a:noAutofit/>
          </a:bodyPr>
          <a:lstStyle/>
          <a:p>
            <a:r>
              <a:rPr lang="en-US" sz="1600" dirty="0"/>
              <a:t>Prof Bob </a:t>
            </a:r>
            <a:r>
              <a:rPr lang="en-US" sz="1600" dirty="0" smtClean="0"/>
              <a:t>Mash</a:t>
            </a:r>
          </a:p>
          <a:p>
            <a:r>
              <a:rPr lang="en-US" sz="1600" dirty="0" smtClean="0"/>
              <a:t>Chair of PHCRC steering committee. Sub-Saharan </a:t>
            </a:r>
            <a:r>
              <a:rPr lang="en-US" sz="1600" dirty="0"/>
              <a:t>African Primary Care and Family Medicine (PRIMAFAMED) </a:t>
            </a:r>
            <a:r>
              <a:rPr lang="en-US" sz="1600" dirty="0" smtClean="0"/>
              <a:t>network and Family </a:t>
            </a:r>
            <a:r>
              <a:rPr lang="en-US" sz="1600" dirty="0"/>
              <a:t>Medicine and Primary Care, Stellenbosch University, South Africa</a:t>
            </a:r>
            <a:endParaRPr lang="en-ZA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014" y="6220990"/>
            <a:ext cx="2394301" cy="4369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792" y="3113357"/>
            <a:ext cx="5944400" cy="17090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418" y="6222580"/>
            <a:ext cx="1726374" cy="42296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86E571C-8A2B-4F37-B155-9C5DF0ACAF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9423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next phase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No further funding from BMGF</a:t>
            </a:r>
          </a:p>
          <a:p>
            <a:r>
              <a:rPr lang="en-US" sz="2800" dirty="0" smtClean="0"/>
              <a:t>Dissemination grant with PHCPI</a:t>
            </a:r>
          </a:p>
          <a:p>
            <a:r>
              <a:rPr lang="en-US" sz="2800" dirty="0" smtClean="0"/>
              <a:t>Publish work to date</a:t>
            </a:r>
          </a:p>
          <a:p>
            <a:r>
              <a:rPr lang="en-US" sz="2800" dirty="0" smtClean="0"/>
              <a:t>Partial funding for core from NIHR grant on community engagement with Peru and India</a:t>
            </a:r>
          </a:p>
          <a:p>
            <a:r>
              <a:rPr lang="en-US" sz="2800" dirty="0" smtClean="0"/>
              <a:t>Re-applying for NIHR grant on community-orientated primary care (South Africa, Malawi, Bangladesh)</a:t>
            </a:r>
          </a:p>
          <a:p>
            <a:r>
              <a:rPr lang="en-US" sz="2800" dirty="0" smtClean="0"/>
              <a:t>Further grants?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35432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1038177"/>
          </a:xfrm>
        </p:spPr>
        <p:txBody>
          <a:bodyPr anchor="b">
            <a:noAutofit/>
          </a:bodyPr>
          <a:lstStyle/>
          <a:p>
            <a:r>
              <a:rPr lang="en-US" dirty="0" smtClean="0"/>
              <a:t>The idea 2016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920" y="2162014"/>
            <a:ext cx="2947482" cy="3744264"/>
          </a:xfrm>
        </p:spPr>
        <p:txBody>
          <a:bodyPr anchor="t">
            <a:normAutofit/>
          </a:bodyPr>
          <a:lstStyle/>
          <a:p>
            <a:endParaRPr lang="en-US" dirty="0">
              <a:solidFill>
                <a:srgbClr val="FFFFFF"/>
              </a:solidFill>
            </a:endParaRPr>
          </a:p>
          <a:p>
            <a:endParaRPr lang="en-ZA" sz="1600" dirty="0">
              <a:solidFill>
                <a:srgbClr val="FFFFFF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635828" y="467723"/>
            <a:ext cx="7728857" cy="5438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sz="2800" b="1" dirty="0" smtClean="0"/>
              <a:t>Identify priority areas </a:t>
            </a:r>
            <a:r>
              <a:rPr lang="en-US" sz="2800" dirty="0" smtClean="0"/>
              <a:t>for research designed to drive better policy, measurement, service delivery for </a:t>
            </a:r>
            <a:r>
              <a:rPr lang="en-US" sz="2800" b="1" dirty="0" smtClean="0"/>
              <a:t>primary health care in low- and middle-income countries</a:t>
            </a:r>
          </a:p>
          <a:p>
            <a:pPr lvl="1"/>
            <a:r>
              <a:rPr lang="en-US" sz="2800" b="1" dirty="0" smtClean="0"/>
              <a:t>Build a network </a:t>
            </a:r>
            <a:r>
              <a:rPr lang="en-US" sz="2800" dirty="0" smtClean="0"/>
              <a:t>to collaboratively address these priorities</a:t>
            </a:r>
          </a:p>
          <a:p>
            <a:pPr lvl="1"/>
            <a:r>
              <a:rPr lang="en-US" sz="2800" b="1" dirty="0" smtClean="0"/>
              <a:t>Perform research </a:t>
            </a:r>
            <a:r>
              <a:rPr lang="en-US" sz="2800" dirty="0" smtClean="0"/>
              <a:t>to accelerate progress in the field</a:t>
            </a:r>
          </a:p>
          <a:p>
            <a:pPr marL="0" indent="0">
              <a:buFont typeface="Wingdings 2" pitchFamily="18" charset="2"/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59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initiators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236894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The Primary Health Care Performance Initiative</a:t>
            </a:r>
          </a:p>
          <a:p>
            <a:pPr marL="0" indent="0" algn="ctr">
              <a:buNone/>
            </a:pPr>
            <a:r>
              <a:rPr lang="en-US" dirty="0" smtClean="0"/>
              <a:t>The </a:t>
            </a:r>
            <a:r>
              <a:rPr lang="en-US" dirty="0"/>
              <a:t>WHO Alliance for Health Policy and Systems </a:t>
            </a:r>
            <a:r>
              <a:rPr lang="en-US" dirty="0" smtClean="0"/>
              <a:t>Research</a:t>
            </a:r>
          </a:p>
          <a:p>
            <a:pPr marL="0" indent="0" algn="ctr">
              <a:buNone/>
            </a:pPr>
            <a:r>
              <a:rPr lang="en-US" dirty="0" smtClean="0"/>
              <a:t>The Bill and Melinda </a:t>
            </a:r>
            <a:r>
              <a:rPr lang="en-US" dirty="0"/>
              <a:t>G</a:t>
            </a:r>
            <a:r>
              <a:rPr lang="en-US" dirty="0" smtClean="0"/>
              <a:t>ates Foundation</a:t>
            </a:r>
          </a:p>
          <a:p>
            <a:pPr marL="0" indent="0" algn="ctr">
              <a:buNone/>
            </a:pPr>
            <a:r>
              <a:rPr lang="en-US" dirty="0" smtClean="0"/>
              <a:t>Ariadne Labs</a:t>
            </a:r>
            <a:endParaRPr lang="en-US" dirty="0"/>
          </a:p>
          <a:p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2819400"/>
            <a:ext cx="6159214" cy="364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61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20" y="753723"/>
            <a:ext cx="2947482" cy="1038177"/>
          </a:xfrm>
        </p:spPr>
        <p:txBody>
          <a:bodyPr anchor="b">
            <a:noAutofit/>
          </a:bodyPr>
          <a:lstStyle/>
          <a:p>
            <a:r>
              <a:rPr lang="en-US" dirty="0" smtClean="0"/>
              <a:t>The call 2017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91900"/>
            <a:ext cx="3439886" cy="4075500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Scoping review</a:t>
            </a:r>
          </a:p>
          <a:p>
            <a:r>
              <a:rPr lang="en-US" dirty="0">
                <a:solidFill>
                  <a:srgbClr val="FFFFFF"/>
                </a:solidFill>
              </a:rPr>
              <a:t>Priority setting meeting</a:t>
            </a:r>
          </a:p>
          <a:p>
            <a:r>
              <a:rPr lang="en-US" dirty="0">
                <a:solidFill>
                  <a:srgbClr val="FFFFFF"/>
                </a:solidFill>
              </a:rPr>
              <a:t>Delphi consensus </a:t>
            </a:r>
            <a:r>
              <a:rPr lang="en-US" dirty="0" smtClean="0">
                <a:solidFill>
                  <a:srgbClr val="FFFFFF"/>
                </a:solidFill>
              </a:rPr>
              <a:t>building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Call for proposals and identification of priorities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Policy </a:t>
            </a:r>
            <a:r>
              <a:rPr lang="en-US" dirty="0">
                <a:solidFill>
                  <a:schemeClr val="bg1"/>
                </a:solidFill>
              </a:rPr>
              <a:t>and </a:t>
            </a:r>
            <a:r>
              <a:rPr lang="en-US" dirty="0" smtClean="0">
                <a:solidFill>
                  <a:schemeClr val="bg1"/>
                </a:solidFill>
              </a:rPr>
              <a:t>governance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Financing</a:t>
            </a:r>
            <a:endParaRPr lang="en-US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Quality and performance management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Models of care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ZA" sz="1600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8638" y="225552"/>
            <a:ext cx="4448133" cy="633186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4269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2546061"/>
            <a:ext cx="2852058" cy="100097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Initial work on research priorities 2018-2019</a:t>
            </a:r>
            <a:endParaRPr lang="en-ZA" dirty="0"/>
          </a:p>
        </p:txBody>
      </p:sp>
      <p:sp>
        <p:nvSpPr>
          <p:cNvPr id="4" name="Rectangle 3"/>
          <p:cNvSpPr/>
          <p:nvPr/>
        </p:nvSpPr>
        <p:spPr>
          <a:xfrm>
            <a:off x="4107745" y="5399705"/>
            <a:ext cx="4477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Health Systems Global symposium, Liverpool</a:t>
            </a:r>
            <a:endParaRPr lang="en-ZA" dirty="0">
              <a:solidFill>
                <a:schemeClr val="bg1"/>
              </a:solidFill>
            </a:endParaRPr>
          </a:p>
        </p:txBody>
      </p:sp>
      <p:pic>
        <p:nvPicPr>
          <p:cNvPr id="6" name="Content Placeholder 5" descr="A screenshot of a social media post&#10;&#10;Description automatically generated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526" t="45" r="-1994" b="1"/>
          <a:stretch/>
        </p:blipFill>
        <p:spPr>
          <a:xfrm>
            <a:off x="3596595" y="814151"/>
            <a:ext cx="7315200" cy="446479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Rectangle 6"/>
          <p:cNvSpPr/>
          <p:nvPr/>
        </p:nvSpPr>
        <p:spPr>
          <a:xfrm>
            <a:off x="3744487" y="5584371"/>
            <a:ext cx="7430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 smtClean="0"/>
              <a:t>BMJ Global Health 2019 Supplement: https</a:t>
            </a:r>
            <a:r>
              <a:rPr lang="en-ZA" dirty="0"/>
              <a:t>://gh.bmj.com/content/4/Suppl_8</a:t>
            </a:r>
          </a:p>
        </p:txBody>
      </p:sp>
    </p:spTree>
    <p:extLst>
      <p:ext uri="{BB962C8B-B14F-4D97-AF65-F5344CB8AC3E}">
        <p14:creationId xmlns:p14="http://schemas.microsoft.com/office/powerpoint/2010/main" val="283961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2546061"/>
            <a:ext cx="2852058" cy="100097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founders of the PHCRC 2020</a:t>
            </a:r>
            <a:endParaRPr lang="en-ZA" dirty="0"/>
          </a:p>
        </p:txBody>
      </p:sp>
      <p:sp>
        <p:nvSpPr>
          <p:cNvPr id="11" name="Content Placeholder 4"/>
          <p:cNvSpPr>
            <a:spLocks noGrp="1"/>
          </p:cNvSpPr>
          <p:nvPr>
            <p:ph idx="1"/>
          </p:nvPr>
        </p:nvSpPr>
        <p:spPr>
          <a:xfrm>
            <a:off x="3864431" y="1054718"/>
            <a:ext cx="6682071" cy="4690532"/>
          </a:xfrm>
        </p:spPr>
        <p:txBody>
          <a:bodyPr anchor="t">
            <a:normAutofit/>
          </a:bodyPr>
          <a:lstStyle/>
          <a:p>
            <a:pPr lvl="0"/>
            <a:r>
              <a:rPr lang="en-US" sz="2400" dirty="0"/>
              <a:t>American University of Beirut, Lebanon</a:t>
            </a:r>
            <a:endParaRPr lang="en-ZA" sz="2400" dirty="0"/>
          </a:p>
          <a:p>
            <a:pPr lvl="0"/>
            <a:r>
              <a:rPr lang="en-US" sz="2400" dirty="0" smtClean="0"/>
              <a:t>International </a:t>
            </a:r>
            <a:r>
              <a:rPr lang="en-US" sz="2400" dirty="0"/>
              <a:t>Centre for </a:t>
            </a:r>
            <a:r>
              <a:rPr lang="en-US" sz="2400" dirty="0" err="1"/>
              <a:t>Diarrhoeal</a:t>
            </a:r>
            <a:r>
              <a:rPr lang="en-US" sz="2400" dirty="0"/>
              <a:t> Disease Research, Bangladesh</a:t>
            </a:r>
            <a:endParaRPr lang="en-ZA" sz="2400" dirty="0"/>
          </a:p>
          <a:p>
            <a:pPr lvl="0"/>
            <a:r>
              <a:rPr lang="en-US" sz="2400" b="1" dirty="0"/>
              <a:t>Primary Care and Family Medicine Network (</a:t>
            </a:r>
            <a:r>
              <a:rPr lang="en-US" sz="2400" b="1" dirty="0" err="1"/>
              <a:t>Primafamed</a:t>
            </a:r>
            <a:r>
              <a:rPr lang="en-US" sz="2400" b="1" dirty="0"/>
              <a:t>), sub-Saharan </a:t>
            </a:r>
            <a:r>
              <a:rPr lang="en-US" sz="2400" b="1" dirty="0" smtClean="0"/>
              <a:t>Africa</a:t>
            </a:r>
          </a:p>
          <a:p>
            <a:pPr lvl="0"/>
            <a:r>
              <a:rPr lang="en-US" sz="2400" dirty="0" smtClean="0"/>
              <a:t>The </a:t>
            </a:r>
            <a:r>
              <a:rPr lang="en-US" sz="2400" dirty="0"/>
              <a:t>George Institute for Global </a:t>
            </a:r>
            <a:r>
              <a:rPr lang="en-US" sz="2400" dirty="0" smtClean="0"/>
              <a:t>Health, India </a:t>
            </a:r>
            <a:r>
              <a:rPr lang="en-US" sz="2400" dirty="0" smtClean="0"/>
              <a:t>(core organizational hub) and </a:t>
            </a:r>
            <a:r>
              <a:rPr lang="en-US" sz="2400" dirty="0" smtClean="0"/>
              <a:t>Australia.</a:t>
            </a:r>
            <a:endParaRPr lang="en-ZA" sz="2400" dirty="0"/>
          </a:p>
          <a:p>
            <a:pPr lvl="0"/>
            <a:r>
              <a:rPr lang="en-US" sz="2400" dirty="0"/>
              <a:t>World Organization of Family Doctors (WONCA); global network with core in Bangkok, Thailand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George Washington University, United States of </a:t>
            </a:r>
            <a:r>
              <a:rPr lang="en-US" sz="2400" dirty="0" smtClean="0"/>
              <a:t>America</a:t>
            </a:r>
            <a:endParaRPr lang="en-ZA" sz="2400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4311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546061"/>
            <a:ext cx="3222171" cy="100097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PHCRC vision and mission</a:t>
            </a:r>
            <a:endParaRPr lang="en-ZA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683908" y="1104220"/>
            <a:ext cx="7315200" cy="511968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400" b="1" dirty="0"/>
              <a:t>Vision </a:t>
            </a:r>
          </a:p>
          <a:p>
            <a:pPr marL="0" indent="0">
              <a:buNone/>
            </a:pPr>
            <a:r>
              <a:rPr lang="en-US" sz="2400" dirty="0"/>
              <a:t>Improving health through strengthening high quality, person-centered, primary health care in low and middle-income countries.</a:t>
            </a:r>
          </a:p>
          <a:p>
            <a:pPr marL="0" indent="0">
              <a:buNone/>
            </a:pPr>
            <a:r>
              <a:rPr lang="en-US" sz="2400" b="1" dirty="0" smtClean="0"/>
              <a:t>Mission</a:t>
            </a:r>
            <a:endParaRPr lang="en-US" sz="2400" b="1" dirty="0"/>
          </a:p>
          <a:p>
            <a:pPr marL="0" indent="0">
              <a:buNone/>
            </a:pPr>
            <a:r>
              <a:rPr lang="en-US" sz="2400" dirty="0"/>
              <a:t>We will achieve this through:</a:t>
            </a:r>
            <a:endParaRPr lang="en-ZA" sz="2400" dirty="0"/>
          </a:p>
          <a:p>
            <a:pPr lvl="0"/>
            <a:r>
              <a:rPr lang="en-US" sz="2400" dirty="0"/>
              <a:t>developing, capacitating, conducting, and disseminating LMIC-led research </a:t>
            </a:r>
            <a:endParaRPr lang="en-ZA" sz="2400" dirty="0"/>
          </a:p>
          <a:p>
            <a:pPr lvl="0"/>
            <a:r>
              <a:rPr lang="en-US" sz="2400" dirty="0"/>
              <a:t>driving research to action by addressing priority knowledge gaps</a:t>
            </a:r>
            <a:endParaRPr lang="en-ZA" sz="2400" dirty="0"/>
          </a:p>
          <a:p>
            <a:pPr lvl="0"/>
            <a:r>
              <a:rPr lang="en-US" sz="2400" dirty="0" err="1"/>
              <a:t>catalysing</a:t>
            </a:r>
            <a:r>
              <a:rPr lang="en-US" sz="2400" dirty="0"/>
              <a:t> a global network of collaborating partners</a:t>
            </a:r>
            <a:endParaRPr lang="en-ZA" sz="2400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4797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546061"/>
            <a:ext cx="3222171" cy="100097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Initial research studies 2020-2021</a:t>
            </a:r>
            <a:endParaRPr lang="en-ZA" dirty="0"/>
          </a:p>
        </p:txBody>
      </p:sp>
      <p:sp>
        <p:nvSpPr>
          <p:cNvPr id="4" name="TextBox 3"/>
          <p:cNvSpPr txBox="1"/>
          <p:nvPr/>
        </p:nvSpPr>
        <p:spPr>
          <a:xfrm>
            <a:off x="5399313" y="5528066"/>
            <a:ext cx="1545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Delhi 2020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953" y="1441050"/>
            <a:ext cx="7315200" cy="51206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2800" dirty="0"/>
          </a:p>
          <a:p>
            <a:r>
              <a:rPr lang="en-GB" sz="2800" dirty="0"/>
              <a:t>How are different LMICs implementing PHC team integration to support comprehensive primary health care? A multi-country mixed methods study – Mexico, Uganda, India</a:t>
            </a:r>
          </a:p>
          <a:p>
            <a:r>
              <a:rPr lang="en-ZA" sz="2800" dirty="0"/>
              <a:t>Characterizing the Use of Primary Health Care (PHC) Performance Information: A multiple case study in El Salvador, Lebanon and </a:t>
            </a:r>
            <a:r>
              <a:rPr lang="en-ZA" sz="2800" dirty="0" smtClean="0"/>
              <a:t>Malawi</a:t>
            </a:r>
          </a:p>
          <a:p>
            <a:r>
              <a:rPr lang="en-US" sz="2800" dirty="0"/>
              <a:t>An International Survey on the Integration of Public Health and Primary Care in COVID-19 Vaccination </a:t>
            </a:r>
            <a:r>
              <a:rPr lang="en-US" sz="2800" dirty="0" smtClean="0"/>
              <a:t>Campaigns (with </a:t>
            </a:r>
            <a:r>
              <a:rPr lang="en-US" sz="2800" dirty="0" err="1" smtClean="0"/>
              <a:t>Besrour</a:t>
            </a:r>
            <a:r>
              <a:rPr lang="en-US" sz="2800" dirty="0" smtClean="0"/>
              <a:t> Centre)</a:t>
            </a:r>
          </a:p>
          <a:p>
            <a:r>
              <a:rPr lang="en-IN" sz="2800" dirty="0"/>
              <a:t>Identifying effective primary health care service delivery models for integrated management of non-communicable chronic diseases in resource-constrained settings </a:t>
            </a:r>
            <a:r>
              <a:rPr lang="en-IN" sz="2800" dirty="0" smtClean="0"/>
              <a:t>(with GACD)</a:t>
            </a:r>
            <a:endParaRPr lang="en-ZA" sz="2800" dirty="0"/>
          </a:p>
          <a:p>
            <a:endParaRPr lang="en-ZA" sz="2800" dirty="0"/>
          </a:p>
          <a:p>
            <a:endParaRPr lang="en-ZA" sz="2800" dirty="0"/>
          </a:p>
          <a:p>
            <a:endParaRPr lang="en-GB" b="1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5101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3115" y="300773"/>
            <a:ext cx="7887513" cy="3246266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546061"/>
            <a:ext cx="3222171" cy="100097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Communications, </a:t>
            </a:r>
            <a:r>
              <a:rPr lang="en-US" dirty="0"/>
              <a:t>n</a:t>
            </a:r>
            <a:r>
              <a:rPr lang="en-US" dirty="0" smtClean="0"/>
              <a:t>etworking and capacity building</a:t>
            </a:r>
            <a:endParaRPr lang="en-ZA" dirty="0"/>
          </a:p>
        </p:txBody>
      </p:sp>
      <p:sp>
        <p:nvSpPr>
          <p:cNvPr id="4" name="TextBox 3"/>
          <p:cNvSpPr txBox="1"/>
          <p:nvPr/>
        </p:nvSpPr>
        <p:spPr>
          <a:xfrm>
            <a:off x="5399313" y="5528066"/>
            <a:ext cx="1545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Delhi 2020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021286" y="-250373"/>
            <a:ext cx="7315200" cy="1675205"/>
          </a:xfrm>
        </p:spPr>
        <p:txBody>
          <a:bodyPr>
            <a:normAutofit fontScale="55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www.phcrc.world</a:t>
            </a:r>
            <a:endParaRPr lang="en-ZA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115" y="3717843"/>
            <a:ext cx="4752226" cy="2653643"/>
          </a:xfrm>
          <a:prstGeom prst="rect">
            <a:avLst/>
          </a:prstGeom>
        </p:spPr>
      </p:pic>
      <p:pic>
        <p:nvPicPr>
          <p:cNvPr id="1026" name="Picture 2" descr="https://www.globalfamilydoctor.com/site/DefaultSite/filesystem/images/YoungDoctorsMovement/afriwon%20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134" y="3718315"/>
            <a:ext cx="2792810" cy="265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68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926D95E2508244AB4A681BDCA8DE38" ma:contentTypeVersion="14" ma:contentTypeDescription="Create a new document." ma:contentTypeScope="" ma:versionID="34423668d8aca7e2a8c561a0f625c353">
  <xsd:schema xmlns:xsd="http://www.w3.org/2001/XMLSchema" xmlns:xs="http://www.w3.org/2001/XMLSchema" xmlns:p="http://schemas.microsoft.com/office/2006/metadata/properties" xmlns:ns3="6a04c767-6921-47ea-96a2-c326014b32a4" xmlns:ns4="90ed957b-7780-440e-a1ce-e4d18dd8519e" targetNamespace="http://schemas.microsoft.com/office/2006/metadata/properties" ma:root="true" ma:fieldsID="3b165617bd65f0671d37c1a6b0fe77d7" ns3:_="" ns4:_="">
    <xsd:import namespace="6a04c767-6921-47ea-96a2-c326014b32a4"/>
    <xsd:import namespace="90ed957b-7780-440e-a1ce-e4d18dd8519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04c767-6921-47ea-96a2-c326014b32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ed957b-7780-440e-a1ce-e4d18dd8519e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44DDEDC-5816-41B6-AED8-8BCB879AE1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04c767-6921-47ea-96a2-c326014b32a4"/>
    <ds:schemaRef ds:uri="90ed957b-7780-440e-a1ce-e4d18dd851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E47FA3B-C36E-4F0C-8ACC-43A0EC68BF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B95C692-8913-4DF1-8798-479A5219EE1B}">
  <ds:schemaRefs>
    <ds:schemaRef ds:uri="6a04c767-6921-47ea-96a2-c326014b32a4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90ed957b-7780-440e-a1ce-e4d18dd8519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2381</TotalTime>
  <Words>463</Words>
  <Application>Microsoft Office PowerPoint</Application>
  <PresentationFormat>Widescreen</PresentationFormat>
  <Paragraphs>72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Corbel</vt:lpstr>
      <vt:lpstr>Wingdings 2</vt:lpstr>
      <vt:lpstr>Frame</vt:lpstr>
      <vt:lpstr>Introduction to the Primary Health Care Research Consortium</vt:lpstr>
      <vt:lpstr>The idea 2016</vt:lpstr>
      <vt:lpstr>The initiators</vt:lpstr>
      <vt:lpstr>The call 2017</vt:lpstr>
      <vt:lpstr>Initial work on research priorities 2018-2019</vt:lpstr>
      <vt:lpstr>The founders of the PHCRC 2020</vt:lpstr>
      <vt:lpstr>PHCRC vision and mission</vt:lpstr>
      <vt:lpstr>Initial research studies 2020-2021</vt:lpstr>
      <vt:lpstr>Communications, networking and capacity building</vt:lpstr>
      <vt:lpstr>The next phase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the Primary Health Care Research Consortium</dc:title>
  <dc:creator>Alex Baldock</dc:creator>
  <cp:lastModifiedBy>Mash, R, Prof [rm@sun.ac.za]</cp:lastModifiedBy>
  <cp:revision>25</cp:revision>
  <dcterms:created xsi:type="dcterms:W3CDTF">2020-09-09T09:13:59Z</dcterms:created>
  <dcterms:modified xsi:type="dcterms:W3CDTF">2022-10-20T03:20:54Z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0x0101006F926D95E2508244AB4A681BDCA8DE38</vt:lpwstr>
  </property>
</Properties>
</file>