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7" r:id="rId1"/>
  </p:sldMasterIdLst>
  <p:notesMasterIdLst>
    <p:notesMasterId r:id="rId15"/>
  </p:notesMasterIdLst>
  <p:sldIdLst>
    <p:sldId id="256" r:id="rId2"/>
    <p:sldId id="294" r:id="rId3"/>
    <p:sldId id="302" r:id="rId4"/>
    <p:sldId id="297" r:id="rId5"/>
    <p:sldId id="258" r:id="rId6"/>
    <p:sldId id="269" r:id="rId7"/>
    <p:sldId id="691" r:id="rId8"/>
    <p:sldId id="689" r:id="rId9"/>
    <p:sldId id="693" r:id="rId10"/>
    <p:sldId id="692" r:id="rId11"/>
    <p:sldId id="305" r:id="rId12"/>
    <p:sldId id="308" r:id="rId13"/>
    <p:sldId id="30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VPA" initials="P" lastIdx="2" clrIdx="0">
    <p:extLst>
      <p:ext uri="{19B8F6BF-5375-455C-9EA6-DF929625EA0E}">
        <p15:presenceInfo xmlns:p15="http://schemas.microsoft.com/office/powerpoint/2012/main" userId="PCVP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521"/>
  </p:normalViewPr>
  <p:slideViewPr>
    <p:cSldViewPr snapToGrid="0">
      <p:cViewPr varScale="1">
        <p:scale>
          <a:sx n="90" d="100"/>
          <a:sy n="90" d="100"/>
        </p:scale>
        <p:origin x="2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M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7444E-C84F-A54E-B07F-B05AA014BE4F}" type="datetimeFigureOut">
              <a:rPr lang="en-ZM" smtClean="0"/>
              <a:t>16/10/2022</a:t>
            </a:fld>
            <a:endParaRPr lang="en-ZM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M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M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4B517-C478-F748-98A3-F93B772AB5F4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4070114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4B517-C478-F748-98A3-F93B772AB5F4}" type="slidenum">
              <a:rPr lang="en-ZM" smtClean="0"/>
              <a:t>4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912817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4EBF1-1744-7DCE-BDF2-30DA8A685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706009-6B7E-7D59-E2BD-72B3572A1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Z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28546-BDC3-75B9-387C-4EA51D036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45012-9900-564C-BE8D-CC07FD80F70F}" type="datetimeFigureOut">
              <a:rPr lang="en-ZM" smtClean="0"/>
              <a:t>16/10/2022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B12C1-1FE3-5550-C692-B3449C983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C4DE6-DFA5-FA79-4935-E0369C548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51FFB-243C-4E44-A22F-362CD410A84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962091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9C67E-3EC9-E847-1D60-471C17AEE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D384A2-9C69-D98B-8956-8D2ABC4E3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C23B9-B0F6-302C-58F7-EA7BEFC9E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45012-9900-564C-BE8D-CC07FD80F70F}" type="datetimeFigureOut">
              <a:rPr lang="en-ZM" smtClean="0"/>
              <a:t>16/10/2022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C51CE-38DD-59FC-67A3-3712EAFBC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31F9C-D297-6597-8B24-53425B3E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51FFB-243C-4E44-A22F-362CD410A84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153158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345FE6-6214-F899-49D4-34B765C48E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281828-BF34-3B70-E072-81327CA4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7F164-C1BE-CF09-B06A-C6CE62B26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45012-9900-564C-BE8D-CC07FD80F70F}" type="datetimeFigureOut">
              <a:rPr lang="en-ZM" smtClean="0"/>
              <a:t>16/10/2022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3A61A-A3C2-3A20-1BCA-3879A46ED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55C0C-A737-3375-1E00-F4DABD14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51FFB-243C-4E44-A22F-362CD410A84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2338980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EF02D-06CD-0690-87DB-DD43820A5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DD021-5B27-B87D-922D-2E12EED02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F4498-C278-16D4-8DBD-E80EA1A4F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45012-9900-564C-BE8D-CC07FD80F70F}" type="datetimeFigureOut">
              <a:rPr lang="en-ZM" smtClean="0"/>
              <a:t>16/10/2022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7071B-E9FA-A079-9822-712DD96DF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8A436-4D91-5EE2-B503-97B6A64CD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51FFB-243C-4E44-A22F-362CD410A84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189110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BCFF2-2337-6688-9BB2-7BB60FE22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1C298-71BD-F257-4111-41ED58B63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AB234-1FC1-6FF9-5918-08C7F79F4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45012-9900-564C-BE8D-CC07FD80F70F}" type="datetimeFigureOut">
              <a:rPr lang="en-ZM" smtClean="0"/>
              <a:t>16/10/2022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8FC37-6EC2-5CD2-AADD-C027A2151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C2815-3C48-0B73-B99E-8FF293B9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51FFB-243C-4E44-A22F-362CD410A84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4190244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5FD26-2C8A-8A45-17B5-D206C0838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6107E-ABC7-D9AE-A369-66F6A85F45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802E1-A6F6-9A7B-ABEC-01BB6F311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BD8A0-3317-AC83-08D1-B97C7148C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45012-9900-564C-BE8D-CC07FD80F70F}" type="datetimeFigureOut">
              <a:rPr lang="en-ZM" smtClean="0"/>
              <a:t>16/10/2022</a:t>
            </a:fld>
            <a:endParaRPr lang="en-Z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424D5-1E88-AA1D-E767-4A90279C2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96BAD-8378-F86C-A2EA-46936459A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51FFB-243C-4E44-A22F-362CD410A84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2758094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0674D-E41C-52C6-EBA2-2FDD6DBD1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770FD-70F7-2C9A-10AC-E08A2715F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C6D0E-CC0B-2899-75AB-DB0DDE85E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2B8062-4E9C-A7A1-D6C3-ECFB36688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263EE9-9806-1FDE-4040-DFE4627BBC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C3F146-5C74-AE1A-9038-9406C119A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45012-9900-564C-BE8D-CC07FD80F70F}" type="datetimeFigureOut">
              <a:rPr lang="en-ZM" smtClean="0"/>
              <a:t>16/10/2022</a:t>
            </a:fld>
            <a:endParaRPr lang="en-ZM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155FE7-9844-818E-A757-5DAFBFDD9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6CFC7-62EC-D765-9A50-A95C92FF5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51FFB-243C-4E44-A22F-362CD410A84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4292237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471F9-C959-B8DF-1E1F-D10E33BE4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0DF625-AA34-02A7-FF05-C04B821EA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45012-9900-564C-BE8D-CC07FD80F70F}" type="datetimeFigureOut">
              <a:rPr lang="en-ZM" smtClean="0"/>
              <a:t>16/10/2022</a:t>
            </a:fld>
            <a:endParaRPr lang="en-ZM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8CC31B-2D7C-1195-452D-0A045248B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F6102-2613-9FDB-D400-05DA37B7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51FFB-243C-4E44-A22F-362CD410A84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1186414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84309B-6B31-CF0F-AC2E-5932D1D13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45012-9900-564C-BE8D-CC07FD80F70F}" type="datetimeFigureOut">
              <a:rPr lang="en-ZM" smtClean="0"/>
              <a:t>16/10/2022</a:t>
            </a:fld>
            <a:endParaRPr lang="en-ZM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0A18C0-E38B-652E-1750-7B310DAFD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B9911-478C-666B-3F31-38C99CDF9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51FFB-243C-4E44-A22F-362CD410A84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2769235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8008D-3A66-455B-6878-C6433F1E3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8D23F-DB25-44A4-9383-BA5AFC5C0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415D0D-B997-86DB-F9B2-6195B955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61535-D804-2FD6-5912-87E97DA55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45012-9900-564C-BE8D-CC07FD80F70F}" type="datetimeFigureOut">
              <a:rPr lang="en-ZM" smtClean="0"/>
              <a:t>16/10/2022</a:t>
            </a:fld>
            <a:endParaRPr lang="en-Z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25C9A-816C-486B-0DAB-503A5D17E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62A0F-0465-125B-2668-621B2A601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51FFB-243C-4E44-A22F-362CD410A84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3155602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F1FE0-0F55-8C37-3F98-33AEAE8C4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F149DC-4060-616F-0B33-5FC4ED1E1A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701D86-A58F-B16C-7504-22DBF658A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986BD-5E6D-7EF5-6C1D-F2240F240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45012-9900-564C-BE8D-CC07FD80F70F}" type="datetimeFigureOut">
              <a:rPr lang="en-ZM" smtClean="0"/>
              <a:t>16/10/2022</a:t>
            </a:fld>
            <a:endParaRPr lang="en-Z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95506D-35E8-AC00-E11A-10D13A0C5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EFD94-0D21-9481-D2C9-DD6D9747E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51FFB-243C-4E44-A22F-362CD410A84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313140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678D8E-6A46-DD4B-734E-8725C21AF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80947-18E1-9768-5481-ACCD24A04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DEF83-C157-1C88-9BD9-1E5D9F2B7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45012-9900-564C-BE8D-CC07FD80F70F}" type="datetimeFigureOut">
              <a:rPr lang="en-ZM" smtClean="0"/>
              <a:t>16/10/2022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4D5B4-3315-89EC-CB3F-C2275E9B3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443B6-10FA-7019-466B-A013FDAFC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51FFB-243C-4E44-A22F-362CD410A84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26231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ZM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3D08C-3BAF-93F5-1567-A074237C3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2115931"/>
            <a:ext cx="8229600" cy="2113808"/>
          </a:xfrm>
        </p:spPr>
        <p:txBody>
          <a:bodyPr>
            <a:normAutofit/>
          </a:bodyPr>
          <a:lstStyle/>
          <a:p>
            <a:r>
              <a:rPr lang="en-US" sz="3200" kern="1400" spc="-5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Family Medicine in Zambia</a:t>
            </a:r>
            <a:br>
              <a:rPr lang="en-ZM" sz="1800" kern="1400" spc="-5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ZM" sz="1800" b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29391F-9A67-D2ED-2137-65AEBCB190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57062"/>
            <a:ext cx="9144000" cy="1655762"/>
          </a:xfrm>
        </p:spPr>
        <p:txBody>
          <a:bodyPr>
            <a:normAutofit/>
          </a:bodyPr>
          <a:lstStyle/>
          <a:p>
            <a:r>
              <a:rPr lang="en-ZM" sz="2400" dirty="0"/>
              <a:t>Mpundu Makasa</a:t>
            </a:r>
          </a:p>
        </p:txBody>
      </p:sp>
    </p:spTree>
    <p:extLst>
      <p:ext uri="{BB962C8B-B14F-4D97-AF65-F5344CB8AC3E}">
        <p14:creationId xmlns:p14="http://schemas.microsoft.com/office/powerpoint/2010/main" val="3613267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D2939-EC9D-3A25-8A49-82A91B5CC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Innovations of </a:t>
            </a:r>
            <a:r>
              <a:rPr lang="en-US" dirty="0" err="1"/>
              <a:t>MMed</a:t>
            </a:r>
            <a:r>
              <a:rPr lang="en-US" dirty="0"/>
              <a:t> Program - </a:t>
            </a:r>
            <a:endParaRPr lang="en-ZM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EE883-EA95-2B23-4CD9-8CCF6E1E31A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ZM" sz="2400" b="1" dirty="0"/>
              <a:t>Creation of Posters</a:t>
            </a:r>
          </a:p>
          <a:p>
            <a:r>
              <a:rPr lang="en-ZM" sz="2400" dirty="0"/>
              <a:t>Development of posters</a:t>
            </a:r>
          </a:p>
          <a:p>
            <a:r>
              <a:rPr lang="en-ZM" sz="2400" dirty="0"/>
              <a:t>For common conditions</a:t>
            </a:r>
          </a:p>
          <a:p>
            <a:r>
              <a:rPr lang="en-ZM" sz="2400" dirty="0"/>
              <a:t>Quick reference</a:t>
            </a:r>
          </a:p>
          <a:p>
            <a:r>
              <a:rPr lang="en-ZM" sz="2400" dirty="0"/>
              <a:t>Improve management</a:t>
            </a:r>
          </a:p>
          <a:p>
            <a:r>
              <a:rPr lang="en-ZM" sz="2400" dirty="0"/>
              <a:t>Standardise care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07C572D-2085-CE18-50AD-FE7A7394A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0432" y="144387"/>
            <a:ext cx="3448251" cy="4873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BA3B70-98DC-B02D-F1A3-F918A24AF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435" y="475199"/>
            <a:ext cx="3175200" cy="453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A98173-FA44-72CC-AB94-07B7E8AB2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981" y="813944"/>
            <a:ext cx="2812019" cy="399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37A56B-DCB9-16CC-D9D8-A5DED8530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5037" y="4809944"/>
            <a:ext cx="2686963" cy="20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85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8A212-0344-B2F3-D4C1-A21C00B9C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47"/>
            <a:ext cx="10515600" cy="1024904"/>
          </a:xfrm>
        </p:spPr>
        <p:txBody>
          <a:bodyPr>
            <a:normAutofit fontScale="90000"/>
          </a:bodyPr>
          <a:lstStyle/>
          <a:p>
            <a:br>
              <a:rPr lang="en-ZM" dirty="0"/>
            </a:br>
            <a:r>
              <a:rPr lang="en-ZM" dirty="0"/>
              <a:t>PRICE PROJECT    </a:t>
            </a:r>
            <a:r>
              <a:rPr lang="en-GB" dirty="0"/>
              <a:t>5 year project 2021-2026</a:t>
            </a:r>
            <a:br>
              <a:rPr lang="en-GB" dirty="0"/>
            </a:br>
            <a:endParaRPr lang="en-ZM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0FE55-5F6E-C6C1-2C87-8CFDDE558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574" y="1262396"/>
            <a:ext cx="9720073" cy="4452604"/>
          </a:xfrm>
        </p:spPr>
        <p:txBody>
          <a:bodyPr>
            <a:normAutofit/>
          </a:bodyPr>
          <a:lstStyle/>
          <a:p>
            <a:r>
              <a:rPr lang="en-GB" dirty="0"/>
              <a:t>A training grant to train PC providers &amp; build leaders at PHC level</a:t>
            </a:r>
          </a:p>
          <a:p>
            <a:r>
              <a:rPr lang="en-GB" dirty="0"/>
              <a:t>To create a pool of highly trained HRH for PHC</a:t>
            </a:r>
          </a:p>
          <a:p>
            <a:r>
              <a:rPr lang="en-GB" dirty="0"/>
              <a:t>To strengthen Health Systems</a:t>
            </a:r>
          </a:p>
          <a:p>
            <a:r>
              <a:rPr lang="en-GB" dirty="0"/>
              <a:t>Target group</a:t>
            </a:r>
          </a:p>
          <a:p>
            <a:pPr lvl="1"/>
            <a:r>
              <a:rPr lang="en-GB" dirty="0"/>
              <a:t>Family Medicine training (PC clinicians)</a:t>
            </a:r>
          </a:p>
          <a:p>
            <a:pPr lvl="1"/>
            <a:r>
              <a:rPr lang="en-GB" dirty="0"/>
              <a:t>Public Health (practitioners/researchers)</a:t>
            </a:r>
          </a:p>
          <a:p>
            <a:r>
              <a:rPr lang="en-GB" dirty="0"/>
              <a:t>Level of training</a:t>
            </a:r>
          </a:p>
          <a:p>
            <a:pPr lvl="1"/>
            <a:r>
              <a:rPr lang="en-GB" dirty="0"/>
              <a:t>Masters &amp; PhD</a:t>
            </a:r>
          </a:p>
          <a:p>
            <a:pPr marL="0" indent="0">
              <a:buNone/>
            </a:pPr>
            <a:endParaRPr lang="en-US" dirty="0"/>
          </a:p>
          <a:p>
            <a:endParaRPr lang="en-ZM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FA1CD9-7D76-A3FA-390E-A3F805D37122}"/>
              </a:ext>
            </a:extLst>
          </p:cNvPr>
          <p:cNvSpPr txBox="1"/>
          <p:nvPr/>
        </p:nvSpPr>
        <p:spPr>
          <a:xfrm>
            <a:off x="8593486" y="5990185"/>
            <a:ext cx="2315361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Kamuzu University of Health Sciences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E60A8D-6C3C-A38B-E67F-4D277F7F5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387" y="5167170"/>
            <a:ext cx="3319735" cy="659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AA747C-581C-513E-F553-5BDC0FF70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6261" y="5968964"/>
            <a:ext cx="978861" cy="645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973BD8-FEDC-5555-4884-E3F51B6C0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1" y="5952774"/>
            <a:ext cx="3576135" cy="756000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6D6C18B0-EDE6-F013-34C5-C8F256CB5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009" y="5988774"/>
            <a:ext cx="1736470" cy="7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8CFB6F-28DB-F657-BE9A-5D471E56C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893" y="5927433"/>
            <a:ext cx="2982179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69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2C672-A5E1-287A-DC35-95DA1356E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27" y="0"/>
            <a:ext cx="9720072" cy="1499616"/>
          </a:xfrm>
        </p:spPr>
        <p:txBody>
          <a:bodyPr/>
          <a:lstStyle/>
          <a:p>
            <a:r>
              <a:rPr lang="en-ZM" dirty="0"/>
              <a:t>Activities under PRICE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30860-C094-95BF-74F2-E893CF128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662545"/>
            <a:ext cx="9720073" cy="4916385"/>
          </a:xfrm>
        </p:spPr>
        <p:txBody>
          <a:bodyPr>
            <a:normAutofit fontScale="85000" lnSpcReduction="20000"/>
          </a:bodyPr>
          <a:lstStyle/>
          <a:p>
            <a:r>
              <a:rPr lang="en-ZM" sz="2800" dirty="0"/>
              <a:t>Student scholarships (tuition &amp; research)</a:t>
            </a:r>
          </a:p>
          <a:p>
            <a:pPr lvl="1"/>
            <a:r>
              <a:rPr lang="en-US" dirty="0" err="1"/>
              <a:t>MMed</a:t>
            </a:r>
            <a:r>
              <a:rPr lang="en-US" dirty="0"/>
              <a:t> Family Medicine</a:t>
            </a:r>
          </a:p>
          <a:p>
            <a:pPr lvl="1"/>
            <a:r>
              <a:rPr lang="en-US" dirty="0"/>
              <a:t>MPH/MSc Epi </a:t>
            </a:r>
          </a:p>
          <a:p>
            <a:pPr lvl="1"/>
            <a:r>
              <a:rPr lang="en-US" dirty="0"/>
              <a:t>PhD (Local and double degree)</a:t>
            </a:r>
          </a:p>
          <a:p>
            <a:r>
              <a:rPr lang="en-US" sz="2800" dirty="0"/>
              <a:t>Strengthen training </a:t>
            </a:r>
            <a:r>
              <a:rPr lang="en-US" sz="2800" dirty="0" err="1"/>
              <a:t>programmes</a:t>
            </a:r>
            <a:endParaRPr lang="en-US" sz="2800" dirty="0"/>
          </a:p>
          <a:p>
            <a:pPr lvl="1"/>
            <a:r>
              <a:rPr lang="en-US" sz="2400" dirty="0"/>
              <a:t>Module development</a:t>
            </a:r>
          </a:p>
          <a:p>
            <a:pPr lvl="1"/>
            <a:r>
              <a:rPr lang="en-US" sz="2400" dirty="0"/>
              <a:t>Support academic activities/writing workshops/exchange </a:t>
            </a:r>
            <a:r>
              <a:rPr lang="en-US" sz="2400" dirty="0" err="1"/>
              <a:t>programmes</a:t>
            </a:r>
            <a:endParaRPr lang="en-US" sz="2400" dirty="0"/>
          </a:p>
          <a:p>
            <a:r>
              <a:rPr lang="en-US" sz="2800" dirty="0"/>
              <a:t>Improve learning environment</a:t>
            </a:r>
          </a:p>
          <a:p>
            <a:pPr lvl="1"/>
            <a:r>
              <a:rPr lang="en-US" sz="2400" dirty="0"/>
              <a:t>Infrastructure</a:t>
            </a:r>
          </a:p>
          <a:p>
            <a:pPr lvl="1"/>
            <a:r>
              <a:rPr lang="en-US" sz="2400" dirty="0"/>
              <a:t>Equipment</a:t>
            </a:r>
          </a:p>
          <a:p>
            <a:pPr lvl="1"/>
            <a:r>
              <a:rPr lang="en-US" sz="2400" dirty="0"/>
              <a:t>Internet installation</a:t>
            </a:r>
          </a:p>
          <a:p>
            <a:r>
              <a:rPr lang="en-US" sz="2800" dirty="0"/>
              <a:t>Dissemination activities</a:t>
            </a:r>
          </a:p>
          <a:p>
            <a:pPr lvl="1"/>
            <a:r>
              <a:rPr lang="en-US" sz="2400" dirty="0"/>
              <a:t>Conferences/e.g. </a:t>
            </a:r>
            <a:r>
              <a:rPr lang="en-US" sz="2400" dirty="0" err="1"/>
              <a:t>Primafamed</a:t>
            </a:r>
            <a:endParaRPr lang="en-US" sz="2400" dirty="0"/>
          </a:p>
          <a:p>
            <a:r>
              <a:rPr lang="en-US" sz="2800" dirty="0"/>
              <a:t>Encouraging South to South collaboration</a:t>
            </a:r>
          </a:p>
          <a:p>
            <a:pPr lvl="1"/>
            <a:r>
              <a:rPr lang="en-US" sz="2400" dirty="0"/>
              <a:t>Joint activities/exchange </a:t>
            </a:r>
            <a:r>
              <a:rPr lang="en-US" sz="2400" dirty="0" err="1"/>
              <a:t>programmes</a:t>
            </a:r>
            <a:r>
              <a:rPr lang="en-US" sz="2400" dirty="0"/>
              <a:t>		</a:t>
            </a:r>
          </a:p>
          <a:p>
            <a:pPr marL="0" indent="0">
              <a:buNone/>
            </a:pPr>
            <a:endParaRPr lang="en-ZM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4FB2B2-B7DD-D5FB-4AA0-94DD04892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816" y="105081"/>
            <a:ext cx="4390166" cy="295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4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9EE9-F84E-DDC0-756B-13EFEAA53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M" dirty="0"/>
              <a:t>Thank you</a:t>
            </a:r>
          </a:p>
        </p:txBody>
      </p:sp>
      <p:pic>
        <p:nvPicPr>
          <p:cNvPr id="9218" name="Picture 2" descr="Sample Presentation Video: How to end a presentation | Sample Presentation  Videos &amp; Tips">
            <a:extLst>
              <a:ext uri="{FF2B5EF4-FFF2-40B4-BE49-F238E27FC236}">
                <a16:creationId xmlns:a16="http://schemas.microsoft.com/office/drawing/2014/main" id="{2E2A5E6D-5B35-2BC7-9E73-9688EC203A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7650" y="3004344"/>
            <a:ext cx="4076700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682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F6EF8-4155-854A-8DCD-87A004037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         Zambia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FFE400-4D55-CF40-B4D0-D68A4716F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778" y="1168401"/>
            <a:ext cx="4632445" cy="396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C23987-293C-CB4A-A4BB-E5DDB982664C}"/>
              </a:ext>
            </a:extLst>
          </p:cNvPr>
          <p:cNvSpPr/>
          <p:nvPr/>
        </p:nvSpPr>
        <p:spPr>
          <a:xfrm>
            <a:off x="6096000" y="-99774"/>
            <a:ext cx="5962650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/>
          </a:p>
          <a:p>
            <a:r>
              <a:rPr lang="en-GB" sz="2400" dirty="0"/>
              <a:t>Population  </a:t>
            </a:r>
            <a:r>
              <a:rPr lang="en-US" sz="2400" dirty="0"/>
              <a:t>20,017,675</a:t>
            </a:r>
            <a:r>
              <a:rPr lang="en-US" sz="2000" dirty="0"/>
              <a:t> </a:t>
            </a:r>
          </a:p>
          <a:p>
            <a:r>
              <a:rPr lang="en-US" sz="2400" dirty="0"/>
              <a:t>Life expectancy  64.4 years</a:t>
            </a:r>
          </a:p>
          <a:p>
            <a:r>
              <a:rPr lang="en-US" sz="2400" dirty="0"/>
              <a:t>Main Diseases</a:t>
            </a:r>
          </a:p>
          <a:p>
            <a:pPr lvl="1"/>
            <a:r>
              <a:rPr lang="en-US" sz="2000" dirty="0"/>
              <a:t>Communicable - Malaria, TB, HIV </a:t>
            </a:r>
          </a:p>
          <a:p>
            <a:pPr lvl="1"/>
            <a:r>
              <a:rPr lang="en-US" sz="2000" dirty="0"/>
              <a:t>NCDs – CVD, DM, Ca</a:t>
            </a:r>
          </a:p>
          <a:p>
            <a:r>
              <a:rPr lang="en-US" sz="2000" dirty="0"/>
              <a:t>	Emerging Diseases- COVID 19</a:t>
            </a:r>
            <a:endParaRPr lang="en-GB" sz="3200" dirty="0"/>
          </a:p>
          <a:p>
            <a:r>
              <a:rPr lang="en-GB" sz="2400" dirty="0"/>
              <a:t>1,956 health facilities</a:t>
            </a:r>
          </a:p>
          <a:p>
            <a:pPr lvl="1"/>
            <a:r>
              <a:rPr lang="en-GB" sz="2000" dirty="0"/>
              <a:t>Public (90%) – 3 tier system service provision</a:t>
            </a:r>
          </a:p>
          <a:p>
            <a:pPr lvl="1"/>
            <a:r>
              <a:rPr lang="en-GB" sz="2000" dirty="0"/>
              <a:t>Mines, Private, Faith-based (10%)</a:t>
            </a:r>
          </a:p>
          <a:p>
            <a:r>
              <a:rPr lang="en-GB" sz="2400" dirty="0"/>
              <a:t>Primary level  </a:t>
            </a:r>
          </a:p>
          <a:p>
            <a:pPr lvl="1"/>
            <a:r>
              <a:rPr lang="en-GB" sz="2000" dirty="0"/>
              <a:t>District hospitals (84)</a:t>
            </a:r>
          </a:p>
          <a:p>
            <a:pPr lvl="1"/>
            <a:r>
              <a:rPr lang="en-GB" sz="2000" dirty="0"/>
              <a:t>Health centres  (1540) - UHC-409;  RHC-1,131</a:t>
            </a:r>
          </a:p>
          <a:p>
            <a:pPr lvl="1"/>
            <a:r>
              <a:rPr lang="en-GB" sz="2000" dirty="0"/>
              <a:t>Health posts (307)</a:t>
            </a:r>
          </a:p>
          <a:p>
            <a:r>
              <a:rPr lang="en-GB" sz="2400" dirty="0"/>
              <a:t>Secondary/Provincial hospitals (34) </a:t>
            </a:r>
            <a:endParaRPr lang="en-GB" sz="2800" dirty="0"/>
          </a:p>
          <a:p>
            <a:r>
              <a:rPr lang="en-GB" sz="2400" dirty="0"/>
              <a:t>Tertiary - National referral hospitals (8)</a:t>
            </a:r>
          </a:p>
          <a:p>
            <a:r>
              <a:rPr lang="en-GB" sz="2400" dirty="0"/>
              <a:t>Medical Schools</a:t>
            </a:r>
          </a:p>
          <a:p>
            <a:r>
              <a:rPr lang="en-GB" sz="2400" dirty="0"/>
              <a:t>	Public Medical Schools 4 </a:t>
            </a:r>
          </a:p>
          <a:p>
            <a:r>
              <a:rPr lang="en-GB" sz="2400" dirty="0"/>
              <a:t>	Private – 4*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65072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51058-C1C9-4357-7A71-58FDFA494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M" dirty="0"/>
              <a:t>Human Resources for Health in Zambia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7E6FF-9018-7485-7A88-B69D3DA6A2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6" y="2084833"/>
            <a:ext cx="8571135" cy="433971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Zambia continues to face a human resource crisis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ZM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Physicians, Nurses &amp; Midwives per 1,000 population ratio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en-ZM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M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1.2</a:t>
            </a:r>
            <a:r>
              <a:rPr lang="en-ZM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M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(2017)</a:t>
            </a:r>
            <a:endParaRPr lang="en-ZM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ZM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 standard is 2.3 per 1,000 population</a:t>
            </a:r>
          </a:p>
          <a:p>
            <a:pPr marL="128016" lvl="1" indent="0">
              <a:buNone/>
            </a:pPr>
            <a:endParaRPr lang="en-ZM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ZM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gap is greatest in rural areas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ZM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1.12 Health Care Workers per 1,000 in rural</a:t>
            </a:r>
          </a:p>
          <a:p>
            <a:pPr lvl="1"/>
            <a:r>
              <a:rPr lang="en-ZM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1.87 per 1,000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M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urban areas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28016" lvl="1" indent="0">
              <a:buNone/>
            </a:pPr>
            <a:endParaRPr lang="en-ZM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M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M" dirty="0"/>
          </a:p>
        </p:txBody>
      </p:sp>
    </p:spTree>
    <p:extLst>
      <p:ext uri="{BB962C8B-B14F-4D97-AF65-F5344CB8AC3E}">
        <p14:creationId xmlns:p14="http://schemas.microsoft.com/office/powerpoint/2010/main" val="2820828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1283-33A7-D2D3-58A6-1101AC2DC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85" y="-38338"/>
            <a:ext cx="10506812" cy="1499616"/>
          </a:xfrm>
        </p:spPr>
        <p:txBody>
          <a:bodyPr/>
          <a:lstStyle/>
          <a:p>
            <a:r>
              <a:rPr lang="en-ZM" dirty="0"/>
              <a:t>Health Service Delivery &amp; Family Physicians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E85C0-BCAE-0912-301B-9F68781EA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785" y="1294409"/>
            <a:ext cx="9720073" cy="4463453"/>
          </a:xfrm>
        </p:spPr>
        <p:txBody>
          <a:bodyPr>
            <a:normAutofit fontScale="92500" lnSpcReduction="10000"/>
          </a:bodyPr>
          <a:lstStyle/>
          <a:p>
            <a:r>
              <a:rPr lang="en-ZM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Doctor population ratio per 1,000 population is </a:t>
            </a:r>
            <a:r>
              <a:rPr lang="en-ZM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0.12</a:t>
            </a:r>
          </a:p>
          <a:p>
            <a:pPr lvl="1"/>
            <a:r>
              <a:rPr lang="en-ZM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 standard is 1 </a:t>
            </a:r>
            <a:r>
              <a:rPr lang="en-ZM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 </a:t>
            </a:r>
            <a:r>
              <a:rPr lang="en-ZM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1,000 population</a:t>
            </a:r>
          </a:p>
          <a:p>
            <a:pPr marL="457200" lvl="1" indent="0">
              <a:buNone/>
            </a:pPr>
            <a:endParaRPr lang="en-ZM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600" dirty="0">
                <a:effectLst/>
                <a:latin typeface="Gill#20Sans#20MT"/>
              </a:rPr>
              <a:t>Primary Health Care is the main vehicle of service delivery in Zambia</a:t>
            </a:r>
          </a:p>
          <a:p>
            <a:pPr lvl="1"/>
            <a:r>
              <a:rPr lang="en-GB" sz="2200" dirty="0">
                <a:effectLst/>
                <a:latin typeface="Gill#20Sans#20MT"/>
              </a:rPr>
              <a:t>Needs strengthening</a:t>
            </a:r>
          </a:p>
          <a:p>
            <a:pPr lvl="1"/>
            <a:r>
              <a:rPr lang="en-GB" sz="2200" dirty="0">
                <a:effectLst/>
                <a:latin typeface="Gill#20Sans#20MT"/>
              </a:rPr>
              <a:t>Can help to resolve HRH crisis</a:t>
            </a:r>
          </a:p>
          <a:p>
            <a:pPr lvl="1"/>
            <a:r>
              <a:rPr lang="en-GB" sz="2200" dirty="0">
                <a:latin typeface="Gill#20Sans#20MT"/>
              </a:rPr>
              <a:t>Can help a</a:t>
            </a:r>
            <a:r>
              <a:rPr lang="en-GB" sz="2200" dirty="0">
                <a:effectLst/>
                <a:latin typeface="Gill#20Sans#20MT"/>
              </a:rPr>
              <a:t>ddress PH problems</a:t>
            </a:r>
          </a:p>
          <a:p>
            <a:pPr marL="457200" lvl="1" indent="0">
              <a:buNone/>
            </a:pP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Zambia now 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has 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prioritized  Family Medicine in the National Training Operational Plan 2019-2024</a:t>
            </a:r>
          </a:p>
          <a:p>
            <a:pPr lvl="1"/>
            <a:r>
              <a:rPr lang="en-GB" sz="2200" dirty="0">
                <a:latin typeface="Gill#20Sans#20MT"/>
              </a:rPr>
              <a:t>National target to graduate 40 Family physicians in first 5 years</a:t>
            </a:r>
          </a:p>
          <a:p>
            <a:pPr lvl="1"/>
            <a:r>
              <a:rPr lang="en-GB" sz="2200" dirty="0">
                <a:effectLst/>
                <a:latin typeface="Gill#20Sans#20MT"/>
              </a:rPr>
              <a:t>From three out four public health universities</a:t>
            </a:r>
          </a:p>
          <a:p>
            <a:pPr lvl="1"/>
            <a:r>
              <a:rPr lang="en-GB" sz="2200" dirty="0">
                <a:effectLst/>
                <a:latin typeface="Gill#20Sans#20MT"/>
              </a:rPr>
              <a:t> Targets will continue to roll over time</a:t>
            </a:r>
          </a:p>
          <a:p>
            <a:endParaRPr lang="en-GB" sz="1300" i="1" dirty="0">
              <a:latin typeface="Gill#20Sans#20MT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FCA00B5-FC7D-5480-9BF6-8B3730922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268" y="4393591"/>
            <a:ext cx="3572700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587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00EE3-FE91-653C-727F-1E23E2AD9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M" dirty="0"/>
              <a:t>Family Medicine Training in Zambia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2638B-70A2-E472-A265-928FA7F28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Zambia started the f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irst FM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programme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country 2018/19</a:t>
            </a: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Housed in School of Public Health</a:t>
            </a:r>
          </a:p>
          <a:p>
            <a:pPr lvl="1"/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Community &amp; Family medicine</a:t>
            </a: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Four year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MMed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programme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Training sites District/General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Tertiary Hospitals specialist rotations    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Now graduating the first registrars			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M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M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F528FA-05C5-2A66-EA0E-52AB90265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989" y="3872706"/>
            <a:ext cx="3523208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92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0A43F-02B1-20D9-5E36-1D41FE1C2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397" y="0"/>
            <a:ext cx="9172764" cy="1271588"/>
          </a:xfrm>
        </p:spPr>
        <p:txBody>
          <a:bodyPr/>
          <a:lstStyle/>
          <a:p>
            <a:r>
              <a:rPr lang="en-ZM" dirty="0"/>
              <a:t>Timeline &amp; Stages of Change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FAC35FE-4D62-ED13-143A-F8955F47A0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3625720"/>
              </p:ext>
            </p:extLst>
          </p:nvPr>
        </p:nvGraphicFramePr>
        <p:xfrm>
          <a:off x="1205473" y="1271588"/>
          <a:ext cx="9256688" cy="50257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0031">
                  <a:extLst>
                    <a:ext uri="{9D8B030D-6E8A-4147-A177-3AD203B41FA5}">
                      <a16:colId xmlns:a16="http://schemas.microsoft.com/office/drawing/2014/main" val="1366171761"/>
                    </a:ext>
                  </a:extLst>
                </a:gridCol>
                <a:gridCol w="3882808">
                  <a:extLst>
                    <a:ext uri="{9D8B030D-6E8A-4147-A177-3AD203B41FA5}">
                      <a16:colId xmlns:a16="http://schemas.microsoft.com/office/drawing/2014/main" val="651810332"/>
                    </a:ext>
                  </a:extLst>
                </a:gridCol>
                <a:gridCol w="3103849">
                  <a:extLst>
                    <a:ext uri="{9D8B030D-6E8A-4147-A177-3AD203B41FA5}">
                      <a16:colId xmlns:a16="http://schemas.microsoft.com/office/drawing/2014/main" val="3417491905"/>
                    </a:ext>
                  </a:extLst>
                </a:gridCol>
              </a:tblGrid>
              <a:tr h="703673">
                <a:tc>
                  <a:txBody>
                    <a:bodyPr/>
                    <a:lstStyle/>
                    <a:p>
                      <a:r>
                        <a:rPr lang="en-US" sz="2000" b="1" dirty="0">
                          <a:effectLst/>
                        </a:rPr>
                        <a:t>Stage of change</a:t>
                      </a:r>
                      <a:endParaRPr lang="en-ZM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effectLst/>
                        </a:rPr>
                        <a:t>Cycle 1</a:t>
                      </a:r>
                    </a:p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MMed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District Health Medicine</a:t>
                      </a:r>
                      <a:endParaRPr lang="en-ZM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effectLst/>
                        </a:rPr>
                        <a:t>Cycle 2</a:t>
                      </a:r>
                    </a:p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MMed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Family Medicine</a:t>
                      </a:r>
                      <a:endParaRPr lang="en-ZM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0492173"/>
                  </a:ext>
                </a:extLst>
              </a:tr>
              <a:tr h="720342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Precontemplation</a:t>
                      </a:r>
                      <a:endParaRPr lang="en-ZM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-</a:t>
                      </a:r>
                      <a:endParaRPr lang="en-ZM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ZM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1685720"/>
                  </a:ext>
                </a:extLst>
              </a:tr>
              <a:tr h="720342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Contemplation</a:t>
                      </a:r>
                      <a:endParaRPr lang="en-ZM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Early 90’s</a:t>
                      </a:r>
                      <a:endParaRPr lang="en-ZM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2012 -2013</a:t>
                      </a:r>
                      <a:endParaRPr lang="en-ZM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0391836"/>
                  </a:ext>
                </a:extLst>
              </a:tr>
              <a:tr h="720342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Preparation</a:t>
                      </a:r>
                      <a:endParaRPr lang="en-ZM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Early 90’s</a:t>
                      </a:r>
                      <a:endParaRPr lang="en-ZM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2013 -2015</a:t>
                      </a:r>
                      <a:endParaRPr lang="en-ZM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114275"/>
                  </a:ext>
                </a:extLst>
              </a:tr>
              <a:tr h="720342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Action</a:t>
                      </a:r>
                      <a:endParaRPr lang="en-ZM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Mid 90’s</a:t>
                      </a:r>
                      <a:endParaRPr lang="en-ZM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2018 -date</a:t>
                      </a:r>
                      <a:endParaRPr lang="en-ZM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5032702"/>
                  </a:ext>
                </a:extLst>
              </a:tr>
              <a:tr h="720342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Relapse</a:t>
                      </a:r>
                      <a:endParaRPr lang="en-ZM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Mid 90’s</a:t>
                      </a:r>
                      <a:endParaRPr lang="en-ZM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2015 - 2018</a:t>
                      </a:r>
                      <a:endParaRPr lang="en-ZM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4621811"/>
                  </a:ext>
                </a:extLst>
              </a:tr>
              <a:tr h="720342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Maintenance</a:t>
                      </a:r>
                      <a:endParaRPr lang="en-ZM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------</a:t>
                      </a:r>
                      <a:endParaRPr lang="en-ZM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2022 …….</a:t>
                      </a:r>
                      <a:endParaRPr lang="en-ZM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6143047"/>
                  </a:ext>
                </a:extLst>
              </a:tr>
            </a:tbl>
          </a:graphicData>
        </a:graphic>
      </p:graphicFrame>
      <p:sp>
        <p:nvSpPr>
          <p:cNvPr id="5" name="Curved Left Arrow 4">
            <a:extLst>
              <a:ext uri="{FF2B5EF4-FFF2-40B4-BE49-F238E27FC236}">
                <a16:creationId xmlns:a16="http://schemas.microsoft.com/office/drawing/2014/main" id="{C171FC7B-6CD8-2861-800C-195150DD60DE}"/>
              </a:ext>
            </a:extLst>
          </p:cNvPr>
          <p:cNvSpPr/>
          <p:nvPr/>
        </p:nvSpPr>
        <p:spPr>
          <a:xfrm>
            <a:off x="10514201" y="3978234"/>
            <a:ext cx="348312" cy="1272970"/>
          </a:xfrm>
          <a:prstGeom prst="curvedLeftArrow">
            <a:avLst>
              <a:gd name="adj1" fmla="val 25000"/>
              <a:gd name="adj2" fmla="val 50000"/>
              <a:gd name="adj3" fmla="val 208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" name="Curved Left Arrow 2">
            <a:extLst>
              <a:ext uri="{FF2B5EF4-FFF2-40B4-BE49-F238E27FC236}">
                <a16:creationId xmlns:a16="http://schemas.microsoft.com/office/drawing/2014/main" id="{0D409D70-7BE9-7E3C-6698-A1BF6778ADAB}"/>
              </a:ext>
            </a:extLst>
          </p:cNvPr>
          <p:cNvSpPr/>
          <p:nvPr/>
        </p:nvSpPr>
        <p:spPr>
          <a:xfrm flipV="1">
            <a:off x="10514201" y="4434331"/>
            <a:ext cx="472326" cy="101441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906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9A303-5660-CD06-1AB9-C83367D6C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43695"/>
            <a:ext cx="10515600" cy="1325563"/>
          </a:xfrm>
        </p:spPr>
        <p:txBody>
          <a:bodyPr/>
          <a:lstStyle/>
          <a:p>
            <a:br>
              <a:rPr lang="en-ZM" dirty="0"/>
            </a:br>
            <a:r>
              <a:rPr lang="en-ZM" dirty="0"/>
              <a:t>Learning and Teaching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0FC8F-63F1-05C2-B5D6-90E441E5E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Bedside Clinical Teaching /</a:t>
            </a:r>
            <a:r>
              <a:rPr lang="en-US" sz="2800" dirty="0">
                <a:latin typeface="Garamond" panose="02020404030301010803" pitchFamily="18" charset="0"/>
              </a:rPr>
              <a:t>daily clinical supervision &amp; mentorship</a:t>
            </a:r>
          </a:p>
          <a:p>
            <a:r>
              <a:rPr lang="en-US" sz="2800" dirty="0">
                <a:latin typeface="Garamond" panose="02020404030301010803" pitchFamily="18" charset="0"/>
              </a:rPr>
              <a:t>Outpatient Clinic registrars </a:t>
            </a:r>
            <a:r>
              <a:rPr lang="en-US" dirty="0">
                <a:latin typeface="Garamond" panose="02020404030301010803" pitchFamily="18" charset="0"/>
              </a:rPr>
              <a:t>&amp;</a:t>
            </a:r>
            <a:r>
              <a:rPr lang="en-US" sz="2800" dirty="0">
                <a:latin typeface="Garamond" panose="02020404030301010803" pitchFamily="18" charset="0"/>
              </a:rPr>
              <a:t> preceptors</a:t>
            </a:r>
          </a:p>
          <a:p>
            <a:r>
              <a:rPr lang="en-US" dirty="0">
                <a:latin typeface="Garamond" panose="02020404030301010803" pitchFamily="18" charset="0"/>
              </a:rPr>
              <a:t>Rotations through surgical departments (Ob/Gyn, Surgery)</a:t>
            </a:r>
          </a:p>
          <a:p>
            <a:r>
              <a:rPr lang="en-US" dirty="0">
                <a:latin typeface="Garamond" panose="02020404030301010803" pitchFamily="18" charset="0"/>
              </a:rPr>
              <a:t>Didactic sessions Friday am &amp; Wednesday pm 3 hours each in designated classroom on campus away from hospital</a:t>
            </a:r>
          </a:p>
          <a:p>
            <a:r>
              <a:rPr lang="en-US" dirty="0">
                <a:latin typeface="Garamond" panose="02020404030301010803" pitchFamily="18" charset="0"/>
              </a:rPr>
              <a:t>Periodic workshops</a:t>
            </a:r>
          </a:p>
          <a:p>
            <a:endParaRPr lang="en-US" dirty="0">
              <a:latin typeface="Garamond" panose="02020404030301010803" pitchFamily="18" charset="0"/>
            </a:endParaRPr>
          </a:p>
          <a:p>
            <a:endParaRPr lang="en-US" sz="1800" dirty="0">
              <a:latin typeface="Garamond" panose="02020404030301010803" pitchFamily="18" charset="0"/>
            </a:endParaRPr>
          </a:p>
          <a:p>
            <a:endParaRPr lang="en-US" sz="1800" dirty="0">
              <a:latin typeface="Garamond" panose="02020404030301010803" pitchFamily="18" charset="0"/>
            </a:endParaRPr>
          </a:p>
          <a:p>
            <a:endParaRPr lang="en-US" sz="1800" dirty="0">
              <a:latin typeface="Garamond" panose="02020404030301010803" pitchFamily="18" charset="0"/>
            </a:endParaRPr>
          </a:p>
          <a:p>
            <a:endParaRPr lang="en-US" sz="2800" dirty="0">
              <a:latin typeface="Garamond" panose="02020404030301010803" pitchFamily="18" charset="0"/>
            </a:endParaRPr>
          </a:p>
          <a:p>
            <a:endParaRPr lang="en-US" sz="2800" dirty="0">
              <a:latin typeface="Garamond" panose="02020404030301010803" pitchFamily="18" charset="0"/>
            </a:endParaRPr>
          </a:p>
          <a:p>
            <a:endParaRPr lang="en-ZM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EADB4DF-9863-8F81-AA76-536F5FF49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735" y="4185395"/>
            <a:ext cx="2076541" cy="255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261C46-DFA1-A167-4E23-E51B5EB5F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394724" y="4455395"/>
            <a:ext cx="2639999" cy="19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24B0E1-0D5B-E9F8-E7DB-3C844975F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16" y="4203395"/>
            <a:ext cx="3360000" cy="25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0F90BB-688F-532E-84F3-9025D1EF8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185395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12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15E8E-0D54-DE86-D963-38DCC965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-426026"/>
            <a:ext cx="4643437" cy="1600200"/>
          </a:xfrm>
        </p:spPr>
        <p:txBody>
          <a:bodyPr/>
          <a:lstStyle/>
          <a:p>
            <a:r>
              <a:rPr lang="en-US" dirty="0"/>
              <a:t>Innovations of </a:t>
            </a:r>
            <a:r>
              <a:rPr lang="en-US" dirty="0" err="1"/>
              <a:t>MMed</a:t>
            </a:r>
            <a:r>
              <a:rPr lang="en-US" dirty="0"/>
              <a:t> Program </a:t>
            </a:r>
            <a:endParaRPr lang="en-ZM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4AB74-780A-FAF8-76B0-BAAC96A84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757" y="1471611"/>
            <a:ext cx="4972792" cy="4426527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Point Of Care Ultrasound (POCUS)</a:t>
            </a:r>
          </a:p>
          <a:p>
            <a:pPr marL="0" indent="0">
              <a:buNone/>
            </a:pPr>
            <a:r>
              <a:rPr lang="en-US" sz="2000" dirty="0">
                <a:latin typeface="Garamond" panose="02020404030301010803" pitchFamily="18" charset="0"/>
              </a:rPr>
              <a:t>Integration of Point of Care Ultrasound into the Program</a:t>
            </a:r>
            <a:endParaRPr lang="en-US" sz="2000" b="1" dirty="0"/>
          </a:p>
          <a:p>
            <a:r>
              <a:rPr lang="en-US" sz="1800" dirty="0"/>
              <a:t>Didactics + hands-on workshops + quiz</a:t>
            </a:r>
          </a:p>
          <a:p>
            <a:endParaRPr lang="en-ZM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5E41686-66EB-F37B-0C2B-E212AAE81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9800" y="100940"/>
            <a:ext cx="6172200" cy="2497982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5A823554-85F7-8794-8668-B0757C3FC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027" y="3684874"/>
            <a:ext cx="3771416" cy="2828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4D6F23-291E-C714-4D0A-0A28AE2C9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19" y="3046389"/>
            <a:ext cx="3120000" cy="23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519800-C054-59C3-546D-FB49129FE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0147" y="3684874"/>
            <a:ext cx="3792000" cy="2844000"/>
          </a:xfrm>
          <a:prstGeom prst="rect">
            <a:avLst/>
          </a:prstGeom>
        </p:spPr>
      </p:pic>
      <p:pic>
        <p:nvPicPr>
          <p:cNvPr id="8" name="Picture 2" descr="Strengthening Primary Care – Seed Global Health Annual Reflections">
            <a:extLst>
              <a:ext uri="{FF2B5EF4-FFF2-40B4-BE49-F238E27FC236}">
                <a16:creationId xmlns:a16="http://schemas.microsoft.com/office/drawing/2014/main" id="{9B3B3652-4720-1BEE-0774-C5941A709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152" y="4018389"/>
            <a:ext cx="4864000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062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010A2-A093-95D1-1B0B-5A12287E2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Innovations of </a:t>
            </a:r>
            <a:r>
              <a:rPr lang="en-US" dirty="0" err="1"/>
              <a:t>MMed</a:t>
            </a:r>
            <a:r>
              <a:rPr lang="en-US" dirty="0"/>
              <a:t> Program </a:t>
            </a:r>
            <a:endParaRPr lang="en-ZM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775C1-D2EA-81FF-0F04-1F5780422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0000"/>
                </a:solidFill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Create a family medicine “Doctors Bag” </a:t>
            </a:r>
          </a:p>
          <a:p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Quick access to basic medical equipment diagnostics </a:t>
            </a:r>
          </a:p>
          <a:p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Diagnostic set, U/S probe,  portable ECG – pocket size,</a:t>
            </a:r>
          </a:p>
          <a:p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BP machine with different size cuffs, pulse oximeter</a:t>
            </a:r>
            <a:r>
              <a:rPr lang="en-US" sz="2000" dirty="0"/>
              <a:t> </a:t>
            </a:r>
          </a:p>
          <a:p>
            <a:endParaRPr lang="en-ZM" dirty="0"/>
          </a:p>
        </p:txBody>
      </p:sp>
      <p:pic>
        <p:nvPicPr>
          <p:cNvPr id="5" name="Picture 2" descr="Welch Allyn Otoscope Diagnostic Set | Health and Care">
            <a:extLst>
              <a:ext uri="{FF2B5EF4-FFF2-40B4-BE49-F238E27FC236}">
                <a16:creationId xmlns:a16="http://schemas.microsoft.com/office/drawing/2014/main" id="{5A7EC10F-2130-B402-25E9-86E7873527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400" y="1697507"/>
            <a:ext cx="234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ardiaMobile EKG Monitor - Instant EKG on Your Phone | AliveCor – AliveCor,  Inc.">
            <a:extLst>
              <a:ext uri="{FF2B5EF4-FFF2-40B4-BE49-F238E27FC236}">
                <a16:creationId xmlns:a16="http://schemas.microsoft.com/office/drawing/2014/main" id="{E0669390-5D9A-1003-4925-FEC63AB0C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705" y="532398"/>
            <a:ext cx="1556015" cy="155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Atrium Health and Butterfly Network Partner for Innovation in Medical  Imaging During COVID-19 | Imaging Technology News">
            <a:extLst>
              <a:ext uri="{FF2B5EF4-FFF2-40B4-BE49-F238E27FC236}">
                <a16:creationId xmlns:a16="http://schemas.microsoft.com/office/drawing/2014/main" id="{EB3AD995-8A90-04FE-EC15-89866DE93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782" y="452506"/>
            <a:ext cx="2371430" cy="124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31FD85-3B16-E147-18B1-B3F29FD86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701883" y="3593877"/>
            <a:ext cx="3024000" cy="2268000"/>
          </a:xfrm>
          <a:prstGeom prst="rect">
            <a:avLst/>
          </a:prstGeom>
        </p:spPr>
      </p:pic>
      <p:pic>
        <p:nvPicPr>
          <p:cNvPr id="1026" name="Picture 2" descr="Amazon.com: Fingertip Pulse Oximeter Blood Oxygen Saturation Monitor, Heart  Rate and Fast Spo2 Reading Oxygen Meter with OLED Screen AAA Batteries :  Health &amp; Household">
            <a:extLst>
              <a:ext uri="{FF2B5EF4-FFF2-40B4-BE49-F238E27FC236}">
                <a16:creationId xmlns:a16="http://schemas.microsoft.com/office/drawing/2014/main" id="{BCC21A25-073C-B031-37DB-A90132EB0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060" y="1957939"/>
            <a:ext cx="17280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azon.com: Blood Pressure Monitor Upper Arm, LOVIA Accurate Automatic  Digital BP Machine for Home Use &amp; Pulse Rate Monitoring Meter with Cuff  22-40cm, 2×120 Sets Memory : Health &amp; Household">
            <a:extLst>
              <a:ext uri="{FF2B5EF4-FFF2-40B4-BE49-F238E27FC236}">
                <a16:creationId xmlns:a16="http://schemas.microsoft.com/office/drawing/2014/main" id="{B01FE2E0-B3DF-D96C-BBC5-53CE76FDD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212" y="4007877"/>
            <a:ext cx="2232000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631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15885</TotalTime>
  <Words>615</Words>
  <Application>Microsoft Macintosh PowerPoint</Application>
  <PresentationFormat>Widescreen</PresentationFormat>
  <Paragraphs>134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Garamond</vt:lpstr>
      <vt:lpstr>Gill#20Sans#20MT</vt:lpstr>
      <vt:lpstr>Times New Roman</vt:lpstr>
      <vt:lpstr>Office Theme</vt:lpstr>
      <vt:lpstr>Family Medicine in Zambia </vt:lpstr>
      <vt:lpstr>         Zambia</vt:lpstr>
      <vt:lpstr>Human Resources for Health in Zambia</vt:lpstr>
      <vt:lpstr>Health Service Delivery &amp; Family Physicians </vt:lpstr>
      <vt:lpstr>Family Medicine Training in Zambia </vt:lpstr>
      <vt:lpstr>Timeline &amp; Stages of Change</vt:lpstr>
      <vt:lpstr> Learning and Teaching </vt:lpstr>
      <vt:lpstr>Innovations of MMed Program </vt:lpstr>
      <vt:lpstr>Innovations of MMed Program </vt:lpstr>
      <vt:lpstr>Innovations of MMed Program - </vt:lpstr>
      <vt:lpstr> PRICE PROJECT    5 year project 2021-2026 </vt:lpstr>
      <vt:lpstr>Activities under PRICE PROJECT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Zambia’s readiness to integrate Family Physicians in its health Care system: Advocacy for Family Medicine and important milestones</dc:title>
  <dc:creator>Microsoft Office User</dc:creator>
  <cp:lastModifiedBy>Microsoft Office User</cp:lastModifiedBy>
  <cp:revision>19</cp:revision>
  <dcterms:created xsi:type="dcterms:W3CDTF">2022-10-04T08:25:30Z</dcterms:created>
  <dcterms:modified xsi:type="dcterms:W3CDTF">2022-10-16T15:43:28Z</dcterms:modified>
</cp:coreProperties>
</file>