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F1DE-5BBF-4AED-B3E0-199967F7D957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1C97-C6F9-44DC-BAC8-04D20987BD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2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A8D9-C28C-4BF7-AF09-B685B550BD1F}" type="slidenum">
              <a:rPr lang="en-ZA" smtClean="0"/>
              <a:t>1</a:t>
            </a:fld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5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1C97-C6F9-44DC-BAC8-04D20987BDC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007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1C97-C6F9-44DC-BAC8-04D20987BDC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895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F1C97-C6F9-44DC-BAC8-04D20987BDC0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13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80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343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670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3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0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39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20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89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01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674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16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5E62-60F6-4A88-AB38-C62FF41E8F14}" type="datetimeFigureOut">
              <a:rPr lang="en-ZA" smtClean="0"/>
              <a:t>06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862A-A96D-421E-AFAE-CE31BF1CD9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117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6256" y="5821"/>
            <a:ext cx="20732799" cy="6852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140" y="1333095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Networking in a time of COVID-19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39967"/>
            <a:ext cx="9144000" cy="278882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Annual virtual </a:t>
            </a:r>
            <a:r>
              <a:rPr lang="en-US" sz="2600" dirty="0" err="1" smtClean="0">
                <a:solidFill>
                  <a:schemeClr val="bg1"/>
                </a:solidFill>
              </a:rPr>
              <a:t>Primafamed</a:t>
            </a:r>
            <a:r>
              <a:rPr lang="en-US" sz="2600" dirty="0" smtClean="0">
                <a:solidFill>
                  <a:schemeClr val="bg1"/>
                </a:solidFill>
              </a:rPr>
              <a:t> meeting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7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and 8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October 2021</a:t>
            </a:r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10" y="241903"/>
            <a:ext cx="8006887" cy="154697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3"/>
    </mc:Choice>
    <mc:Fallback>
      <p:transition spd="slow" advTm="1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100" b="1" dirty="0" smtClean="0"/>
              <a:t>What </a:t>
            </a:r>
            <a:r>
              <a:rPr lang="en-ZA" sz="3100" b="1" dirty="0"/>
              <a:t>is new in family medicine and primary care education, training and research activities in your country over the last year?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Move to online teaching – some institutions were more prepared than others – move back to </a:t>
            </a:r>
            <a:r>
              <a:rPr lang="en-US" dirty="0" err="1" smtClean="0"/>
              <a:t>to</a:t>
            </a:r>
            <a:r>
              <a:rPr lang="en-US" dirty="0" smtClean="0"/>
              <a:t> clinical teaching </a:t>
            </a:r>
          </a:p>
          <a:p>
            <a:pPr marL="0" indent="0">
              <a:buNone/>
            </a:pPr>
            <a:r>
              <a:rPr lang="en-US" dirty="0" err="1"/>
              <a:t>Curriculular</a:t>
            </a:r>
            <a:r>
              <a:rPr lang="en-US" dirty="0"/>
              <a:t> review – SU to start new curriculum with strong PHC focus in 2022, UKZN starting review</a:t>
            </a:r>
          </a:p>
          <a:p>
            <a:pPr marL="0" indent="0">
              <a:buNone/>
            </a:pPr>
            <a:r>
              <a:rPr lang="en-US" dirty="0" smtClean="0"/>
              <a:t>Registrar exams online – increase use of videos and online OSCE, virtual consultations</a:t>
            </a:r>
          </a:p>
          <a:p>
            <a:pPr marL="0" indent="0">
              <a:buNone/>
            </a:pPr>
            <a:r>
              <a:rPr lang="en-US" dirty="0" smtClean="0"/>
              <a:t>Registrars – introduction of </a:t>
            </a:r>
            <a:r>
              <a:rPr lang="en-US" dirty="0" err="1" smtClean="0"/>
              <a:t>Scorion</a:t>
            </a:r>
            <a:r>
              <a:rPr lang="en-US" dirty="0" smtClean="0"/>
              <a:t> e-portfolio at based at SAAFP with 3-6 universities participating from 2022.</a:t>
            </a:r>
          </a:p>
          <a:p>
            <a:pPr marL="0" indent="0">
              <a:buNone/>
            </a:pPr>
            <a:r>
              <a:rPr lang="en-US" dirty="0" smtClean="0"/>
              <a:t>Revision of PG learning outcomes – including on COPC</a:t>
            </a:r>
          </a:p>
          <a:p>
            <a:pPr marL="0" indent="0">
              <a:buNone/>
            </a:pPr>
            <a:r>
              <a:rPr lang="en-US" dirty="0"/>
              <a:t>Research - SU consolidated SUFPREN (see article in SAFPJ)</a:t>
            </a:r>
          </a:p>
          <a:p>
            <a:pPr marL="0" indent="0">
              <a:buNone/>
            </a:pPr>
            <a:r>
              <a:rPr lang="en-US" dirty="0" smtClean="0"/>
              <a:t>Next5 initiative from SAAFP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7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10"/>
    </mc:Choice>
    <mc:Fallback>
      <p:transition spd="slow" advTm="144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100" b="1" dirty="0" smtClean="0"/>
              <a:t>How </a:t>
            </a:r>
            <a:r>
              <a:rPr lang="en-ZA" sz="3100" b="1" dirty="0"/>
              <a:t>has service delivery changed for family medicine and primary care in your country over the last year?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on higher levels care – shift to district and primary care – massive shift to manage PUI / </a:t>
            </a:r>
            <a:r>
              <a:rPr lang="en-US" dirty="0" err="1" smtClean="0"/>
              <a:t>Covid</a:t>
            </a:r>
            <a:r>
              <a:rPr lang="en-US" dirty="0" smtClean="0"/>
              <a:t>, increase in ventilators / HFNO / CPAP</a:t>
            </a:r>
          </a:p>
          <a:p>
            <a:r>
              <a:rPr lang="en-US" dirty="0" smtClean="0"/>
              <a:t>Massive focus on COVID – training </a:t>
            </a:r>
          </a:p>
          <a:p>
            <a:r>
              <a:rPr lang="en-US" dirty="0" smtClean="0"/>
              <a:t>Vaccination drive</a:t>
            </a:r>
          </a:p>
          <a:p>
            <a:r>
              <a:rPr lang="en-US" dirty="0"/>
              <a:t>N</a:t>
            </a:r>
            <a:r>
              <a:rPr lang="en-US" dirty="0" smtClean="0"/>
              <a:t>eglect of some other chronic conditions – but PHC networks critical in mitigation</a:t>
            </a:r>
          </a:p>
          <a:p>
            <a:r>
              <a:rPr lang="en-US" dirty="0" smtClean="0"/>
              <a:t>Shift of palliative care from NGO to public sector (in some areas)</a:t>
            </a:r>
          </a:p>
          <a:p>
            <a:r>
              <a:rPr lang="en-US" dirty="0" smtClean="0"/>
              <a:t>SU focus on diabetes group education (GREAT4Diabetes)</a:t>
            </a:r>
          </a:p>
          <a:p>
            <a:endParaRPr lang="en-Z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3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68"/>
    </mc:Choice>
    <mc:Fallback>
      <p:transition spd="slow" advTm="118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536713"/>
            <a:ext cx="5181600" cy="5640250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>
                <a:latin typeface="+mj-lt"/>
                <a:ea typeface="+mj-ea"/>
                <a:cs typeface="+mj-cs"/>
              </a:rPr>
              <a:t>Any </a:t>
            </a:r>
            <a:r>
              <a:rPr lang="en-ZA" b="1" dirty="0">
                <a:latin typeface="+mj-lt"/>
                <a:ea typeface="+mj-ea"/>
                <a:cs typeface="+mj-cs"/>
              </a:rPr>
              <a:t>new expertise, resources or opportunities that your country can bring to the network?</a:t>
            </a:r>
          </a:p>
          <a:p>
            <a:r>
              <a:rPr lang="en-US" dirty="0" smtClean="0"/>
              <a:t>Palliative care networking</a:t>
            </a:r>
            <a:r>
              <a:rPr lang="en-ZA" dirty="0"/>
              <a:t> </a:t>
            </a:r>
            <a:r>
              <a:rPr lang="en-ZA" dirty="0" smtClean="0"/>
              <a:t>/ curriculum</a:t>
            </a:r>
          </a:p>
          <a:p>
            <a:r>
              <a:rPr lang="en-US" dirty="0" smtClean="0"/>
              <a:t>PHC palliative care models</a:t>
            </a:r>
          </a:p>
          <a:p>
            <a:r>
              <a:rPr lang="en-US" dirty="0" smtClean="0"/>
              <a:t>Leadership and clinical governance</a:t>
            </a:r>
          </a:p>
          <a:p>
            <a:r>
              <a:rPr lang="en-US" dirty="0" smtClean="0"/>
              <a:t>HPE (2 PhDs graduated at UFS)</a:t>
            </a:r>
          </a:p>
          <a:p>
            <a:r>
              <a:rPr lang="en-US" dirty="0" smtClean="0"/>
              <a:t>Online development of learning material (Wits)</a:t>
            </a:r>
          </a:p>
          <a:p>
            <a:r>
              <a:rPr lang="en-US" dirty="0" smtClean="0"/>
              <a:t>Support AFRIWON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606287"/>
            <a:ext cx="5181600" cy="5570676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>
                <a:latin typeface="+mj-lt"/>
                <a:ea typeface="+mj-ea"/>
                <a:cs typeface="+mj-cs"/>
              </a:rPr>
              <a:t>Any </a:t>
            </a:r>
            <a:r>
              <a:rPr lang="en-ZA" b="1" dirty="0">
                <a:latin typeface="+mj-lt"/>
                <a:ea typeface="+mj-ea"/>
                <a:cs typeface="+mj-cs"/>
              </a:rPr>
              <a:t>support that you need from the network</a:t>
            </a:r>
            <a:r>
              <a:rPr lang="en-ZA" dirty="0"/>
              <a:t>?</a:t>
            </a:r>
          </a:p>
          <a:p>
            <a:r>
              <a:rPr lang="en-US" dirty="0" smtClean="0"/>
              <a:t>Assistance in integrating palliative care into PHC / family medicine more widely</a:t>
            </a:r>
          </a:p>
          <a:p>
            <a:r>
              <a:rPr lang="en-US" dirty="0" smtClean="0"/>
              <a:t>Building of scholarly capacity </a:t>
            </a:r>
          </a:p>
          <a:p>
            <a:r>
              <a:rPr lang="en-US" dirty="0" smtClean="0"/>
              <a:t>Exploring and developing multi-site research partnerships and networks</a:t>
            </a:r>
          </a:p>
          <a:p>
            <a:endParaRPr lang="en-ZA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30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912"/>
    </mc:Choice>
    <mc:Fallback>
      <p:transition spd="slow" advTm="93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1.1|48.7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8.5|17.7|22.8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2.8|12.8|21.4|7.4|4.1|12.5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26D95E2508244AB4A681BDCA8DE38" ma:contentTypeVersion="11" ma:contentTypeDescription="Create a new document." ma:contentTypeScope="" ma:versionID="a579ab89f987fc3092c82829518d885e">
  <xsd:schema xmlns:xsd="http://www.w3.org/2001/XMLSchema" xmlns:xs="http://www.w3.org/2001/XMLSchema" xmlns:p="http://schemas.microsoft.com/office/2006/metadata/properties" xmlns:ns3="6a04c767-6921-47ea-96a2-c326014b32a4" targetNamespace="http://schemas.microsoft.com/office/2006/metadata/properties" ma:root="true" ma:fieldsID="d8c50b784394062fa8887f8a0b2f4738" ns3:_="">
    <xsd:import namespace="6a04c767-6921-47ea-96a2-c326014b32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4c767-6921-47ea-96a2-c326014b3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37E77A-1338-4894-83AF-25843767BF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24B7F-786E-4198-A52C-78049440A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4c767-6921-47ea-96a2-c326014b3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8A33A-2D48-4B0C-BB29-70AA9E32D188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a04c767-6921-47ea-96a2-c326014b32a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305</Words>
  <Application>Microsoft Office PowerPoint</Application>
  <PresentationFormat>Widescreen</PresentationFormat>
  <Paragraphs>35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Networking in a time of COVID-19</vt:lpstr>
      <vt:lpstr>What is new in family medicine and primary care education, training and research activities in your country over the last year? </vt:lpstr>
      <vt:lpstr>How has service delivery changed for family medicine and primary care in your country over the last year? </vt:lpstr>
      <vt:lpstr>PowerPoint Presentation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in a time of COVID-19</dc:title>
  <dc:creator>Mash, R, Prof [rm@sun.ac.za]</dc:creator>
  <cp:lastModifiedBy>Bernhard Gaede</cp:lastModifiedBy>
  <cp:revision>7</cp:revision>
  <dcterms:created xsi:type="dcterms:W3CDTF">2021-08-27T11:47:55Z</dcterms:created>
  <dcterms:modified xsi:type="dcterms:W3CDTF">2021-10-06T11:16:04Z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0x0101006F926D95E2508244AB4A681BDCA8DE38</vt:lpwstr>
  </property>
</Properties>
</file>