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57" r:id="rId5"/>
    <p:sldId id="258"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73F1DE-5BBF-4AED-B3E0-199967F7D957}" type="datetimeFigureOut">
              <a:rPr lang="en-ZA" smtClean="0"/>
              <a:t>2021/10/06</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4F1C97-C6F9-44DC-BAC8-04D20987BDC0}" type="slidenum">
              <a:rPr lang="en-ZA" smtClean="0"/>
              <a:t>‹#›</a:t>
            </a:fld>
            <a:endParaRPr lang="en-ZA"/>
          </a:p>
        </p:txBody>
      </p:sp>
    </p:spTree>
    <p:extLst>
      <p:ext uri="{BB962C8B-B14F-4D97-AF65-F5344CB8AC3E}">
        <p14:creationId xmlns:p14="http://schemas.microsoft.com/office/powerpoint/2010/main" val="1623202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My name is Prof Bob Mash and I am the President of the South African Academy of Family Physicians – the professional body for family doctors</a:t>
            </a:r>
            <a:r>
              <a:rPr lang="en-US" sz="1200" kern="1200" baseline="0" dirty="0" smtClean="0">
                <a:solidFill>
                  <a:schemeClr val="tx1"/>
                </a:solidFill>
                <a:effectLst/>
                <a:latin typeface="+mn-lt"/>
                <a:ea typeface="+mn-ea"/>
                <a:cs typeface="+mn-cs"/>
              </a:rPr>
              <a:t> in South Africa.</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Vaccine hesitancy for coronavirus vaccination in South Africa has been fueled by conspiracy theories and misinformation. Unfortunately, some of this misinformation has come from health professionals, the most notable recent example being Dr Susan Vosloo, a cardiothoracic surgeon in Cape Town. However, family physicians have also been seen to promote unproven treatments such as </a:t>
            </a:r>
            <a:r>
              <a:rPr lang="en-US" sz="1200" kern="1200" dirty="0" err="1" smtClean="0">
                <a:solidFill>
                  <a:schemeClr val="tx1"/>
                </a:solidFill>
                <a:effectLst/>
                <a:latin typeface="+mn-lt"/>
                <a:ea typeface="+mn-ea"/>
                <a:cs typeface="+mn-cs"/>
              </a:rPr>
              <a:t>ivermectin</a:t>
            </a:r>
            <a:r>
              <a:rPr lang="en-US" sz="1200" kern="1200" dirty="0" smtClean="0">
                <a:solidFill>
                  <a:schemeClr val="tx1"/>
                </a:solidFill>
                <a:effectLst/>
                <a:latin typeface="+mn-lt"/>
                <a:ea typeface="+mn-ea"/>
                <a:cs typeface="+mn-cs"/>
              </a:rPr>
              <a:t> and even </a:t>
            </a:r>
            <a:r>
              <a:rPr lang="en-US" sz="1200" kern="1200" dirty="0" err="1" smtClean="0">
                <a:solidFill>
                  <a:schemeClr val="tx1"/>
                </a:solidFill>
                <a:effectLst/>
                <a:latin typeface="+mn-lt"/>
                <a:ea typeface="+mn-ea"/>
                <a:cs typeface="+mn-cs"/>
              </a:rPr>
              <a:t>nebulised</a:t>
            </a:r>
            <a:r>
              <a:rPr lang="en-US" sz="1200" kern="1200" dirty="0" smtClean="0">
                <a:solidFill>
                  <a:schemeClr val="tx1"/>
                </a:solidFill>
                <a:effectLst/>
                <a:latin typeface="+mn-lt"/>
                <a:ea typeface="+mn-ea"/>
                <a:cs typeface="+mn-cs"/>
              </a:rPr>
              <a:t> colloidal silver. </a:t>
            </a:r>
            <a:endParaRPr lang="en-ZA" sz="1200" kern="1200" dirty="0" smtClean="0">
              <a:solidFill>
                <a:schemeClr val="tx1"/>
              </a:solidFill>
              <a:effectLst/>
              <a:latin typeface="+mn-lt"/>
              <a:ea typeface="+mn-ea"/>
              <a:cs typeface="+mn-cs"/>
            </a:endParaRPr>
          </a:p>
          <a:p>
            <a:endParaRPr lang="en-ZA" dirty="0"/>
          </a:p>
        </p:txBody>
      </p:sp>
      <p:sp>
        <p:nvSpPr>
          <p:cNvPr id="4" name="Slide Number Placeholder 3"/>
          <p:cNvSpPr>
            <a:spLocks noGrp="1"/>
          </p:cNvSpPr>
          <p:nvPr>
            <p:ph type="sldNum" sz="quarter" idx="10"/>
          </p:nvPr>
        </p:nvSpPr>
        <p:spPr/>
        <p:txBody>
          <a:bodyPr/>
          <a:lstStyle/>
          <a:p>
            <a:fld id="{5F67A8D9-C28C-4BF7-AF09-B685B550BD1F}" type="slidenum">
              <a:rPr lang="en-ZA" smtClean="0"/>
              <a:t>1</a:t>
            </a:fld>
            <a:endParaRPr lang="en-ZA"/>
          </a:p>
        </p:txBody>
      </p:sp>
    </p:spTree>
    <p:extLst>
      <p:ext uri="{BB962C8B-B14F-4D97-AF65-F5344CB8AC3E}">
        <p14:creationId xmlns:p14="http://schemas.microsoft.com/office/powerpoint/2010/main" val="329256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22105E62-60F6-4A88-AB38-C62FF41E8F14}" type="datetimeFigureOut">
              <a:rPr lang="en-ZA" smtClean="0"/>
              <a:t>2021/10/06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AD3862A-A96D-421E-AFAE-CE31BF1CD9A1}" type="slidenum">
              <a:rPr lang="en-ZA" smtClean="0"/>
              <a:t>‹#›</a:t>
            </a:fld>
            <a:endParaRPr lang="en-ZA"/>
          </a:p>
        </p:txBody>
      </p:sp>
    </p:spTree>
    <p:extLst>
      <p:ext uri="{BB962C8B-B14F-4D97-AF65-F5344CB8AC3E}">
        <p14:creationId xmlns:p14="http://schemas.microsoft.com/office/powerpoint/2010/main" val="1068072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22105E62-60F6-4A88-AB38-C62FF41E8F14}" type="datetimeFigureOut">
              <a:rPr lang="en-ZA" smtClean="0"/>
              <a:t>2021/10/06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AD3862A-A96D-421E-AFAE-CE31BF1CD9A1}" type="slidenum">
              <a:rPr lang="en-ZA" smtClean="0"/>
              <a:t>‹#›</a:t>
            </a:fld>
            <a:endParaRPr lang="en-ZA"/>
          </a:p>
        </p:txBody>
      </p:sp>
    </p:spTree>
    <p:extLst>
      <p:ext uri="{BB962C8B-B14F-4D97-AF65-F5344CB8AC3E}">
        <p14:creationId xmlns:p14="http://schemas.microsoft.com/office/powerpoint/2010/main" val="2793433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22105E62-60F6-4A88-AB38-C62FF41E8F14}" type="datetimeFigureOut">
              <a:rPr lang="en-ZA" smtClean="0"/>
              <a:t>2021/10/06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AD3862A-A96D-421E-AFAE-CE31BF1CD9A1}" type="slidenum">
              <a:rPr lang="en-ZA" smtClean="0"/>
              <a:t>‹#›</a:t>
            </a:fld>
            <a:endParaRPr lang="en-ZA"/>
          </a:p>
        </p:txBody>
      </p:sp>
    </p:spTree>
    <p:extLst>
      <p:ext uri="{BB962C8B-B14F-4D97-AF65-F5344CB8AC3E}">
        <p14:creationId xmlns:p14="http://schemas.microsoft.com/office/powerpoint/2010/main" val="3106706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22105E62-60F6-4A88-AB38-C62FF41E8F14}" type="datetimeFigureOut">
              <a:rPr lang="en-ZA" smtClean="0"/>
              <a:t>2021/10/06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AD3862A-A96D-421E-AFAE-CE31BF1CD9A1}" type="slidenum">
              <a:rPr lang="en-ZA" smtClean="0"/>
              <a:t>‹#›</a:t>
            </a:fld>
            <a:endParaRPr lang="en-ZA"/>
          </a:p>
        </p:txBody>
      </p:sp>
    </p:spTree>
    <p:extLst>
      <p:ext uri="{BB962C8B-B14F-4D97-AF65-F5344CB8AC3E}">
        <p14:creationId xmlns:p14="http://schemas.microsoft.com/office/powerpoint/2010/main" val="3979345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2105E62-60F6-4A88-AB38-C62FF41E8F14}" type="datetimeFigureOut">
              <a:rPr lang="en-ZA" smtClean="0"/>
              <a:t>2021/10/06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AD3862A-A96D-421E-AFAE-CE31BF1CD9A1}" type="slidenum">
              <a:rPr lang="en-ZA" smtClean="0"/>
              <a:t>‹#›</a:t>
            </a:fld>
            <a:endParaRPr lang="en-ZA"/>
          </a:p>
        </p:txBody>
      </p:sp>
    </p:spTree>
    <p:extLst>
      <p:ext uri="{BB962C8B-B14F-4D97-AF65-F5344CB8AC3E}">
        <p14:creationId xmlns:p14="http://schemas.microsoft.com/office/powerpoint/2010/main" val="3145039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22105E62-60F6-4A88-AB38-C62FF41E8F14}" type="datetimeFigureOut">
              <a:rPr lang="en-ZA" smtClean="0"/>
              <a:t>2021/10/06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AD3862A-A96D-421E-AFAE-CE31BF1CD9A1}" type="slidenum">
              <a:rPr lang="en-ZA" smtClean="0"/>
              <a:t>‹#›</a:t>
            </a:fld>
            <a:endParaRPr lang="en-ZA"/>
          </a:p>
        </p:txBody>
      </p:sp>
    </p:spTree>
    <p:extLst>
      <p:ext uri="{BB962C8B-B14F-4D97-AF65-F5344CB8AC3E}">
        <p14:creationId xmlns:p14="http://schemas.microsoft.com/office/powerpoint/2010/main" val="2021391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22105E62-60F6-4A88-AB38-C62FF41E8F14}" type="datetimeFigureOut">
              <a:rPr lang="en-ZA" smtClean="0"/>
              <a:t>2021/10/06</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7AD3862A-A96D-421E-AFAE-CE31BF1CD9A1}" type="slidenum">
              <a:rPr lang="en-ZA" smtClean="0"/>
              <a:t>‹#›</a:t>
            </a:fld>
            <a:endParaRPr lang="en-ZA"/>
          </a:p>
        </p:txBody>
      </p:sp>
    </p:spTree>
    <p:extLst>
      <p:ext uri="{BB962C8B-B14F-4D97-AF65-F5344CB8AC3E}">
        <p14:creationId xmlns:p14="http://schemas.microsoft.com/office/powerpoint/2010/main" val="84204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22105E62-60F6-4A88-AB38-C62FF41E8F14}" type="datetimeFigureOut">
              <a:rPr lang="en-ZA" smtClean="0"/>
              <a:t>2021/10/06</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7AD3862A-A96D-421E-AFAE-CE31BF1CD9A1}" type="slidenum">
              <a:rPr lang="en-ZA" smtClean="0"/>
              <a:t>‹#›</a:t>
            </a:fld>
            <a:endParaRPr lang="en-ZA"/>
          </a:p>
        </p:txBody>
      </p:sp>
    </p:spTree>
    <p:extLst>
      <p:ext uri="{BB962C8B-B14F-4D97-AF65-F5344CB8AC3E}">
        <p14:creationId xmlns:p14="http://schemas.microsoft.com/office/powerpoint/2010/main" val="968940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105E62-60F6-4A88-AB38-C62FF41E8F14}" type="datetimeFigureOut">
              <a:rPr lang="en-ZA" smtClean="0"/>
              <a:t>2021/10/06</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7AD3862A-A96D-421E-AFAE-CE31BF1CD9A1}" type="slidenum">
              <a:rPr lang="en-ZA" smtClean="0"/>
              <a:t>‹#›</a:t>
            </a:fld>
            <a:endParaRPr lang="en-ZA"/>
          </a:p>
        </p:txBody>
      </p:sp>
    </p:spTree>
    <p:extLst>
      <p:ext uri="{BB962C8B-B14F-4D97-AF65-F5344CB8AC3E}">
        <p14:creationId xmlns:p14="http://schemas.microsoft.com/office/powerpoint/2010/main" val="3574014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2105E62-60F6-4A88-AB38-C62FF41E8F14}" type="datetimeFigureOut">
              <a:rPr lang="en-ZA" smtClean="0"/>
              <a:t>2021/10/06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AD3862A-A96D-421E-AFAE-CE31BF1CD9A1}" type="slidenum">
              <a:rPr lang="en-ZA" smtClean="0"/>
              <a:t>‹#›</a:t>
            </a:fld>
            <a:endParaRPr lang="en-ZA"/>
          </a:p>
        </p:txBody>
      </p:sp>
    </p:spTree>
    <p:extLst>
      <p:ext uri="{BB962C8B-B14F-4D97-AF65-F5344CB8AC3E}">
        <p14:creationId xmlns:p14="http://schemas.microsoft.com/office/powerpoint/2010/main" val="656743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2105E62-60F6-4A88-AB38-C62FF41E8F14}" type="datetimeFigureOut">
              <a:rPr lang="en-ZA" smtClean="0"/>
              <a:t>2021/10/06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AD3862A-A96D-421E-AFAE-CE31BF1CD9A1}" type="slidenum">
              <a:rPr lang="en-ZA" smtClean="0"/>
              <a:t>‹#›</a:t>
            </a:fld>
            <a:endParaRPr lang="en-ZA"/>
          </a:p>
        </p:txBody>
      </p:sp>
    </p:spTree>
    <p:extLst>
      <p:ext uri="{BB962C8B-B14F-4D97-AF65-F5344CB8AC3E}">
        <p14:creationId xmlns:p14="http://schemas.microsoft.com/office/powerpoint/2010/main" val="541655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105E62-60F6-4A88-AB38-C62FF41E8F14}" type="datetimeFigureOut">
              <a:rPr lang="en-ZA" smtClean="0"/>
              <a:t>2021/10/06</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D3862A-A96D-421E-AFAE-CE31BF1CD9A1}" type="slidenum">
              <a:rPr lang="en-ZA" smtClean="0"/>
              <a:t>‹#›</a:t>
            </a:fld>
            <a:endParaRPr lang="en-ZA"/>
          </a:p>
        </p:txBody>
      </p:sp>
    </p:spTree>
    <p:extLst>
      <p:ext uri="{BB962C8B-B14F-4D97-AF65-F5344CB8AC3E}">
        <p14:creationId xmlns:p14="http://schemas.microsoft.com/office/powerpoint/2010/main" val="4231178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6256" y="5821"/>
            <a:ext cx="20732799" cy="6852179"/>
          </a:xfrm>
          <a:prstGeom prst="rect">
            <a:avLst/>
          </a:prstGeom>
        </p:spPr>
      </p:pic>
      <p:sp>
        <p:nvSpPr>
          <p:cNvPr id="2" name="Title 1"/>
          <p:cNvSpPr>
            <a:spLocks noGrp="1"/>
          </p:cNvSpPr>
          <p:nvPr>
            <p:ph type="ctrTitle"/>
          </p:nvPr>
        </p:nvSpPr>
        <p:spPr>
          <a:xfrm>
            <a:off x="3178140" y="1333095"/>
            <a:ext cx="9144000" cy="2387600"/>
          </a:xfrm>
        </p:spPr>
        <p:txBody>
          <a:bodyPr/>
          <a:lstStyle/>
          <a:p>
            <a:r>
              <a:rPr lang="en-US" dirty="0" smtClean="0">
                <a:solidFill>
                  <a:schemeClr val="bg1"/>
                </a:solidFill>
              </a:rPr>
              <a:t>Networking in a time of COVID-19</a:t>
            </a:r>
            <a:endParaRPr lang="en-ZA" dirty="0">
              <a:solidFill>
                <a:schemeClr val="bg1"/>
              </a:solidFill>
            </a:endParaRPr>
          </a:p>
        </p:txBody>
      </p:sp>
      <p:sp>
        <p:nvSpPr>
          <p:cNvPr id="3" name="Subtitle 2"/>
          <p:cNvSpPr>
            <a:spLocks noGrp="1"/>
          </p:cNvSpPr>
          <p:nvPr>
            <p:ph type="subTitle" idx="1"/>
          </p:nvPr>
        </p:nvSpPr>
        <p:spPr>
          <a:xfrm>
            <a:off x="3048000" y="3939967"/>
            <a:ext cx="9144000" cy="2788823"/>
          </a:xfrm>
        </p:spPr>
        <p:txBody>
          <a:bodyPr>
            <a:normAutofit/>
          </a:bodyPr>
          <a:lstStyle/>
          <a:p>
            <a:r>
              <a:rPr lang="en-US" sz="2600" dirty="0" smtClean="0">
                <a:solidFill>
                  <a:schemeClr val="bg1"/>
                </a:solidFill>
              </a:rPr>
              <a:t>Annual virtual </a:t>
            </a:r>
            <a:r>
              <a:rPr lang="en-US" sz="2600" dirty="0" err="1" smtClean="0">
                <a:solidFill>
                  <a:schemeClr val="bg1"/>
                </a:solidFill>
              </a:rPr>
              <a:t>Primafamed</a:t>
            </a:r>
            <a:r>
              <a:rPr lang="en-US" sz="2600" dirty="0" smtClean="0">
                <a:solidFill>
                  <a:schemeClr val="bg1"/>
                </a:solidFill>
              </a:rPr>
              <a:t> meeting</a:t>
            </a:r>
          </a:p>
          <a:p>
            <a:r>
              <a:rPr lang="en-US" sz="2600" dirty="0" smtClean="0">
                <a:solidFill>
                  <a:schemeClr val="bg1"/>
                </a:solidFill>
              </a:rPr>
              <a:t>7</a:t>
            </a:r>
            <a:r>
              <a:rPr lang="en-US" sz="2600" baseline="30000" dirty="0" smtClean="0">
                <a:solidFill>
                  <a:schemeClr val="bg1"/>
                </a:solidFill>
              </a:rPr>
              <a:t>th</a:t>
            </a:r>
            <a:r>
              <a:rPr lang="en-US" sz="2600" dirty="0" smtClean="0">
                <a:solidFill>
                  <a:schemeClr val="bg1"/>
                </a:solidFill>
              </a:rPr>
              <a:t> and 8</a:t>
            </a:r>
            <a:r>
              <a:rPr lang="en-US" sz="2600" baseline="30000" dirty="0" smtClean="0">
                <a:solidFill>
                  <a:schemeClr val="bg1"/>
                </a:solidFill>
              </a:rPr>
              <a:t>th</a:t>
            </a:r>
            <a:r>
              <a:rPr lang="en-US" sz="2600" dirty="0" smtClean="0">
                <a:solidFill>
                  <a:schemeClr val="bg1"/>
                </a:solidFill>
              </a:rPr>
              <a:t> October 2021</a:t>
            </a:r>
          </a:p>
          <a:p>
            <a:endParaRPr lang="en-ZA"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74110" y="241903"/>
            <a:ext cx="8006887" cy="1546978"/>
          </a:xfrm>
          <a:prstGeom prst="rect">
            <a:avLst/>
          </a:prstGeom>
        </p:spPr>
      </p:pic>
    </p:spTree>
    <p:extLst>
      <p:ext uri="{BB962C8B-B14F-4D97-AF65-F5344CB8AC3E}">
        <p14:creationId xmlns:p14="http://schemas.microsoft.com/office/powerpoint/2010/main" val="35138266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sz="3100" b="1" dirty="0" smtClean="0"/>
              <a:t>What </a:t>
            </a:r>
            <a:r>
              <a:rPr lang="en-ZA" sz="3100" b="1" dirty="0"/>
              <a:t>is new in family medicine and primary care education, training and research activities in </a:t>
            </a:r>
            <a:r>
              <a:rPr lang="en-ZA" sz="3100" b="1" dirty="0" smtClean="0"/>
              <a:t>Botswana </a:t>
            </a:r>
            <a:r>
              <a:rPr lang="en-ZA" sz="3100" b="1" dirty="0"/>
              <a:t>over the last year?</a:t>
            </a:r>
            <a:r>
              <a:rPr lang="en-ZA" dirty="0"/>
              <a:t/>
            </a:r>
            <a:br>
              <a:rPr lang="en-ZA" dirty="0"/>
            </a:br>
            <a:endParaRPr lang="en-ZA" dirty="0"/>
          </a:p>
        </p:txBody>
      </p:sp>
      <p:sp>
        <p:nvSpPr>
          <p:cNvPr id="3" name="Content Placeholder 2"/>
          <p:cNvSpPr>
            <a:spLocks noGrp="1"/>
          </p:cNvSpPr>
          <p:nvPr>
            <p:ph idx="1"/>
          </p:nvPr>
        </p:nvSpPr>
        <p:spPr/>
        <p:txBody>
          <a:bodyPr/>
          <a:lstStyle/>
          <a:p>
            <a:pPr marL="0" indent="0">
              <a:buNone/>
            </a:pPr>
            <a:r>
              <a:rPr lang="en-ZA" dirty="0" smtClean="0"/>
              <a:t>Most </a:t>
            </a:r>
            <a:r>
              <a:rPr lang="en-ZA" dirty="0" err="1" smtClean="0"/>
              <a:t>MMed</a:t>
            </a:r>
            <a:r>
              <a:rPr lang="en-ZA" dirty="0" smtClean="0"/>
              <a:t> tutorials are done online</a:t>
            </a:r>
          </a:p>
          <a:p>
            <a:pPr marL="0" indent="0">
              <a:buNone/>
            </a:pPr>
            <a:endParaRPr lang="en-ZA" dirty="0"/>
          </a:p>
          <a:p>
            <a:pPr marL="0" indent="0">
              <a:buNone/>
            </a:pPr>
            <a:r>
              <a:rPr lang="en-ZA" dirty="0" smtClean="0"/>
              <a:t>Undergraduate tutorials online and face to face (internet)</a:t>
            </a:r>
          </a:p>
          <a:p>
            <a:pPr marL="0" indent="0">
              <a:buNone/>
            </a:pPr>
            <a:endParaRPr lang="en-ZA" dirty="0" smtClean="0"/>
          </a:p>
          <a:p>
            <a:pPr marL="0" indent="0">
              <a:buNone/>
            </a:pPr>
            <a:r>
              <a:rPr lang="en-ZA" dirty="0" smtClean="0"/>
              <a:t>Covid-19 related research collaboration </a:t>
            </a:r>
          </a:p>
          <a:p>
            <a:pPr marL="0" indent="0">
              <a:buNone/>
            </a:pPr>
            <a:endParaRPr lang="en-ZA" dirty="0" smtClean="0"/>
          </a:p>
          <a:p>
            <a:pPr marL="0" indent="0">
              <a:buNone/>
            </a:pPr>
            <a:r>
              <a:rPr lang="en-ZA" dirty="0" smtClean="0"/>
              <a:t>Deployed residents to </a:t>
            </a:r>
            <a:r>
              <a:rPr lang="en-ZA" dirty="0" err="1" smtClean="0"/>
              <a:t>covid</a:t>
            </a:r>
            <a:r>
              <a:rPr lang="en-ZA" dirty="0" smtClean="0"/>
              <a:t> 19 response (teaching, and service – quarantine sites, ports of entry and facilities, homes)</a:t>
            </a:r>
          </a:p>
          <a:p>
            <a:pPr marL="0" indent="0">
              <a:buNone/>
            </a:pPr>
            <a:endParaRPr lang="en-ZA" dirty="0"/>
          </a:p>
          <a:p>
            <a:pPr marL="0" indent="0">
              <a:buNone/>
            </a:pPr>
            <a:endParaRPr lang="en-ZA" dirty="0"/>
          </a:p>
          <a:p>
            <a:pPr marL="0" indent="0">
              <a:buNone/>
            </a:pPr>
            <a:endParaRPr lang="en-ZA" dirty="0"/>
          </a:p>
        </p:txBody>
      </p:sp>
    </p:spTree>
    <p:extLst>
      <p:ext uri="{BB962C8B-B14F-4D97-AF65-F5344CB8AC3E}">
        <p14:creationId xmlns:p14="http://schemas.microsoft.com/office/powerpoint/2010/main" val="2033754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sz="3100" b="1" dirty="0" smtClean="0"/>
              <a:t>How </a:t>
            </a:r>
            <a:r>
              <a:rPr lang="en-ZA" sz="3100" b="1" dirty="0"/>
              <a:t>has service delivery changed for family medicine and primary care in your country over the last year?</a:t>
            </a:r>
            <a:r>
              <a:rPr lang="en-ZA" dirty="0"/>
              <a:t/>
            </a:r>
            <a:br>
              <a:rPr lang="en-ZA" dirty="0"/>
            </a:br>
            <a:endParaRPr lang="en-ZA" dirty="0"/>
          </a:p>
        </p:txBody>
      </p:sp>
      <p:sp>
        <p:nvSpPr>
          <p:cNvPr id="3" name="Content Placeholder 2"/>
          <p:cNvSpPr>
            <a:spLocks noGrp="1"/>
          </p:cNvSpPr>
          <p:nvPr>
            <p:ph idx="1"/>
          </p:nvPr>
        </p:nvSpPr>
        <p:spPr/>
        <p:txBody>
          <a:bodyPr>
            <a:normAutofit lnSpcReduction="10000"/>
          </a:bodyPr>
          <a:lstStyle/>
          <a:p>
            <a:r>
              <a:rPr lang="en-ZA" dirty="0" smtClean="0"/>
              <a:t>Patients are allowed into facility in small numbers</a:t>
            </a:r>
          </a:p>
          <a:p>
            <a:endParaRPr lang="en-ZA" dirty="0"/>
          </a:p>
          <a:p>
            <a:r>
              <a:rPr lang="en-ZA" dirty="0" smtClean="0"/>
              <a:t>Patients out in the cold for long periods</a:t>
            </a:r>
          </a:p>
          <a:p>
            <a:endParaRPr lang="en-ZA" dirty="0"/>
          </a:p>
          <a:p>
            <a:r>
              <a:rPr lang="en-ZA" dirty="0" smtClean="0"/>
              <a:t>Fewer patients</a:t>
            </a:r>
          </a:p>
          <a:p>
            <a:endParaRPr lang="en-ZA" dirty="0"/>
          </a:p>
          <a:p>
            <a:r>
              <a:rPr lang="en-ZA" dirty="0" smtClean="0"/>
              <a:t>Spacing and regular cleaning of facility with sanitisers</a:t>
            </a:r>
          </a:p>
          <a:p>
            <a:endParaRPr lang="en-ZA" dirty="0"/>
          </a:p>
          <a:p>
            <a:r>
              <a:rPr lang="en-ZA" dirty="0" smtClean="0"/>
              <a:t>Masks have pros and cons</a:t>
            </a:r>
          </a:p>
          <a:p>
            <a:endParaRPr lang="en-ZA" dirty="0"/>
          </a:p>
          <a:p>
            <a:endParaRPr lang="en-ZA" dirty="0"/>
          </a:p>
        </p:txBody>
      </p:sp>
    </p:spTree>
    <p:extLst>
      <p:ext uri="{BB962C8B-B14F-4D97-AF65-F5344CB8AC3E}">
        <p14:creationId xmlns:p14="http://schemas.microsoft.com/office/powerpoint/2010/main" val="695399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838200" y="536713"/>
            <a:ext cx="5181600" cy="5640250"/>
          </a:xfrm>
        </p:spPr>
        <p:txBody>
          <a:bodyPr/>
          <a:lstStyle/>
          <a:p>
            <a:pPr marL="0" indent="0">
              <a:buNone/>
            </a:pPr>
            <a:r>
              <a:rPr lang="en-ZA" b="1" dirty="0" smtClean="0">
                <a:latin typeface="+mj-lt"/>
                <a:ea typeface="+mj-ea"/>
                <a:cs typeface="+mj-cs"/>
              </a:rPr>
              <a:t>Any </a:t>
            </a:r>
            <a:r>
              <a:rPr lang="en-ZA" b="1" dirty="0">
                <a:latin typeface="+mj-lt"/>
                <a:ea typeface="+mj-ea"/>
                <a:cs typeface="+mj-cs"/>
              </a:rPr>
              <a:t>new expertise, resources or opportunities that your country can bring to the network</a:t>
            </a:r>
            <a:r>
              <a:rPr lang="en-ZA" b="1" dirty="0" smtClean="0">
                <a:latin typeface="+mj-lt"/>
                <a:ea typeface="+mj-ea"/>
                <a:cs typeface="+mj-cs"/>
              </a:rPr>
              <a:t>?</a:t>
            </a:r>
          </a:p>
          <a:p>
            <a:pPr marL="0" indent="0">
              <a:buNone/>
            </a:pPr>
            <a:endParaRPr lang="en-ZA" b="1" dirty="0">
              <a:latin typeface="+mj-lt"/>
              <a:ea typeface="+mj-ea"/>
              <a:cs typeface="+mj-cs"/>
            </a:endParaRPr>
          </a:p>
          <a:p>
            <a:pPr marL="0" indent="0">
              <a:buNone/>
            </a:pPr>
            <a:r>
              <a:rPr lang="en-ZA" b="1" dirty="0" smtClean="0">
                <a:latin typeface="+mj-lt"/>
                <a:ea typeface="+mj-ea"/>
                <a:cs typeface="+mj-cs"/>
              </a:rPr>
              <a:t>Research training</a:t>
            </a:r>
          </a:p>
          <a:p>
            <a:pPr marL="0" indent="0">
              <a:buNone/>
            </a:pPr>
            <a:endParaRPr lang="en-ZA" b="1" dirty="0">
              <a:latin typeface="+mj-lt"/>
              <a:ea typeface="+mj-ea"/>
              <a:cs typeface="+mj-cs"/>
            </a:endParaRPr>
          </a:p>
          <a:p>
            <a:pPr marL="0" indent="0">
              <a:buNone/>
            </a:pPr>
            <a:r>
              <a:rPr lang="en-ZA" b="1" dirty="0" smtClean="0">
                <a:latin typeface="+mj-lt"/>
                <a:ea typeface="+mj-ea"/>
                <a:cs typeface="+mj-cs"/>
              </a:rPr>
              <a:t>Research supervision</a:t>
            </a:r>
          </a:p>
          <a:p>
            <a:pPr marL="0" indent="0">
              <a:buNone/>
            </a:pPr>
            <a:endParaRPr lang="en-ZA" b="1" dirty="0">
              <a:latin typeface="+mj-lt"/>
              <a:ea typeface="+mj-ea"/>
              <a:cs typeface="+mj-cs"/>
            </a:endParaRPr>
          </a:p>
          <a:p>
            <a:pPr marL="0" indent="0">
              <a:buNone/>
            </a:pPr>
            <a:r>
              <a:rPr lang="en-ZA" b="1" dirty="0" smtClean="0">
                <a:latin typeface="+mj-lt"/>
                <a:ea typeface="+mj-ea"/>
                <a:cs typeface="+mj-cs"/>
              </a:rPr>
              <a:t>Teaching assistance (</a:t>
            </a:r>
            <a:r>
              <a:rPr lang="en-ZA" b="1" dirty="0" err="1" smtClean="0">
                <a:latin typeface="+mj-lt"/>
                <a:ea typeface="+mj-ea"/>
                <a:cs typeface="+mj-cs"/>
              </a:rPr>
              <a:t>MMeds</a:t>
            </a:r>
            <a:r>
              <a:rPr lang="en-ZA" b="1" dirty="0" smtClean="0">
                <a:latin typeface="+mj-lt"/>
                <a:ea typeface="+mj-ea"/>
                <a:cs typeface="+mj-cs"/>
              </a:rPr>
              <a:t>)</a:t>
            </a:r>
          </a:p>
          <a:p>
            <a:pPr marL="0" indent="0">
              <a:buNone/>
            </a:pPr>
            <a:endParaRPr lang="en-ZA" b="1" dirty="0">
              <a:latin typeface="+mj-lt"/>
              <a:ea typeface="+mj-ea"/>
              <a:cs typeface="+mj-cs"/>
            </a:endParaRPr>
          </a:p>
          <a:p>
            <a:pPr marL="0" indent="0">
              <a:buNone/>
            </a:pPr>
            <a:endParaRPr lang="en-ZA" b="1" dirty="0" smtClean="0">
              <a:latin typeface="+mj-lt"/>
              <a:ea typeface="+mj-ea"/>
              <a:cs typeface="+mj-cs"/>
            </a:endParaRPr>
          </a:p>
          <a:p>
            <a:pPr marL="0" indent="0">
              <a:buNone/>
            </a:pPr>
            <a:endParaRPr lang="en-ZA" b="1" dirty="0">
              <a:latin typeface="+mj-lt"/>
              <a:ea typeface="+mj-ea"/>
              <a:cs typeface="+mj-cs"/>
            </a:endParaRPr>
          </a:p>
          <a:p>
            <a:pPr marL="0" indent="0">
              <a:buNone/>
            </a:pPr>
            <a:endParaRPr lang="en-ZA" b="1" dirty="0">
              <a:latin typeface="+mj-lt"/>
              <a:ea typeface="+mj-ea"/>
              <a:cs typeface="+mj-cs"/>
            </a:endParaRPr>
          </a:p>
          <a:p>
            <a:endParaRPr lang="en-ZA" dirty="0"/>
          </a:p>
        </p:txBody>
      </p:sp>
      <p:sp>
        <p:nvSpPr>
          <p:cNvPr id="6" name="Content Placeholder 5"/>
          <p:cNvSpPr>
            <a:spLocks noGrp="1"/>
          </p:cNvSpPr>
          <p:nvPr>
            <p:ph sz="half" idx="2"/>
          </p:nvPr>
        </p:nvSpPr>
        <p:spPr>
          <a:xfrm>
            <a:off x="6172200" y="606287"/>
            <a:ext cx="5181600" cy="5570676"/>
          </a:xfrm>
        </p:spPr>
        <p:txBody>
          <a:bodyPr/>
          <a:lstStyle/>
          <a:p>
            <a:pPr marL="0" indent="0">
              <a:buNone/>
            </a:pPr>
            <a:r>
              <a:rPr lang="en-ZA" b="1" dirty="0" smtClean="0">
                <a:latin typeface="+mj-lt"/>
                <a:ea typeface="+mj-ea"/>
                <a:cs typeface="+mj-cs"/>
              </a:rPr>
              <a:t>Any </a:t>
            </a:r>
            <a:r>
              <a:rPr lang="en-ZA" b="1" dirty="0">
                <a:latin typeface="+mj-lt"/>
                <a:ea typeface="+mj-ea"/>
                <a:cs typeface="+mj-cs"/>
              </a:rPr>
              <a:t>support that you need from the network</a:t>
            </a:r>
            <a:r>
              <a:rPr lang="en-ZA" dirty="0" smtClean="0"/>
              <a:t>?</a:t>
            </a:r>
          </a:p>
          <a:p>
            <a:pPr marL="0" indent="0">
              <a:buNone/>
            </a:pPr>
            <a:endParaRPr lang="en-ZA" dirty="0"/>
          </a:p>
          <a:p>
            <a:pPr marL="0" indent="0">
              <a:buNone/>
            </a:pPr>
            <a:r>
              <a:rPr lang="en-ZA" dirty="0" smtClean="0"/>
              <a:t>Collaboration in research projects</a:t>
            </a:r>
            <a:endParaRPr lang="en-ZA" dirty="0"/>
          </a:p>
          <a:p>
            <a:endParaRPr lang="en-ZA" dirty="0"/>
          </a:p>
        </p:txBody>
      </p:sp>
    </p:spTree>
    <p:extLst>
      <p:ext uri="{BB962C8B-B14F-4D97-AF65-F5344CB8AC3E}">
        <p14:creationId xmlns:p14="http://schemas.microsoft.com/office/powerpoint/2010/main" val="38203076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F926D95E2508244AB4A681BDCA8DE38" ma:contentTypeVersion="11" ma:contentTypeDescription="Create a new document." ma:contentTypeScope="" ma:versionID="a579ab89f987fc3092c82829518d885e">
  <xsd:schema xmlns:xsd="http://www.w3.org/2001/XMLSchema" xmlns:xs="http://www.w3.org/2001/XMLSchema" xmlns:p="http://schemas.microsoft.com/office/2006/metadata/properties" xmlns:ns3="6a04c767-6921-47ea-96a2-c326014b32a4" targetNamespace="http://schemas.microsoft.com/office/2006/metadata/properties" ma:root="true" ma:fieldsID="d8c50b784394062fa8887f8a0b2f4738" ns3:_="">
    <xsd:import namespace="6a04c767-6921-47ea-96a2-c326014b32a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04c767-6921-47ea-96a2-c326014b32a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828A33A-2D48-4B0C-BB29-70AA9E32D188}">
  <ds:schemaRefs>
    <ds:schemaRef ds:uri="http://schemas.openxmlformats.org/package/2006/metadata/core-properties"/>
    <ds:schemaRef ds:uri="http://schemas.microsoft.com/office/infopath/2007/PartnerControls"/>
    <ds:schemaRef ds:uri="http://purl.org/dc/elements/1.1/"/>
    <ds:schemaRef ds:uri="http://schemas.microsoft.com/office/2006/documentManagement/types"/>
    <ds:schemaRef ds:uri="http://schemas.microsoft.com/office/2006/metadata/properties"/>
    <ds:schemaRef ds:uri="http://purl.org/dc/terms/"/>
    <ds:schemaRef ds:uri="http://www.w3.org/XML/1998/namespace"/>
    <ds:schemaRef ds:uri="http://purl.org/dc/dcmitype/"/>
    <ds:schemaRef ds:uri="6a04c767-6921-47ea-96a2-c326014b32a4"/>
  </ds:schemaRefs>
</ds:datastoreItem>
</file>

<file path=customXml/itemProps2.xml><?xml version="1.0" encoding="utf-8"?>
<ds:datastoreItem xmlns:ds="http://schemas.openxmlformats.org/officeDocument/2006/customXml" ds:itemID="{F6024B7F-786E-4198-A52C-78049440A3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04c767-6921-47ea-96a2-c326014b32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037E77A-1338-4894-83AF-25843767BFB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33</TotalTime>
  <Words>266</Words>
  <Application>Microsoft Office PowerPoint</Application>
  <PresentationFormat>Widescreen</PresentationFormat>
  <Paragraphs>39</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Networking in a time of COVID-19</vt:lpstr>
      <vt:lpstr>What is new in family medicine and primary care education, training and research activities in Botswana over the last year? </vt:lpstr>
      <vt:lpstr>How has service delivery changed for family medicine and primary care in your country over the last year? </vt:lpstr>
      <vt:lpstr>PowerPoint Presentation</vt:lpstr>
    </vt:vector>
  </TitlesOfParts>
  <Company>Stellenbosch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Networking in a time of COVID-19</dc:title>
  <dc:creator>Mash, R, Prof [rm@sun.ac.za]</dc:creator>
  <cp:lastModifiedBy>Setlhare, Vincent</cp:lastModifiedBy>
  <cp:revision>7</cp:revision>
  <dcterms:created xsi:type="dcterms:W3CDTF">2021-08-27T11:47:55Z</dcterms:created>
  <dcterms:modified xsi:type="dcterms:W3CDTF">2021-10-06T12:31:40Z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0x0101006F926D95E2508244AB4A681BDCA8DE38</vt:lpwstr>
  </property>
</Properties>
</file>