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9" r:id="rId4"/>
  </p:sldMasterIdLst>
  <p:notesMasterIdLst>
    <p:notesMasterId r:id="rId16"/>
  </p:notesMasterIdLst>
  <p:sldIdLst>
    <p:sldId id="256" r:id="rId5"/>
    <p:sldId id="297" r:id="rId6"/>
    <p:sldId id="293" r:id="rId7"/>
    <p:sldId id="304" r:id="rId8"/>
    <p:sldId id="306" r:id="rId9"/>
    <p:sldId id="308" r:id="rId10"/>
    <p:sldId id="315" r:id="rId11"/>
    <p:sldId id="309" r:id="rId12"/>
    <p:sldId id="316" r:id="rId13"/>
    <p:sldId id="310" r:id="rId14"/>
    <p:sldId id="311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BA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C90210-8B37-470B-8F62-2A74F62A23AF}" v="8" dt="2021-02-16T09:47:58.7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38" autoAdjust="0"/>
    <p:restoredTop sz="84327" autoAdjust="0"/>
  </p:normalViewPr>
  <p:slideViewPr>
    <p:cSldViewPr snapToGrid="0">
      <p:cViewPr varScale="1">
        <p:scale>
          <a:sx n="95" d="100"/>
          <a:sy n="95" d="100"/>
        </p:scale>
        <p:origin x="1220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nushi Sharma" userId="1843826d-cf3f-4e45-81f7-446831df5b94" providerId="ADAL" clId="{4FC90210-8B37-470B-8F62-2A74F62A23AF}"/>
    <pc:docChg chg="custSel addSld delSld modSld sldOrd">
      <pc:chgData name="Manushi Sharma" userId="1843826d-cf3f-4e45-81f7-446831df5b94" providerId="ADAL" clId="{4FC90210-8B37-470B-8F62-2A74F62A23AF}" dt="2021-02-16T09:48:16.459" v="280" actId="403"/>
      <pc:docMkLst>
        <pc:docMk/>
      </pc:docMkLst>
      <pc:sldChg chg="modSp">
        <pc:chgData name="Manushi Sharma" userId="1843826d-cf3f-4e45-81f7-446831df5b94" providerId="ADAL" clId="{4FC90210-8B37-470B-8F62-2A74F62A23AF}" dt="2021-02-16T09:47:40.219" v="263" actId="404"/>
        <pc:sldMkLst>
          <pc:docMk/>
          <pc:sldMk cId="1505280934" sldId="313"/>
        </pc:sldMkLst>
        <pc:spChg chg="mod">
          <ac:chgData name="Manushi Sharma" userId="1843826d-cf3f-4e45-81f7-446831df5b94" providerId="ADAL" clId="{4FC90210-8B37-470B-8F62-2A74F62A23AF}" dt="2021-02-16T09:41:40.315" v="89" actId="6549"/>
          <ac:spMkLst>
            <pc:docMk/>
            <pc:sldMk cId="1505280934" sldId="313"/>
            <ac:spMk id="3" creationId="{00000000-0000-0000-0000-000000000000}"/>
          </ac:spMkLst>
        </pc:spChg>
        <pc:spChg chg="mod">
          <ac:chgData name="Manushi Sharma" userId="1843826d-cf3f-4e45-81f7-446831df5b94" providerId="ADAL" clId="{4FC90210-8B37-470B-8F62-2A74F62A23AF}" dt="2021-02-16T09:47:40.219" v="263" actId="404"/>
          <ac:spMkLst>
            <pc:docMk/>
            <pc:sldMk cId="1505280934" sldId="313"/>
            <ac:spMk id="4" creationId="{A57DD879-0BE0-4C8B-AF01-67D251F477F3}"/>
          </ac:spMkLst>
        </pc:spChg>
      </pc:sldChg>
      <pc:sldChg chg="modSp add del">
        <pc:chgData name="Manushi Sharma" userId="1843826d-cf3f-4e45-81f7-446831df5b94" providerId="ADAL" clId="{4FC90210-8B37-470B-8F62-2A74F62A23AF}" dt="2021-02-16T09:41:19.330" v="60" actId="2696"/>
        <pc:sldMkLst>
          <pc:docMk/>
          <pc:sldMk cId="3633819876" sldId="314"/>
        </pc:sldMkLst>
        <pc:spChg chg="mod">
          <ac:chgData name="Manushi Sharma" userId="1843826d-cf3f-4e45-81f7-446831df5b94" providerId="ADAL" clId="{4FC90210-8B37-470B-8F62-2A74F62A23AF}" dt="2021-02-16T09:39:09.642" v="12" actId="20577"/>
          <ac:spMkLst>
            <pc:docMk/>
            <pc:sldMk cId="3633819876" sldId="314"/>
            <ac:spMk id="2" creationId="{90AD14C8-1F28-4992-803C-28F9424A171C}"/>
          </ac:spMkLst>
        </pc:spChg>
        <pc:spChg chg="mod">
          <ac:chgData name="Manushi Sharma" userId="1843826d-cf3f-4e45-81f7-446831df5b94" providerId="ADAL" clId="{4FC90210-8B37-470B-8F62-2A74F62A23AF}" dt="2021-02-16T09:40:38.502" v="45" actId="20577"/>
          <ac:spMkLst>
            <pc:docMk/>
            <pc:sldMk cId="3633819876" sldId="314"/>
            <ac:spMk id="3" creationId="{5EC3FA39-B20A-481D-8B51-32A743C8DDAE}"/>
          </ac:spMkLst>
        </pc:spChg>
        <pc:spChg chg="mod">
          <ac:chgData name="Manushi Sharma" userId="1843826d-cf3f-4e45-81f7-446831df5b94" providerId="ADAL" clId="{4FC90210-8B37-470B-8F62-2A74F62A23AF}" dt="2021-02-16T09:41:10.760" v="59" actId="20577"/>
          <ac:spMkLst>
            <pc:docMk/>
            <pc:sldMk cId="3633819876" sldId="314"/>
            <ac:spMk id="4" creationId="{701E8AE6-F599-4465-BBBD-0FCA1B61516F}"/>
          </ac:spMkLst>
        </pc:spChg>
      </pc:sldChg>
      <pc:sldChg chg="addSp delSp modSp add ord">
        <pc:chgData name="Manushi Sharma" userId="1843826d-cf3f-4e45-81f7-446831df5b94" providerId="ADAL" clId="{4FC90210-8B37-470B-8F62-2A74F62A23AF}" dt="2021-02-16T09:48:16.459" v="280" actId="403"/>
        <pc:sldMkLst>
          <pc:docMk/>
          <pc:sldMk cId="3773187001" sldId="314"/>
        </pc:sldMkLst>
        <pc:spChg chg="mod">
          <ac:chgData name="Manushi Sharma" userId="1843826d-cf3f-4e45-81f7-446831df5b94" providerId="ADAL" clId="{4FC90210-8B37-470B-8F62-2A74F62A23AF}" dt="2021-02-16T09:48:05.512" v="276" actId="20577"/>
          <ac:spMkLst>
            <pc:docMk/>
            <pc:sldMk cId="3773187001" sldId="314"/>
            <ac:spMk id="2" creationId="{E9F86FCE-9B38-4006-A12B-15335F8F05F7}"/>
          </ac:spMkLst>
        </pc:spChg>
        <pc:spChg chg="mod">
          <ac:chgData name="Manushi Sharma" userId="1843826d-cf3f-4e45-81f7-446831df5b94" providerId="ADAL" clId="{4FC90210-8B37-470B-8F62-2A74F62A23AF}" dt="2021-02-16T09:48:16.459" v="280" actId="403"/>
          <ac:spMkLst>
            <pc:docMk/>
            <pc:sldMk cId="3773187001" sldId="314"/>
            <ac:spMk id="3" creationId="{4E8FD39F-7BC8-44B7-83C7-88DF5A087A6A}"/>
          </ac:spMkLst>
        </pc:spChg>
        <pc:spChg chg="mod">
          <ac:chgData name="Manushi Sharma" userId="1843826d-cf3f-4e45-81f7-446831df5b94" providerId="ADAL" clId="{4FC90210-8B37-470B-8F62-2A74F62A23AF}" dt="2021-02-16T09:47:17.574" v="257" actId="122"/>
          <ac:spMkLst>
            <pc:docMk/>
            <pc:sldMk cId="3773187001" sldId="314"/>
            <ac:spMk id="4" creationId="{30A6C848-0C4A-4CBC-97C5-4363AC86D782}"/>
          </ac:spMkLst>
        </pc:spChg>
        <pc:spChg chg="add del">
          <ac:chgData name="Manushi Sharma" userId="1843826d-cf3f-4e45-81f7-446831df5b94" providerId="ADAL" clId="{4FC90210-8B37-470B-8F62-2A74F62A23AF}" dt="2021-02-16T09:46:54.939" v="236" actId="478"/>
          <ac:spMkLst>
            <pc:docMk/>
            <pc:sldMk cId="3773187001" sldId="314"/>
            <ac:spMk id="5" creationId="{D51DBC37-D603-45A9-A4E6-551A46216A5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857B5A-707B-49AC-9DF0-0170288E9DD9}" type="datetimeFigureOut">
              <a:rPr lang="en-ZA" smtClean="0"/>
              <a:t>2021/10/08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23A191-D361-4A22-9B29-4FAEFC409BB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74449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23A191-D361-4A22-9B29-4FAEFC409BBB}" type="slidenum">
              <a:rPr lang="en-ZA" smtClean="0"/>
              <a:t>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6393203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3A191-D361-4A22-9B29-4FAEFC409BBB}" type="slidenum">
              <a:rPr lang="en-ZA" smtClean="0"/>
              <a:t>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677464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3A191-D361-4A22-9B29-4FAEFC409BBB}" type="slidenum">
              <a:rPr lang="en-ZA" smtClean="0"/>
              <a:t>5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999249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3A191-D361-4A22-9B29-4FAEFC409BBB}" type="slidenum">
              <a:rPr lang="en-ZA" smtClean="0"/>
              <a:t>6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7689082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3A191-D361-4A22-9B29-4FAEFC409BBB}" type="slidenum">
              <a:rPr lang="en-ZA" smtClean="0"/>
              <a:t>8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384014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Civil society, health and development policymakers, WHO, family medicine, PHCPI.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3A191-D361-4A22-9B29-4FAEFC409BBB}" type="slidenum">
              <a:rPr lang="en-ZA" smtClean="0"/>
              <a:t>10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689932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3A191-D361-4A22-9B29-4FAEFC409BBB}" type="slidenum">
              <a:rPr lang="en-ZA" smtClean="0"/>
              <a:t>11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90435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AE315-3112-4E13-844D-9AE75A5216E6}" type="datetime1">
              <a:rPr lang="en-ZA" smtClean="0"/>
              <a:t>2021/10/08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Twitter - @care_PHCRC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0A6E6-297F-40AB-8FF3-B222E58C1C6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43858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2FE56-0425-4973-89A9-2F4189FF1984}" type="datetime1">
              <a:rPr lang="en-ZA" smtClean="0"/>
              <a:t>2021/10/08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Twitter - @care_PHCRC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0A6E6-297F-40AB-8FF3-B222E58C1C6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41637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BA836-3812-412D-B2A1-71388AD42583}" type="datetime1">
              <a:rPr lang="en-ZA" smtClean="0"/>
              <a:t>2021/10/08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Twitter - @care_PHCRC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0A6E6-297F-40AB-8FF3-B222E58C1C6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824918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2 Tex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" y="1"/>
            <a:ext cx="12239417" cy="6903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4435" y="644078"/>
            <a:ext cx="10587965" cy="46428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2600" b="1">
                <a:solidFill>
                  <a:srgbClr val="454745"/>
                </a:solidFill>
                <a:latin typeface="Arial Unicode MS"/>
                <a:cs typeface="Arial Unicode MS"/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3"/>
          </p:nvPr>
        </p:nvSpPr>
        <p:spPr>
          <a:xfrm>
            <a:off x="902073" y="1323109"/>
            <a:ext cx="10363200" cy="4530436"/>
          </a:xfrm>
          <a:prstGeom prst="rect">
            <a:avLst/>
          </a:prstGeom>
        </p:spPr>
        <p:txBody>
          <a:bodyPr>
            <a:normAutofit/>
          </a:bodyPr>
          <a:lstStyle>
            <a:lvl1pPr marL="184150" marR="0" indent="-184150" algn="l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aseline="0">
                <a:solidFill>
                  <a:srgbClr val="454745"/>
                </a:solidFill>
                <a:latin typeface="Arial Unicode MS"/>
                <a:cs typeface="Arial Unicode M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xfrm>
            <a:off x="8737600" y="6356351"/>
            <a:ext cx="2844800" cy="365125"/>
          </a:xfrm>
        </p:spPr>
        <p:txBody>
          <a:bodyPr/>
          <a:lstStyle>
            <a:lvl1pPr algn="ctr">
              <a:defRPr>
                <a:solidFill>
                  <a:srgbClr val="454745"/>
                </a:solidFill>
                <a:latin typeface="Arial Unicode MS"/>
                <a:cs typeface="Arial Unicode MS"/>
              </a:defRPr>
            </a:lvl1pPr>
          </a:lstStyle>
          <a:p>
            <a:fld id="{EF7EA6BA-EEA1-48C4-AFCA-8ED38EA1EFCD}" type="datetime1">
              <a:rPr lang="en-AU" smtClean="0"/>
              <a:t>8/10/2021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sz="800">
                <a:solidFill>
                  <a:srgbClr val="454745"/>
                </a:solidFill>
                <a:latin typeface="Arial Unicode MS"/>
                <a:cs typeface="Arial Unicode MS"/>
              </a:defRPr>
            </a:lvl1pPr>
          </a:lstStyle>
          <a:p>
            <a:pPr>
              <a:defRPr/>
            </a:pPr>
            <a:r>
              <a:rPr lang="en-US"/>
              <a:t> Private &amp; Confidential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rgbClr val="454745"/>
                </a:solidFill>
                <a:latin typeface="Arial Unicode MS"/>
                <a:cs typeface="Arial Unicode MS"/>
              </a:defRPr>
            </a:lvl1pPr>
          </a:lstStyle>
          <a:p>
            <a:fld id="{1BE4E731-9A97-494C-A3D0-97444523C0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850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0F6DC-38C4-4EDC-A0DC-FBD8D5423597}" type="datetime1">
              <a:rPr lang="en-ZA" smtClean="0"/>
              <a:t>2021/10/08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Twitter - @care_PHCRC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0A6E6-297F-40AB-8FF3-B222E58C1C6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41544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0F503-5260-4BA1-845D-1C6F0C0ABB06}" type="datetime1">
              <a:rPr lang="en-ZA" smtClean="0"/>
              <a:t>2021/10/08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Twitter - @care_PHCRC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0A6E6-297F-40AB-8FF3-B222E58C1C6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38414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C16AD-909A-4E8C-B7C2-245E58908731}" type="datetime1">
              <a:rPr lang="en-ZA" smtClean="0"/>
              <a:t>2021/10/08</a:t>
            </a:fld>
            <a:endParaRPr lang="en-Z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Twitter - @care_PHCRC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0A6E6-297F-40AB-8FF3-B222E58C1C6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18868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889A8-6348-4114-A318-A40E221211FA}" type="datetime1">
              <a:rPr lang="en-ZA" smtClean="0"/>
              <a:t>2021/10/08</a:t>
            </a:fld>
            <a:endParaRPr lang="en-ZA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Twitter - @care_PHCRC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0A6E6-297F-40AB-8FF3-B222E58C1C6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73484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06494-4414-4D50-86CA-31212B99D2F7}" type="datetime1">
              <a:rPr lang="en-ZA" smtClean="0"/>
              <a:t>2021/10/08</a:t>
            </a:fld>
            <a:endParaRPr lang="en-ZA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Twitter - @care_PHCRC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0A6E6-297F-40AB-8FF3-B222E58C1C6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12239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A45A1-4F8B-404F-81B5-7E90DE50A6DE}" type="datetime1">
              <a:rPr lang="en-ZA" smtClean="0"/>
              <a:t>2021/10/08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Twitter - @care_PHCRC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0A6E6-297F-40AB-8FF3-B222E58C1C6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237266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A1700-FE37-40ED-8F40-1F58BC3FECB6}" type="datetime1">
              <a:rPr lang="en-ZA" smtClean="0"/>
              <a:t>2021/10/08</a:t>
            </a:fld>
            <a:endParaRPr lang="en-Z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Twitter - @care_PHCRC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0A6E6-297F-40AB-8FF3-B222E58C1C6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83034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3E75E-8B76-40DE-8E8E-0C4DD2A97F78}" type="datetime1">
              <a:rPr lang="en-ZA" smtClean="0"/>
              <a:t>2021/10/08</a:t>
            </a:fld>
            <a:endParaRPr lang="en-Z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r>
              <a:rPr lang="en-ZA"/>
              <a:t>Twitter - @care_PHCRC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0A6E6-297F-40AB-8FF3-B222E58C1C6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6939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967D3B8-F265-4120-9F95-21E6DEEAEF98}" type="datetime1">
              <a:rPr lang="en-ZA" smtClean="0"/>
              <a:t>2021/10/08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ZA"/>
              <a:t>Twitter - @care_PHCRC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3220A6E6-297F-40AB-8FF3-B222E58C1C6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204739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0">
            <a:extLst>
              <a:ext uri="{FF2B5EF4-FFF2-40B4-BE49-F238E27FC236}">
                <a16:creationId xmlns:a16="http://schemas.microsoft.com/office/drawing/2014/main" id="{20A9CA88-93EB-4DC0-A00D-64E6AB7A088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2">
            <a:extLst>
              <a:ext uri="{FF2B5EF4-FFF2-40B4-BE49-F238E27FC236}">
                <a16:creationId xmlns:a16="http://schemas.microsoft.com/office/drawing/2014/main" id="{DE84C1AD-30A9-4EF6-A8E1-7484242EF80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7552943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6068070" cy="3255264"/>
          </a:xfrm>
        </p:spPr>
        <p:txBody>
          <a:bodyPr>
            <a:normAutofit/>
          </a:bodyPr>
          <a:lstStyle/>
          <a:p>
            <a:r>
              <a:rPr lang="en-US" sz="5500"/>
              <a:t>Introduction to the Primary Health Care Research Consortium</a:t>
            </a:r>
            <a:endParaRPr lang="en-ZA" sz="55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4" y="4670246"/>
            <a:ext cx="6037903" cy="914400"/>
          </a:xfrm>
        </p:spPr>
        <p:txBody>
          <a:bodyPr>
            <a:noAutofit/>
          </a:bodyPr>
          <a:lstStyle/>
          <a:p>
            <a:r>
              <a:rPr lang="en-US" sz="1600" dirty="0"/>
              <a:t>Prof Bob Mash</a:t>
            </a:r>
          </a:p>
          <a:p>
            <a:r>
              <a:rPr lang="en-US" sz="1600" dirty="0"/>
              <a:t>Chair PHCRC steering committee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014" y="6220990"/>
            <a:ext cx="2394301" cy="4369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8792" y="3113357"/>
            <a:ext cx="5944400" cy="17090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418" y="6222580"/>
            <a:ext cx="1726374" cy="42296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86E571C-8A2B-4F37-B155-9C5DF0ACAF8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01597" y="6189199"/>
            <a:ext cx="1681479" cy="616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239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546061"/>
            <a:ext cx="3222171" cy="1000978"/>
          </a:xfrm>
        </p:spPr>
        <p:txBody>
          <a:bodyPr>
            <a:normAutofit fontScale="90000"/>
          </a:bodyPr>
          <a:lstStyle/>
          <a:p>
            <a:r>
              <a:rPr lang="en-US" dirty="0"/>
              <a:t>Advisory committee</a:t>
            </a:r>
            <a:endParaRPr lang="en-ZA" dirty="0"/>
          </a:p>
        </p:txBody>
      </p:sp>
      <p:sp>
        <p:nvSpPr>
          <p:cNvPr id="4" name="TextBox 3"/>
          <p:cNvSpPr txBox="1"/>
          <p:nvPr/>
        </p:nvSpPr>
        <p:spPr>
          <a:xfrm>
            <a:off x="5399313" y="5528066"/>
            <a:ext cx="1545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Delhi 2020</a:t>
            </a:r>
            <a:endParaRPr lang="en-ZA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03286" y="1196384"/>
            <a:ext cx="3249988" cy="4701014"/>
          </a:xfrm>
        </p:spPr>
        <p:txBody>
          <a:bodyPr>
            <a:normAutofit fontScale="92500" lnSpcReduction="2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1600" dirty="0"/>
          </a:p>
          <a:p>
            <a:r>
              <a:rPr lang="en-US" sz="1600" dirty="0"/>
              <a:t>Emma </a:t>
            </a:r>
            <a:r>
              <a:rPr lang="en-US" sz="1600" dirty="0" err="1"/>
              <a:t>Ariarte</a:t>
            </a:r>
            <a:r>
              <a:rPr lang="en-US" sz="1600" dirty="0"/>
              <a:t> – Inter American Development Bank</a:t>
            </a:r>
          </a:p>
          <a:p>
            <a:r>
              <a:rPr lang="en-US" sz="1600" dirty="0"/>
              <a:t>Rajani Ved – Previously with National Health Systems Resource Centre, India</a:t>
            </a:r>
          </a:p>
          <a:p>
            <a:r>
              <a:rPr lang="en-US" sz="1600" dirty="0"/>
              <a:t>Robert Marten, WHO Alliance</a:t>
            </a:r>
          </a:p>
          <a:p>
            <a:r>
              <a:rPr lang="en-US" sz="1600" dirty="0" err="1"/>
              <a:t>Sherina</a:t>
            </a:r>
            <a:r>
              <a:rPr lang="en-US" sz="1600" dirty="0"/>
              <a:t> </a:t>
            </a:r>
            <a:r>
              <a:rPr lang="en-US" sz="1600" dirty="0" err="1"/>
              <a:t>Sidik</a:t>
            </a:r>
            <a:r>
              <a:rPr lang="en-US" sz="1600" dirty="0"/>
              <a:t>, Family Medicine,</a:t>
            </a:r>
            <a:r>
              <a:rPr lang="en-ZA" sz="1600" dirty="0"/>
              <a:t> University Putra Malaysia</a:t>
            </a:r>
            <a:endParaRPr lang="en-US" sz="1600" dirty="0"/>
          </a:p>
          <a:p>
            <a:r>
              <a:rPr lang="en-US" sz="1600" dirty="0"/>
              <a:t>Koku </a:t>
            </a:r>
            <a:r>
              <a:rPr lang="en-US" sz="1600" dirty="0" err="1"/>
              <a:t>Awoonor</a:t>
            </a:r>
            <a:r>
              <a:rPr lang="en-US" sz="1600" dirty="0"/>
              <a:t>-Williams, Previously with Ministry of Health, Ghana</a:t>
            </a:r>
          </a:p>
          <a:p>
            <a:r>
              <a:rPr lang="en-US" sz="1600" dirty="0"/>
              <a:t>Beth Tritter, PHC Performance Initiative</a:t>
            </a:r>
          </a:p>
          <a:p>
            <a:r>
              <a:rPr lang="en-US" sz="1600" dirty="0"/>
              <a:t>Itai Rusike, </a:t>
            </a:r>
            <a:r>
              <a:rPr lang="en-ZA" sz="1600" dirty="0"/>
              <a:t>Community Working Group on Health, Zimbabwe</a:t>
            </a:r>
            <a:endParaRPr lang="en-US" sz="1600" dirty="0"/>
          </a:p>
        </p:txBody>
      </p:sp>
      <p:pic>
        <p:nvPicPr>
          <p:cNvPr id="1026" name="Picture 2" descr="https://phcrc.world/wp-content/uploads/2020/10/emm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8232" y="780642"/>
            <a:ext cx="1597025" cy="1610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phcrc.world/wp-content/uploads/2020/10/rajan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257" y="780642"/>
            <a:ext cx="1597025" cy="1610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phcrc.world/wp-content/uploads/2020/10/Robert-Marten-p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282" y="780642"/>
            <a:ext cx="1597025" cy="1610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phcrc.world/wp-content/uploads/2020/10/SHERIN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9307" y="780642"/>
            <a:ext cx="1597025" cy="1610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phcrc.world/wp-content/uploads/2020/10/koku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283" y="2390939"/>
            <a:ext cx="1636032" cy="1610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phcrc.world/wp-content/uploads/2020/10/beth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9306" y="4077436"/>
            <a:ext cx="1597025" cy="1610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phcrc.world/wp-content/uploads/2020/10/Itai-Rusike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9307" y="2467139"/>
            <a:ext cx="1597025" cy="1610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8CF699-361F-491E-87D6-BF09A7D3C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ZA" dirty="0"/>
              <a:t>Twitter - @</a:t>
            </a:r>
            <a:r>
              <a:rPr lang="en-ZA" dirty="0" err="1"/>
              <a:t>care_PHCRC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1119749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546061"/>
            <a:ext cx="3222171" cy="1000978"/>
          </a:xfrm>
        </p:spPr>
        <p:txBody>
          <a:bodyPr>
            <a:normAutofit fontScale="90000"/>
          </a:bodyPr>
          <a:lstStyle/>
          <a:p>
            <a:r>
              <a:rPr lang="en-US" dirty="0"/>
              <a:t>PHCRC: Webinar series</a:t>
            </a:r>
            <a:endParaRPr lang="en-ZA" dirty="0"/>
          </a:p>
        </p:txBody>
      </p:sp>
      <p:sp>
        <p:nvSpPr>
          <p:cNvPr id="4" name="TextBox 3"/>
          <p:cNvSpPr txBox="1"/>
          <p:nvPr/>
        </p:nvSpPr>
        <p:spPr>
          <a:xfrm>
            <a:off x="5399313" y="5528066"/>
            <a:ext cx="1545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Delhi 2020</a:t>
            </a:r>
            <a:endParaRPr lang="en-ZA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091A61-D6D8-4C07-BD00-B3A067B7F229}"/>
              </a:ext>
            </a:extLst>
          </p:cNvPr>
          <p:cNvSpPr txBox="1"/>
          <p:nvPr/>
        </p:nvSpPr>
        <p:spPr>
          <a:xfrm>
            <a:off x="4192461" y="1161800"/>
            <a:ext cx="666881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Theme - </a:t>
            </a:r>
            <a:r>
              <a:rPr lang="en-IN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Scaling new frontiers in primary health care through research and partnership</a:t>
            </a:r>
          </a:p>
          <a:p>
            <a:endParaRPr lang="en-IN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en-AU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Showcase the existing evidence base, consider research and policy priorities and highlight gaps that remain in taking forward a PHC research agenda</a:t>
            </a:r>
          </a:p>
          <a:p>
            <a:pPr marL="285750" indent="-285750">
              <a:buFontTx/>
              <a:buChar char="-"/>
            </a:pPr>
            <a:r>
              <a:rPr lang="en-AU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Initiate and engage in a constructive dialogue on PHC </a:t>
            </a:r>
          </a:p>
          <a:p>
            <a:endParaRPr lang="en-IN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8361246-1230-45C0-840C-18FA9F079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Twitter - @care_PHCRC</a:t>
            </a:r>
          </a:p>
        </p:txBody>
      </p:sp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F17E1CF6-E5E9-4572-A12D-932E8EBC65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47" y="4190773"/>
            <a:ext cx="3224424" cy="1337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479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20" y="826173"/>
            <a:ext cx="2947482" cy="1038177"/>
          </a:xfrm>
        </p:spPr>
        <p:txBody>
          <a:bodyPr anchor="b">
            <a:noAutofit/>
          </a:bodyPr>
          <a:lstStyle/>
          <a:p>
            <a:r>
              <a:rPr lang="en-US" dirty="0"/>
              <a:t>Preliminary steps 2016-18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920" y="2043481"/>
            <a:ext cx="2947482" cy="3744264"/>
          </a:xfrm>
        </p:spPr>
        <p:txBody>
          <a:bodyPr anchor="t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Scoping review</a:t>
            </a:r>
          </a:p>
          <a:p>
            <a:r>
              <a:rPr lang="en-US" dirty="0">
                <a:solidFill>
                  <a:srgbClr val="FFFFFF"/>
                </a:solidFill>
              </a:rPr>
              <a:t>Priority setting meeting</a:t>
            </a:r>
          </a:p>
          <a:p>
            <a:r>
              <a:rPr lang="en-US" dirty="0">
                <a:solidFill>
                  <a:srgbClr val="FFFFFF"/>
                </a:solidFill>
              </a:rPr>
              <a:t>Delphi consensus building</a:t>
            </a:r>
          </a:p>
          <a:p>
            <a:r>
              <a:rPr lang="en-US" dirty="0">
                <a:solidFill>
                  <a:srgbClr val="FFFFFF"/>
                </a:solidFill>
              </a:rPr>
              <a:t>PHC research priorities identified</a:t>
            </a:r>
          </a:p>
          <a:p>
            <a:endParaRPr lang="en-US" dirty="0">
              <a:solidFill>
                <a:srgbClr val="FFFFFF"/>
              </a:solidFill>
            </a:endParaRPr>
          </a:p>
          <a:p>
            <a:endParaRPr lang="en-ZA" sz="1600" dirty="0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1295" y="297537"/>
            <a:ext cx="4448133" cy="633186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DB7436F-39ED-F642-B1CE-3A421D9FB611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2" t="8796" r="1982" b="8150"/>
          <a:stretch/>
        </p:blipFill>
        <p:spPr>
          <a:xfrm>
            <a:off x="0" y="4487333"/>
            <a:ext cx="3437466" cy="1919809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ACF958-9B2E-480D-B297-70DC521CE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37466" y="6407142"/>
            <a:ext cx="5911517" cy="365125"/>
          </a:xfrm>
        </p:spPr>
        <p:txBody>
          <a:bodyPr/>
          <a:lstStyle/>
          <a:p>
            <a:r>
              <a:rPr lang="en-ZA" dirty="0"/>
              <a:t>Twitter - @</a:t>
            </a:r>
            <a:r>
              <a:rPr lang="en-ZA" dirty="0" err="1"/>
              <a:t>care_PHCRC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542699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2546061"/>
            <a:ext cx="2852058" cy="1000978"/>
          </a:xfrm>
        </p:spPr>
        <p:txBody>
          <a:bodyPr>
            <a:normAutofit fontScale="90000"/>
          </a:bodyPr>
          <a:lstStyle/>
          <a:p>
            <a:r>
              <a:rPr lang="en-US" dirty="0"/>
              <a:t>Six founding members</a:t>
            </a:r>
            <a:endParaRPr lang="en-ZA" dirty="0"/>
          </a:p>
        </p:txBody>
      </p:sp>
      <p:sp>
        <p:nvSpPr>
          <p:cNvPr id="11" name="Content Placeholder 4"/>
          <p:cNvSpPr>
            <a:spLocks noGrp="1"/>
          </p:cNvSpPr>
          <p:nvPr>
            <p:ph idx="1"/>
          </p:nvPr>
        </p:nvSpPr>
        <p:spPr>
          <a:xfrm>
            <a:off x="3864431" y="1054718"/>
            <a:ext cx="6682071" cy="4690532"/>
          </a:xfrm>
        </p:spPr>
        <p:txBody>
          <a:bodyPr anchor="t">
            <a:normAutofit lnSpcReduction="10000"/>
          </a:bodyPr>
          <a:lstStyle/>
          <a:p>
            <a:pPr lvl="0"/>
            <a:r>
              <a:rPr lang="en-US" sz="2400" dirty="0"/>
              <a:t>American University of Beirut, Lebanon</a:t>
            </a:r>
            <a:endParaRPr lang="en-ZA" sz="2400" dirty="0"/>
          </a:p>
          <a:p>
            <a:pPr lvl="0"/>
            <a:r>
              <a:rPr lang="en-US" sz="2400" dirty="0" smtClean="0"/>
              <a:t>International </a:t>
            </a:r>
            <a:r>
              <a:rPr lang="en-US" sz="2400" dirty="0"/>
              <a:t>Centre for </a:t>
            </a:r>
            <a:r>
              <a:rPr lang="en-US" sz="2400" dirty="0" err="1"/>
              <a:t>Diarrhoeal</a:t>
            </a:r>
            <a:r>
              <a:rPr lang="en-US" sz="2400" dirty="0"/>
              <a:t> Disease Research, Bangladesh</a:t>
            </a:r>
            <a:endParaRPr lang="en-ZA" sz="2400" dirty="0"/>
          </a:p>
          <a:p>
            <a:pPr lvl="0"/>
            <a:r>
              <a:rPr lang="en-US" sz="2400" dirty="0"/>
              <a:t>Primary Care and Family Medicine Network (</a:t>
            </a:r>
            <a:r>
              <a:rPr lang="en-US" sz="2400" dirty="0" err="1"/>
              <a:t>Primafamed</a:t>
            </a:r>
            <a:r>
              <a:rPr lang="en-US" sz="2400" dirty="0"/>
              <a:t>), sub-Saharan Africa, with core at Stellenbosch University, South Africa</a:t>
            </a:r>
            <a:endParaRPr lang="en-ZA" sz="2400" dirty="0"/>
          </a:p>
          <a:p>
            <a:pPr lvl="0"/>
            <a:r>
              <a:rPr lang="en-US" sz="2400" dirty="0"/>
              <a:t>The George Institute for Global Health, India and Australia.</a:t>
            </a:r>
            <a:endParaRPr lang="en-ZA" sz="2400" dirty="0"/>
          </a:p>
          <a:p>
            <a:pPr lvl="0"/>
            <a:r>
              <a:rPr lang="en-US" sz="2400" dirty="0"/>
              <a:t>World Organization of Family Doctors (WONCA); global network with core in Bangkok, Thailand</a:t>
            </a:r>
            <a:r>
              <a:rPr lang="en-US" sz="2400" dirty="0" smtClean="0"/>
              <a:t>.</a:t>
            </a:r>
          </a:p>
          <a:p>
            <a:r>
              <a:rPr lang="en-US" sz="2400" dirty="0"/>
              <a:t>George Washington University, United States of America</a:t>
            </a:r>
            <a:endParaRPr lang="en-ZA" sz="2400" dirty="0"/>
          </a:p>
          <a:p>
            <a:pPr lvl="0"/>
            <a:endParaRPr lang="en-ZA" sz="2400" dirty="0"/>
          </a:p>
          <a:p>
            <a:endParaRPr lang="en-ZA" dirty="0"/>
          </a:p>
        </p:txBody>
      </p:sp>
      <p:pic>
        <p:nvPicPr>
          <p:cNvPr id="4" name="Content Placeholder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82533"/>
            <a:ext cx="3438497" cy="193158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B30AC3-5B49-4FB0-A7AA-A08593C01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ZA" dirty="0"/>
              <a:t>Twitter - @</a:t>
            </a:r>
            <a:r>
              <a:rPr lang="en-ZA" dirty="0" err="1"/>
              <a:t>care_PHCRC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063508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2546061"/>
            <a:ext cx="2852058" cy="1000978"/>
          </a:xfrm>
        </p:spPr>
        <p:txBody>
          <a:bodyPr>
            <a:normAutofit fontScale="90000"/>
          </a:bodyPr>
          <a:lstStyle/>
          <a:p>
            <a:r>
              <a:rPr lang="en-US" dirty="0"/>
              <a:t>Presentation of evidence gaps and priority PHC research questions 2019</a:t>
            </a:r>
            <a:endParaRPr lang="en-ZA" dirty="0"/>
          </a:p>
        </p:txBody>
      </p:sp>
      <p:sp>
        <p:nvSpPr>
          <p:cNvPr id="4" name="Rectangle 3"/>
          <p:cNvSpPr/>
          <p:nvPr/>
        </p:nvSpPr>
        <p:spPr>
          <a:xfrm>
            <a:off x="4107745" y="5399705"/>
            <a:ext cx="44772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Health Systems Global symposium, Liverpool</a:t>
            </a:r>
            <a:endParaRPr lang="en-ZA" dirty="0">
              <a:solidFill>
                <a:schemeClr val="bg1"/>
              </a:solidFill>
            </a:endParaRPr>
          </a:p>
        </p:txBody>
      </p:sp>
      <p:pic>
        <p:nvPicPr>
          <p:cNvPr id="6" name="Content Placeholder 5" descr="A screenshot of a social media post&#10;&#10;Description automatically generated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1526" t="45" r="-1994" b="1"/>
          <a:stretch/>
        </p:blipFill>
        <p:spPr>
          <a:xfrm>
            <a:off x="3596595" y="814151"/>
            <a:ext cx="7315200" cy="446479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Rectangle 6"/>
          <p:cNvSpPr/>
          <p:nvPr/>
        </p:nvSpPr>
        <p:spPr>
          <a:xfrm>
            <a:off x="3744487" y="5584371"/>
            <a:ext cx="7430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dirty="0"/>
              <a:t>BMJ Global Health 2019 Supplement: https://gh.bmj.com/content/4/Suppl_8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A4EAFB-9C7E-4BB9-8718-8E9522E38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ZA" dirty="0"/>
              <a:t>Twitter - @</a:t>
            </a:r>
            <a:r>
              <a:rPr lang="en-ZA" dirty="0" err="1"/>
              <a:t>care_PHCRC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8396147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741" y="1718747"/>
            <a:ext cx="3222171" cy="1000978"/>
          </a:xfrm>
        </p:spPr>
        <p:txBody>
          <a:bodyPr>
            <a:normAutofit fontScale="90000"/>
          </a:bodyPr>
          <a:lstStyle/>
          <a:p>
            <a:r>
              <a:rPr lang="en-US" dirty="0"/>
              <a:t>Vision and mission</a:t>
            </a:r>
            <a:endParaRPr lang="en-ZA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683908" y="1104220"/>
            <a:ext cx="7315200" cy="5119687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400" b="1" dirty="0"/>
              <a:t>Vision </a:t>
            </a:r>
          </a:p>
          <a:p>
            <a:pPr marL="0" indent="0">
              <a:buNone/>
            </a:pPr>
            <a:r>
              <a:rPr lang="en-US" sz="2400" dirty="0"/>
              <a:t>Improving health through strengthening high quality, person-centered, primary health care in low and middle-income countries.</a:t>
            </a:r>
          </a:p>
          <a:p>
            <a:pPr marL="0" indent="0">
              <a:buNone/>
            </a:pPr>
            <a:r>
              <a:rPr lang="en-US" sz="2400" b="1" dirty="0"/>
              <a:t>Mission</a:t>
            </a:r>
          </a:p>
          <a:p>
            <a:pPr marL="0" indent="0">
              <a:buNone/>
            </a:pPr>
            <a:r>
              <a:rPr lang="en-US" sz="2400" dirty="0"/>
              <a:t>We will achieve this through:</a:t>
            </a:r>
            <a:endParaRPr lang="en-ZA" sz="2400" dirty="0"/>
          </a:p>
          <a:p>
            <a:pPr lvl="0"/>
            <a:r>
              <a:rPr lang="en-US" sz="2400" dirty="0"/>
              <a:t>developing, capacitating, conducting, and disseminating LMIC-led research </a:t>
            </a:r>
            <a:endParaRPr lang="en-ZA" sz="2400" dirty="0"/>
          </a:p>
          <a:p>
            <a:pPr lvl="0"/>
            <a:r>
              <a:rPr lang="en-US" sz="2400" dirty="0"/>
              <a:t>driving research to action by addressing priority knowledge gaps</a:t>
            </a:r>
            <a:endParaRPr lang="en-ZA" sz="2400" dirty="0"/>
          </a:p>
          <a:p>
            <a:pPr lvl="0"/>
            <a:r>
              <a:rPr lang="en-US" sz="2400" dirty="0" err="1"/>
              <a:t>catalysing</a:t>
            </a:r>
            <a:r>
              <a:rPr lang="en-US" sz="2400" dirty="0"/>
              <a:t> a global network of collaborating partners</a:t>
            </a:r>
            <a:endParaRPr lang="en-ZA" sz="2400" dirty="0"/>
          </a:p>
          <a:p>
            <a:endParaRPr lang="en-ZA" dirty="0"/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53947"/>
            <a:ext cx="3450772" cy="2596243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E18D46-EE7F-4724-98B7-44B3D7C71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ZA"/>
              <a:t>Twitter - @care_PHCRC</a:t>
            </a:r>
          </a:p>
        </p:txBody>
      </p:sp>
    </p:spTree>
    <p:extLst>
      <p:ext uri="{BB962C8B-B14F-4D97-AF65-F5344CB8AC3E}">
        <p14:creationId xmlns:p14="http://schemas.microsoft.com/office/powerpoint/2010/main" val="3847977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546061"/>
            <a:ext cx="3222171" cy="1000978"/>
          </a:xfrm>
        </p:spPr>
        <p:txBody>
          <a:bodyPr>
            <a:normAutofit fontScale="90000"/>
          </a:bodyPr>
          <a:lstStyle/>
          <a:p>
            <a:r>
              <a:rPr lang="en-US" dirty="0"/>
              <a:t>Initial research 2021</a:t>
            </a:r>
            <a:endParaRPr lang="en-ZA" dirty="0"/>
          </a:p>
        </p:txBody>
      </p:sp>
      <p:sp>
        <p:nvSpPr>
          <p:cNvPr id="4" name="TextBox 3"/>
          <p:cNvSpPr txBox="1"/>
          <p:nvPr/>
        </p:nvSpPr>
        <p:spPr>
          <a:xfrm>
            <a:off x="5399313" y="5528066"/>
            <a:ext cx="1545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Delhi 2020</a:t>
            </a:r>
            <a:endParaRPr lang="en-ZA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3068" y="874993"/>
            <a:ext cx="7315200" cy="5120640"/>
          </a:xfrm>
        </p:spPr>
        <p:txBody>
          <a:bodyPr>
            <a:normAutofit fontScale="92500" lnSpcReduction="10000"/>
          </a:bodyPr>
          <a:lstStyle/>
          <a:p>
            <a:r>
              <a:rPr lang="en-GB" sz="2800" dirty="0" smtClean="0"/>
              <a:t>How </a:t>
            </a:r>
            <a:r>
              <a:rPr lang="en-GB" sz="2800" dirty="0"/>
              <a:t>are different LMICs implementing PHC team integration to support comprehensive primary health care? A multi-country mixed methods study – Mexico, </a:t>
            </a:r>
            <a:r>
              <a:rPr lang="en-GB" sz="2800" b="1" dirty="0"/>
              <a:t>Uganda, </a:t>
            </a:r>
            <a:r>
              <a:rPr lang="en-GB" sz="2800" dirty="0"/>
              <a:t>India</a:t>
            </a:r>
          </a:p>
          <a:p>
            <a:r>
              <a:rPr lang="en-ZA" sz="2800" dirty="0"/>
              <a:t>Characterizing the Use of Primary Health Care (PHC) Performance Information: A multiple case study in El Salvador, Lebanon and </a:t>
            </a:r>
            <a:r>
              <a:rPr lang="en-ZA" sz="2800" b="1" dirty="0" smtClean="0"/>
              <a:t>Malawi</a:t>
            </a:r>
          </a:p>
          <a:p>
            <a:r>
              <a:rPr lang="en-ZA" sz="2800" dirty="0" smtClean="0"/>
              <a:t>Identifying effective primary health care service delivery models for integrated management of chronic diseases in resource-constrained settings </a:t>
            </a:r>
          </a:p>
          <a:p>
            <a:r>
              <a:rPr lang="en-US" sz="2800" dirty="0"/>
              <a:t>An International Survey on the Integration of Public Health and Primary Care in COVID-19 Vaccination Campaigns</a:t>
            </a:r>
            <a:endParaRPr lang="en-ZA" sz="2800" dirty="0"/>
          </a:p>
          <a:p>
            <a:endParaRPr lang="en-Z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79DB98-FE9D-433F-8937-5D896F557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ZA"/>
              <a:t>Twitter - @care_PHCRC</a:t>
            </a:r>
          </a:p>
        </p:txBody>
      </p:sp>
    </p:spTree>
    <p:extLst>
      <p:ext uri="{BB962C8B-B14F-4D97-AF65-F5344CB8AC3E}">
        <p14:creationId xmlns:p14="http://schemas.microsoft.com/office/powerpoint/2010/main" val="17510128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Funding application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ZA" sz="2800" dirty="0"/>
              <a:t>NIHR Global Health Research Group on community-orientated models of primary health care in low and middle-income countries - COHERENT </a:t>
            </a:r>
            <a:r>
              <a:rPr lang="en-ZA" sz="2800" dirty="0" smtClean="0"/>
              <a:t>– </a:t>
            </a:r>
            <a:r>
              <a:rPr lang="en-ZA" sz="2800" b="1" dirty="0" smtClean="0"/>
              <a:t>Malawi, South Africa</a:t>
            </a:r>
            <a:r>
              <a:rPr lang="en-ZA" sz="2800" dirty="0" smtClean="0"/>
              <a:t>, Bangladesh, India and UK</a:t>
            </a:r>
          </a:p>
          <a:p>
            <a:r>
              <a:rPr lang="en-GB" sz="2800" dirty="0"/>
              <a:t>Implementation of the </a:t>
            </a:r>
            <a:r>
              <a:rPr lang="en-GB" sz="2800" dirty="0" err="1"/>
              <a:t>COmmunity</a:t>
            </a:r>
            <a:r>
              <a:rPr lang="en-GB" sz="2800" dirty="0"/>
              <a:t> </a:t>
            </a:r>
            <a:r>
              <a:rPr lang="en-GB" sz="2800" dirty="0" err="1"/>
              <a:t>HEalth</a:t>
            </a:r>
            <a:r>
              <a:rPr lang="en-GB" sz="2800" dirty="0"/>
              <a:t> System </a:t>
            </a:r>
            <a:r>
              <a:rPr lang="en-GB" sz="2800" dirty="0" err="1"/>
              <a:t>InnovatiON</a:t>
            </a:r>
            <a:r>
              <a:rPr lang="en-GB" sz="2800" dirty="0"/>
              <a:t> Project in low- and middle- income </a:t>
            </a:r>
            <a:r>
              <a:rPr lang="en-GB" sz="2800" dirty="0"/>
              <a:t>countries, COHESION - I </a:t>
            </a:r>
            <a:r>
              <a:rPr lang="en-GB" sz="2800" dirty="0"/>
              <a:t>-</a:t>
            </a:r>
            <a:r>
              <a:rPr lang="en-AU" sz="2800" dirty="0"/>
              <a:t>Peru, Nepal, </a:t>
            </a:r>
            <a:r>
              <a:rPr lang="en-AU" sz="2800" b="1" dirty="0"/>
              <a:t>Mozambique</a:t>
            </a:r>
            <a:r>
              <a:rPr lang="en-AU" sz="2800" dirty="0"/>
              <a:t>, India</a:t>
            </a:r>
          </a:p>
          <a:p>
            <a:endParaRPr lang="en-GB" sz="2800" dirty="0"/>
          </a:p>
          <a:p>
            <a:endParaRPr lang="en-ZA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/>
              <a:t>Twitter - @care_PHCRC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906865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546061"/>
            <a:ext cx="3222171" cy="1000978"/>
          </a:xfrm>
        </p:spPr>
        <p:txBody>
          <a:bodyPr>
            <a:normAutofit fontScale="90000"/>
          </a:bodyPr>
          <a:lstStyle/>
          <a:p>
            <a:r>
              <a:rPr lang="en-US" dirty="0"/>
              <a:t>Website and communication</a:t>
            </a:r>
            <a:endParaRPr lang="en-ZA" dirty="0"/>
          </a:p>
        </p:txBody>
      </p:sp>
      <p:sp>
        <p:nvSpPr>
          <p:cNvPr id="4" name="TextBox 3"/>
          <p:cNvSpPr txBox="1"/>
          <p:nvPr/>
        </p:nvSpPr>
        <p:spPr>
          <a:xfrm>
            <a:off x="5399313" y="5528066"/>
            <a:ext cx="1545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Delhi 2020</a:t>
            </a:r>
            <a:endParaRPr lang="en-ZA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https://phcrc.world</a:t>
            </a:r>
            <a:endParaRPr lang="en-ZA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544" y="864108"/>
            <a:ext cx="7887513" cy="3246266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F871AA-698C-404A-9BB5-FEAADDF25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ZA" dirty="0"/>
              <a:t>Twitter - @</a:t>
            </a:r>
            <a:r>
              <a:rPr lang="en-ZA" dirty="0" err="1"/>
              <a:t>care_PHCRC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9186800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20F74-C3E3-4CA3-8C60-E24DE909A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Communications update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030BD7-5C76-4947-AAEE-A8744C9738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4650" y="3127822"/>
            <a:ext cx="4686300" cy="30861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1CDBA23-35F9-4AE7-A6B2-FBFFF33546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1337" y="918022"/>
            <a:ext cx="4352925" cy="2209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FF0DA38-FBEE-487B-B43E-14142CEC167C}"/>
              </a:ext>
            </a:extLst>
          </p:cNvPr>
          <p:cNvSpPr txBox="1"/>
          <p:nvPr/>
        </p:nvSpPr>
        <p:spPr>
          <a:xfrm>
            <a:off x="361950" y="1333500"/>
            <a:ext cx="619124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200" dirty="0"/>
              <a:t>Newsletter No 1 published in 2020 was a general update about the consortium.</a:t>
            </a:r>
          </a:p>
          <a:p>
            <a:endParaRPr lang="en-AU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200" dirty="0"/>
              <a:t>Newsletter No 2 – August 2021; blogs from our partners from Uganda and South Africa, India, and Mexico on comprehensive primary health care</a:t>
            </a:r>
            <a:endParaRPr lang="en-AU" sz="2800" dirty="0">
              <a:ea typeface="Arial Unicode MS" panose="020B0604020202020204"/>
            </a:endParaRPr>
          </a:p>
          <a:p>
            <a:endParaRPr lang="en-AU" sz="2800" dirty="0">
              <a:ea typeface="Arial Unicode MS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396653407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926D95E2508244AB4A681BDCA8DE38" ma:contentTypeVersion="11" ma:contentTypeDescription="Create a new document." ma:contentTypeScope="" ma:versionID="a579ab89f987fc3092c82829518d885e">
  <xsd:schema xmlns:xsd="http://www.w3.org/2001/XMLSchema" xmlns:xs="http://www.w3.org/2001/XMLSchema" xmlns:p="http://schemas.microsoft.com/office/2006/metadata/properties" xmlns:ns3="6a04c767-6921-47ea-96a2-c326014b32a4" targetNamespace="http://schemas.microsoft.com/office/2006/metadata/properties" ma:root="true" ma:fieldsID="d8c50b784394062fa8887f8a0b2f4738" ns3:_="">
    <xsd:import namespace="6a04c767-6921-47ea-96a2-c326014b32a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04c767-6921-47ea-96a2-c326014b32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B95C692-8913-4DF1-8798-479A5219EE1B}">
  <ds:schemaRefs>
    <ds:schemaRef ds:uri="http://purl.org/dc/terms/"/>
    <ds:schemaRef ds:uri="6a04c767-6921-47ea-96a2-c326014b32a4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E47FA3B-C36E-4F0C-8ACC-43A0EC68BF1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13C34C0-9490-41CF-A81F-3CC5C9980C2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a04c767-6921-47ea-96a2-c326014b32a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648</TotalTime>
  <Words>551</Words>
  <Application>Microsoft Office PowerPoint</Application>
  <PresentationFormat>Widescreen</PresentationFormat>
  <Paragraphs>86</Paragraphs>
  <Slides>11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Arial Unicode MS</vt:lpstr>
      <vt:lpstr>Calibri</vt:lpstr>
      <vt:lpstr>Corbel</vt:lpstr>
      <vt:lpstr>Wingdings 2</vt:lpstr>
      <vt:lpstr>Frame</vt:lpstr>
      <vt:lpstr>Introduction to the Primary Health Care Research Consortium</vt:lpstr>
      <vt:lpstr>Preliminary steps 2016-18</vt:lpstr>
      <vt:lpstr>Six founding members</vt:lpstr>
      <vt:lpstr>Presentation of evidence gaps and priority PHC research questions 2019</vt:lpstr>
      <vt:lpstr>Vision and mission</vt:lpstr>
      <vt:lpstr>Initial research 2021</vt:lpstr>
      <vt:lpstr>Funding application</vt:lpstr>
      <vt:lpstr>Website and communication</vt:lpstr>
      <vt:lpstr>Communications update</vt:lpstr>
      <vt:lpstr>Advisory committee</vt:lpstr>
      <vt:lpstr>PHCRC: Webinar series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the Primary Health Care Research Consortium</dc:title>
  <dc:creator>Alex Baldock</dc:creator>
  <cp:lastModifiedBy>Mash, R, Prof [rm@sun.ac.za]</cp:lastModifiedBy>
  <cp:revision>30</cp:revision>
  <dcterms:created xsi:type="dcterms:W3CDTF">2020-09-09T09:13:59Z</dcterms:created>
  <dcterms:modified xsi:type="dcterms:W3CDTF">2021-10-08T09:16:42Z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0x0101006F926D95E2508244AB4A681BDCA8DE38</vt:lpwstr>
  </property>
</Properties>
</file>