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7" r:id="rId6"/>
    <p:sldId id="269" r:id="rId7"/>
    <p:sldId id="265" r:id="rId8"/>
    <p:sldId id="266" r:id="rId9"/>
    <p:sldId id="260" r:id="rId10"/>
    <p:sldId id="261" r:id="rId11"/>
    <p:sldId id="263" r:id="rId12"/>
    <p:sldId id="264" r:id="rId13"/>
    <p:sldId id="259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AF5C72-1F45-46E5-8CAD-8D138A5628EE}" v="10" dt="2020-10-27T20:35:54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52" d="100"/>
          <a:sy n="52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8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anda Ray" userId="dc735c028124eee5" providerId="LiveId" clId="{88AF5C72-1F45-46E5-8CAD-8D138A5628EE}"/>
    <pc:docChg chg="custSel addSld modSld sldOrd">
      <pc:chgData name="Sunanda Ray" userId="dc735c028124eee5" providerId="LiveId" clId="{88AF5C72-1F45-46E5-8CAD-8D138A5628EE}" dt="2020-10-28T07:38:52.668" v="1913" actId="20577"/>
      <pc:docMkLst>
        <pc:docMk/>
      </pc:docMkLst>
      <pc:sldChg chg="modSp mod">
        <pc:chgData name="Sunanda Ray" userId="dc735c028124eee5" providerId="LiveId" clId="{88AF5C72-1F45-46E5-8CAD-8D138A5628EE}" dt="2020-10-28T07:02:58.356" v="1545" actId="14100"/>
        <pc:sldMkLst>
          <pc:docMk/>
          <pc:sldMk cId="1540246709" sldId="258"/>
        </pc:sldMkLst>
        <pc:spChg chg="mod">
          <ac:chgData name="Sunanda Ray" userId="dc735c028124eee5" providerId="LiveId" clId="{88AF5C72-1F45-46E5-8CAD-8D138A5628EE}" dt="2020-10-28T07:02:58.356" v="1545" actId="14100"/>
          <ac:spMkLst>
            <pc:docMk/>
            <pc:sldMk cId="1540246709" sldId="258"/>
            <ac:spMk id="2" creationId="{AF6BC4C3-D33E-4ACD-8E17-FCD623FE0B7A}"/>
          </ac:spMkLst>
        </pc:spChg>
        <pc:spChg chg="mod">
          <ac:chgData name="Sunanda Ray" userId="dc735c028124eee5" providerId="LiveId" clId="{88AF5C72-1F45-46E5-8CAD-8D138A5628EE}" dt="2020-10-28T07:02:48.585" v="1542" actId="255"/>
          <ac:spMkLst>
            <pc:docMk/>
            <pc:sldMk cId="1540246709" sldId="258"/>
            <ac:spMk id="3" creationId="{C81CB050-4B3D-4FE6-806E-1F31976B008F}"/>
          </ac:spMkLst>
        </pc:spChg>
      </pc:sldChg>
      <pc:sldChg chg="modSp mod ord">
        <pc:chgData name="Sunanda Ray" userId="dc735c028124eee5" providerId="LiveId" clId="{88AF5C72-1F45-46E5-8CAD-8D138A5628EE}" dt="2020-10-27T20:23:00.968" v="845" actId="20577"/>
        <pc:sldMkLst>
          <pc:docMk/>
          <pc:sldMk cId="1713841107" sldId="259"/>
        </pc:sldMkLst>
        <pc:spChg chg="mod">
          <ac:chgData name="Sunanda Ray" userId="dc735c028124eee5" providerId="LiveId" clId="{88AF5C72-1F45-46E5-8CAD-8D138A5628EE}" dt="2020-10-27T19:59:39.281" v="547" actId="20577"/>
          <ac:spMkLst>
            <pc:docMk/>
            <pc:sldMk cId="1713841107" sldId="259"/>
            <ac:spMk id="2" creationId="{4BAA3DC0-0346-432E-A3D6-C7875A2C2E9F}"/>
          </ac:spMkLst>
        </pc:spChg>
        <pc:spChg chg="mod">
          <ac:chgData name="Sunanda Ray" userId="dc735c028124eee5" providerId="LiveId" clId="{88AF5C72-1F45-46E5-8CAD-8D138A5628EE}" dt="2020-10-27T20:23:00.968" v="845" actId="20577"/>
          <ac:spMkLst>
            <pc:docMk/>
            <pc:sldMk cId="1713841107" sldId="259"/>
            <ac:spMk id="3" creationId="{8C9155AB-51B8-44A4-A917-340A6AB887D5}"/>
          </ac:spMkLst>
        </pc:spChg>
      </pc:sldChg>
      <pc:sldChg chg="modSp mod">
        <pc:chgData name="Sunanda Ray" userId="dc735c028124eee5" providerId="LiveId" clId="{88AF5C72-1F45-46E5-8CAD-8D138A5628EE}" dt="2020-10-27T16:51:53.670" v="91" actId="14100"/>
        <pc:sldMkLst>
          <pc:docMk/>
          <pc:sldMk cId="1032076641" sldId="260"/>
        </pc:sldMkLst>
        <pc:spChg chg="mod">
          <ac:chgData name="Sunanda Ray" userId="dc735c028124eee5" providerId="LiveId" clId="{88AF5C72-1F45-46E5-8CAD-8D138A5628EE}" dt="2020-10-27T16:51:21.261" v="87" actId="20577"/>
          <ac:spMkLst>
            <pc:docMk/>
            <pc:sldMk cId="1032076641" sldId="260"/>
            <ac:spMk id="2" creationId="{C0783C52-FFA2-461E-B54D-62143040706E}"/>
          </ac:spMkLst>
        </pc:spChg>
        <pc:spChg chg="mod">
          <ac:chgData name="Sunanda Ray" userId="dc735c028124eee5" providerId="LiveId" clId="{88AF5C72-1F45-46E5-8CAD-8D138A5628EE}" dt="2020-10-27T16:51:53.670" v="91" actId="14100"/>
          <ac:spMkLst>
            <pc:docMk/>
            <pc:sldMk cId="1032076641" sldId="260"/>
            <ac:spMk id="3" creationId="{491679FB-79D0-492D-A92C-9C433329C71B}"/>
          </ac:spMkLst>
        </pc:spChg>
      </pc:sldChg>
      <pc:sldChg chg="modSp mod ord">
        <pc:chgData name="Sunanda Ray" userId="dc735c028124eee5" providerId="LiveId" clId="{88AF5C72-1F45-46E5-8CAD-8D138A5628EE}" dt="2020-10-27T20:39:22.843" v="1004" actId="20577"/>
        <pc:sldMkLst>
          <pc:docMk/>
          <pc:sldMk cId="2058546532" sldId="262"/>
        </pc:sldMkLst>
        <pc:spChg chg="mod">
          <ac:chgData name="Sunanda Ray" userId="dc735c028124eee5" providerId="LiveId" clId="{88AF5C72-1F45-46E5-8CAD-8D138A5628EE}" dt="2020-10-27T20:36:16.856" v="975" actId="14100"/>
          <ac:spMkLst>
            <pc:docMk/>
            <pc:sldMk cId="2058546532" sldId="262"/>
            <ac:spMk id="2" creationId="{A3394BCE-38FC-491B-95EE-3B8563F03D65}"/>
          </ac:spMkLst>
        </pc:spChg>
        <pc:spChg chg="mod">
          <ac:chgData name="Sunanda Ray" userId="dc735c028124eee5" providerId="LiveId" clId="{88AF5C72-1F45-46E5-8CAD-8D138A5628EE}" dt="2020-10-27T20:39:22.843" v="1004" actId="20577"/>
          <ac:spMkLst>
            <pc:docMk/>
            <pc:sldMk cId="2058546532" sldId="262"/>
            <ac:spMk id="3" creationId="{D44F58F9-029A-402A-85C9-9235713E6DE9}"/>
          </ac:spMkLst>
        </pc:spChg>
        <pc:spChg chg="mod">
          <ac:chgData name="Sunanda Ray" userId="dc735c028124eee5" providerId="LiveId" clId="{88AF5C72-1F45-46E5-8CAD-8D138A5628EE}" dt="2020-10-27T20:39:07.113" v="998" actId="20577"/>
          <ac:spMkLst>
            <pc:docMk/>
            <pc:sldMk cId="2058546532" sldId="262"/>
            <ac:spMk id="4" creationId="{22E3CE9C-8078-404D-8D5C-B1AEDBD181B3}"/>
          </ac:spMkLst>
        </pc:spChg>
      </pc:sldChg>
      <pc:sldChg chg="modSp mod">
        <pc:chgData name="Sunanda Ray" userId="dc735c028124eee5" providerId="LiveId" clId="{88AF5C72-1F45-46E5-8CAD-8D138A5628EE}" dt="2020-10-28T06:32:03.017" v="1227" actId="20577"/>
        <pc:sldMkLst>
          <pc:docMk/>
          <pc:sldMk cId="3446412693" sldId="263"/>
        </pc:sldMkLst>
        <pc:spChg chg="mod">
          <ac:chgData name="Sunanda Ray" userId="dc735c028124eee5" providerId="LiveId" clId="{88AF5C72-1F45-46E5-8CAD-8D138A5628EE}" dt="2020-10-28T06:30:34.437" v="1176" actId="20577"/>
          <ac:spMkLst>
            <pc:docMk/>
            <pc:sldMk cId="3446412693" sldId="263"/>
            <ac:spMk id="2" creationId="{553860E1-FCEA-4F42-A1CB-2108F245917F}"/>
          </ac:spMkLst>
        </pc:spChg>
        <pc:spChg chg="mod">
          <ac:chgData name="Sunanda Ray" userId="dc735c028124eee5" providerId="LiveId" clId="{88AF5C72-1F45-46E5-8CAD-8D138A5628EE}" dt="2020-10-27T20:24:39.484" v="848" actId="14100"/>
          <ac:spMkLst>
            <pc:docMk/>
            <pc:sldMk cId="3446412693" sldId="263"/>
            <ac:spMk id="3" creationId="{FE9C043D-EF5A-42E4-A269-00089B1DF0BF}"/>
          </ac:spMkLst>
        </pc:spChg>
        <pc:spChg chg="mod">
          <ac:chgData name="Sunanda Ray" userId="dc735c028124eee5" providerId="LiveId" clId="{88AF5C72-1F45-46E5-8CAD-8D138A5628EE}" dt="2020-10-28T06:32:03.017" v="1227" actId="20577"/>
          <ac:spMkLst>
            <pc:docMk/>
            <pc:sldMk cId="3446412693" sldId="263"/>
            <ac:spMk id="4" creationId="{33CBB530-BC6A-4A72-9C77-6623A15541B4}"/>
          </ac:spMkLst>
        </pc:spChg>
      </pc:sldChg>
      <pc:sldChg chg="modSp mod ord">
        <pc:chgData name="Sunanda Ray" userId="dc735c028124eee5" providerId="LiveId" clId="{88AF5C72-1F45-46E5-8CAD-8D138A5628EE}" dt="2020-10-27T20:16:44.225" v="783" actId="20577"/>
        <pc:sldMkLst>
          <pc:docMk/>
          <pc:sldMk cId="2687494380" sldId="264"/>
        </pc:sldMkLst>
        <pc:spChg chg="mod">
          <ac:chgData name="Sunanda Ray" userId="dc735c028124eee5" providerId="LiveId" clId="{88AF5C72-1F45-46E5-8CAD-8D138A5628EE}" dt="2020-10-27T20:08:14.502" v="651" actId="14100"/>
          <ac:spMkLst>
            <pc:docMk/>
            <pc:sldMk cId="2687494380" sldId="264"/>
            <ac:spMk id="2" creationId="{B7017935-E5EE-4835-888C-A44A9186253D}"/>
          </ac:spMkLst>
        </pc:spChg>
        <pc:spChg chg="mod">
          <ac:chgData name="Sunanda Ray" userId="dc735c028124eee5" providerId="LiveId" clId="{88AF5C72-1F45-46E5-8CAD-8D138A5628EE}" dt="2020-10-27T20:16:44.225" v="783" actId="20577"/>
          <ac:spMkLst>
            <pc:docMk/>
            <pc:sldMk cId="2687494380" sldId="264"/>
            <ac:spMk id="3" creationId="{6963A9D3-D798-409A-90A3-501C4DB74C5B}"/>
          </ac:spMkLst>
        </pc:spChg>
        <pc:spChg chg="mod">
          <ac:chgData name="Sunanda Ray" userId="dc735c028124eee5" providerId="LiveId" clId="{88AF5C72-1F45-46E5-8CAD-8D138A5628EE}" dt="2020-10-27T20:13:24.530" v="692" actId="20577"/>
          <ac:spMkLst>
            <pc:docMk/>
            <pc:sldMk cId="2687494380" sldId="264"/>
            <ac:spMk id="4" creationId="{F1605725-C838-4A48-BE37-69C8A388E1BB}"/>
          </ac:spMkLst>
        </pc:spChg>
      </pc:sldChg>
      <pc:sldChg chg="modSp mod ord">
        <pc:chgData name="Sunanda Ray" userId="dc735c028124eee5" providerId="LiveId" clId="{88AF5C72-1F45-46E5-8CAD-8D138A5628EE}" dt="2020-10-27T20:05:38.656" v="648" actId="255"/>
        <pc:sldMkLst>
          <pc:docMk/>
          <pc:sldMk cId="426846355" sldId="265"/>
        </pc:sldMkLst>
        <pc:spChg chg="mod">
          <ac:chgData name="Sunanda Ray" userId="dc735c028124eee5" providerId="LiveId" clId="{88AF5C72-1F45-46E5-8CAD-8D138A5628EE}" dt="2020-10-27T20:04:35.230" v="641" actId="255"/>
          <ac:spMkLst>
            <pc:docMk/>
            <pc:sldMk cId="426846355" sldId="265"/>
            <ac:spMk id="2" creationId="{54F8CC20-0BBE-46B5-B562-5CADC8706C93}"/>
          </ac:spMkLst>
        </pc:spChg>
        <pc:spChg chg="mod">
          <ac:chgData name="Sunanda Ray" userId="dc735c028124eee5" providerId="LiveId" clId="{88AF5C72-1F45-46E5-8CAD-8D138A5628EE}" dt="2020-10-27T20:04:47.384" v="642" actId="14100"/>
          <ac:spMkLst>
            <pc:docMk/>
            <pc:sldMk cId="426846355" sldId="265"/>
            <ac:spMk id="3" creationId="{314EDE3A-4D81-4C8F-936C-3DBD824CC59B}"/>
          </ac:spMkLst>
        </pc:spChg>
        <pc:spChg chg="mod">
          <ac:chgData name="Sunanda Ray" userId="dc735c028124eee5" providerId="LiveId" clId="{88AF5C72-1F45-46E5-8CAD-8D138A5628EE}" dt="2020-10-27T20:05:38.656" v="648" actId="255"/>
          <ac:spMkLst>
            <pc:docMk/>
            <pc:sldMk cId="426846355" sldId="265"/>
            <ac:spMk id="4" creationId="{BEBD082A-D77E-4F95-9820-D8FFA2E8297D}"/>
          </ac:spMkLst>
        </pc:spChg>
      </pc:sldChg>
      <pc:sldChg chg="modSp new mod">
        <pc:chgData name="Sunanda Ray" userId="dc735c028124eee5" providerId="LiveId" clId="{88AF5C72-1F45-46E5-8CAD-8D138A5628EE}" dt="2020-10-27T19:46:52.074" v="481" actId="20577"/>
        <pc:sldMkLst>
          <pc:docMk/>
          <pc:sldMk cId="3732638897" sldId="266"/>
        </pc:sldMkLst>
        <pc:spChg chg="mod">
          <ac:chgData name="Sunanda Ray" userId="dc735c028124eee5" providerId="LiveId" clId="{88AF5C72-1F45-46E5-8CAD-8D138A5628EE}" dt="2020-10-27T16:53:05.191" v="116" actId="122"/>
          <ac:spMkLst>
            <pc:docMk/>
            <pc:sldMk cId="3732638897" sldId="266"/>
            <ac:spMk id="2" creationId="{72F68F95-C42F-40E1-8360-DFF89FFE1CC4}"/>
          </ac:spMkLst>
        </pc:spChg>
        <pc:spChg chg="mod">
          <ac:chgData name="Sunanda Ray" userId="dc735c028124eee5" providerId="LiveId" clId="{88AF5C72-1F45-46E5-8CAD-8D138A5628EE}" dt="2020-10-27T19:43:52.845" v="374" actId="20577"/>
          <ac:spMkLst>
            <pc:docMk/>
            <pc:sldMk cId="3732638897" sldId="266"/>
            <ac:spMk id="3" creationId="{533CE25E-569E-4774-B9EF-4F59BCEF3798}"/>
          </ac:spMkLst>
        </pc:spChg>
        <pc:spChg chg="mod">
          <ac:chgData name="Sunanda Ray" userId="dc735c028124eee5" providerId="LiveId" clId="{88AF5C72-1F45-46E5-8CAD-8D138A5628EE}" dt="2020-10-27T19:46:52.074" v="481" actId="20577"/>
          <ac:spMkLst>
            <pc:docMk/>
            <pc:sldMk cId="3732638897" sldId="266"/>
            <ac:spMk id="4" creationId="{507A56BB-B9CE-48CF-AE70-FF22CD8A62F0}"/>
          </ac:spMkLst>
        </pc:spChg>
      </pc:sldChg>
      <pc:sldChg chg="modSp new mod ord">
        <pc:chgData name="Sunanda Ray" userId="dc735c028124eee5" providerId="LiveId" clId="{88AF5C72-1F45-46E5-8CAD-8D138A5628EE}" dt="2020-10-28T06:47:13.699" v="1541" actId="20577"/>
        <pc:sldMkLst>
          <pc:docMk/>
          <pc:sldMk cId="1063109204" sldId="267"/>
        </pc:sldMkLst>
        <pc:spChg chg="mod">
          <ac:chgData name="Sunanda Ray" userId="dc735c028124eee5" providerId="LiveId" clId="{88AF5C72-1F45-46E5-8CAD-8D138A5628EE}" dt="2020-10-28T06:35:16.070" v="1468" actId="14100"/>
          <ac:spMkLst>
            <pc:docMk/>
            <pc:sldMk cId="1063109204" sldId="267"/>
            <ac:spMk id="2" creationId="{94820125-C642-4AB3-B0DF-32271E49EA7E}"/>
          </ac:spMkLst>
        </pc:spChg>
        <pc:spChg chg="mod">
          <ac:chgData name="Sunanda Ray" userId="dc735c028124eee5" providerId="LiveId" clId="{88AF5C72-1F45-46E5-8CAD-8D138A5628EE}" dt="2020-10-28T06:46:50.068" v="1499" actId="20577"/>
          <ac:spMkLst>
            <pc:docMk/>
            <pc:sldMk cId="1063109204" sldId="267"/>
            <ac:spMk id="3" creationId="{FE9E71D4-77A2-431F-8417-15BEE3DE4496}"/>
          </ac:spMkLst>
        </pc:spChg>
        <pc:spChg chg="mod">
          <ac:chgData name="Sunanda Ray" userId="dc735c028124eee5" providerId="LiveId" clId="{88AF5C72-1F45-46E5-8CAD-8D138A5628EE}" dt="2020-10-28T06:47:13.699" v="1541" actId="20577"/>
          <ac:spMkLst>
            <pc:docMk/>
            <pc:sldMk cId="1063109204" sldId="267"/>
            <ac:spMk id="4" creationId="{17A9524A-C5EA-4FC9-AEB5-2A91E9D0F58C}"/>
          </ac:spMkLst>
        </pc:spChg>
      </pc:sldChg>
      <pc:sldChg chg="modSp new mod ord">
        <pc:chgData name="Sunanda Ray" userId="dc735c028124eee5" providerId="LiveId" clId="{88AF5C72-1F45-46E5-8CAD-8D138A5628EE}" dt="2020-10-28T06:34:36.291" v="1452" actId="20577"/>
        <pc:sldMkLst>
          <pc:docMk/>
          <pc:sldMk cId="324375710" sldId="268"/>
        </pc:sldMkLst>
        <pc:spChg chg="mod">
          <ac:chgData name="Sunanda Ray" userId="dc735c028124eee5" providerId="LiveId" clId="{88AF5C72-1F45-46E5-8CAD-8D138A5628EE}" dt="2020-10-27T19:55:39.676" v="516" actId="14100"/>
          <ac:spMkLst>
            <pc:docMk/>
            <pc:sldMk cId="324375710" sldId="268"/>
            <ac:spMk id="2" creationId="{C42145B5-2E02-4ACD-8EA0-0C5B41676C5B}"/>
          </ac:spMkLst>
        </pc:spChg>
        <pc:spChg chg="mod">
          <ac:chgData name="Sunanda Ray" userId="dc735c028124eee5" providerId="LiveId" clId="{88AF5C72-1F45-46E5-8CAD-8D138A5628EE}" dt="2020-10-28T06:34:36.291" v="1452" actId="20577"/>
          <ac:spMkLst>
            <pc:docMk/>
            <pc:sldMk cId="324375710" sldId="268"/>
            <ac:spMk id="3" creationId="{BC0305D0-CB01-4EA3-A098-03C3AD3984A3}"/>
          </ac:spMkLst>
        </pc:spChg>
      </pc:sldChg>
      <pc:sldChg chg="addSp delSp modSp new mod modClrScheme chgLayout">
        <pc:chgData name="Sunanda Ray" userId="dc735c028124eee5" providerId="LiveId" clId="{88AF5C72-1F45-46E5-8CAD-8D138A5628EE}" dt="2020-10-28T07:38:52.668" v="1913" actId="20577"/>
        <pc:sldMkLst>
          <pc:docMk/>
          <pc:sldMk cId="2706778045" sldId="269"/>
        </pc:sldMkLst>
        <pc:spChg chg="mod ord">
          <ac:chgData name="Sunanda Ray" userId="dc735c028124eee5" providerId="LiveId" clId="{88AF5C72-1F45-46E5-8CAD-8D138A5628EE}" dt="2020-10-28T07:05:37.027" v="1560" actId="700"/>
          <ac:spMkLst>
            <pc:docMk/>
            <pc:sldMk cId="2706778045" sldId="269"/>
            <ac:spMk id="2" creationId="{02AB5245-D415-4D96-8247-7D549B47905D}"/>
          </ac:spMkLst>
        </pc:spChg>
        <pc:spChg chg="del mod ord">
          <ac:chgData name="Sunanda Ray" userId="dc735c028124eee5" providerId="LiveId" clId="{88AF5C72-1F45-46E5-8CAD-8D138A5628EE}" dt="2020-10-28T07:05:37.027" v="1560" actId="700"/>
          <ac:spMkLst>
            <pc:docMk/>
            <pc:sldMk cId="2706778045" sldId="269"/>
            <ac:spMk id="3" creationId="{71A4D250-153F-4947-9BD0-5F8F7228D852}"/>
          </ac:spMkLst>
        </pc:spChg>
        <pc:spChg chg="del mod">
          <ac:chgData name="Sunanda Ray" userId="dc735c028124eee5" providerId="LiveId" clId="{88AF5C72-1F45-46E5-8CAD-8D138A5628EE}" dt="2020-10-28T07:05:37.027" v="1560" actId="700"/>
          <ac:spMkLst>
            <pc:docMk/>
            <pc:sldMk cId="2706778045" sldId="269"/>
            <ac:spMk id="4" creationId="{8C3545FD-2038-4A7A-940B-B612C7B3CA4D}"/>
          </ac:spMkLst>
        </pc:spChg>
        <pc:spChg chg="add mod ord">
          <ac:chgData name="Sunanda Ray" userId="dc735c028124eee5" providerId="LiveId" clId="{88AF5C72-1F45-46E5-8CAD-8D138A5628EE}" dt="2020-10-28T07:38:52.668" v="1913" actId="20577"/>
          <ac:spMkLst>
            <pc:docMk/>
            <pc:sldMk cId="2706778045" sldId="269"/>
            <ac:spMk id="5" creationId="{DC17C82A-266E-48FC-809B-CE580889DA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7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6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05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521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80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39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88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09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1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1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5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2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3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7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1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A6C651-CDAF-40F2-808F-BA0FFC0DAB32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D1DA-4797-4A51-84A4-6CFC8265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79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F8A0-BC1C-4A71-AEA1-9265F2113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476018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4000" dirty="0">
                <a:solidFill>
                  <a:srgbClr val="FFC000"/>
                </a:solidFill>
              </a:rPr>
              <a:t>Sharing lessons on COVID-19 and PHC strengthening</a:t>
            </a:r>
            <a:br>
              <a:rPr lang="en-US" sz="4000" dirty="0"/>
            </a:br>
            <a:br>
              <a:rPr lang="en-US" sz="4000" dirty="0"/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B6BEA-C3AA-4461-BEF8-6CDBDFF14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162782"/>
            <a:ext cx="8825658" cy="247601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Sunanda Ray &amp; Bob Mash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African Journal of PHC&amp;FM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</a:rPr>
              <a:t>Primafamed</a:t>
            </a:r>
            <a:r>
              <a:rPr lang="en-US" sz="2800" dirty="0">
                <a:solidFill>
                  <a:schemeClr val="tx1"/>
                </a:solidFill>
              </a:rPr>
              <a:t> 28 Oct 2020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6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24B3-0870-4D83-A2DF-471477E9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Family physicians running critical care at the Hospital of Hope CTICC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7E70D-9931-4606-BD4F-8A164C1BC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478" y="2060575"/>
            <a:ext cx="4676173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values included: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upholding the humanity of their patients despite the industrial nature of their environment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emphasizing clear leadership and planning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close multidisciplinary teamwork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70DAF-EC20-4B79-995E-A82F50D26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4029" y="2056092"/>
            <a:ext cx="4676173" cy="42002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continuity of care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commitment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mutual trust </a:t>
            </a:r>
          </a:p>
          <a:p>
            <a:r>
              <a:rPr lang="en-US" sz="2400" dirty="0"/>
              <a:t>frequent communication with team and patients</a:t>
            </a:r>
          </a:p>
          <a:p>
            <a:r>
              <a:rPr lang="en-US" sz="2400" dirty="0"/>
              <a:t>willingness to adapt and learn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18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860E1-FCEA-4F42-A1CB-2108F245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23728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Care of the vulnerable (Nigeria, Uganda, SA)</a:t>
            </a:r>
            <a:endParaRPr lang="en-GB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C043D-EF5A-42E4-A269-00089B1DF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6137" y="1516285"/>
            <a:ext cx="5497973" cy="4740054"/>
          </a:xfrm>
        </p:spPr>
        <p:txBody>
          <a:bodyPr>
            <a:normAutofit/>
          </a:bodyPr>
          <a:lstStyle/>
          <a:p>
            <a:r>
              <a:rPr lang="en-US" sz="2400" dirty="0"/>
              <a:t>Need for strategies on identifying disadvantage and inequalities, and guidelines on providing targeted services for vulnerable groups </a:t>
            </a:r>
          </a:p>
          <a:p>
            <a:r>
              <a:rPr lang="en-US" sz="2400" dirty="0"/>
              <a:t>impact of social isolation due to physical distancing on older persons and those with mental health conditions and those on medication for HIV or chronic illnesses.</a:t>
            </a:r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BB530-BC6A-4A72-9C77-6623A1554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76" y="1516284"/>
            <a:ext cx="5339786" cy="4740053"/>
          </a:xfrm>
        </p:spPr>
        <p:txBody>
          <a:bodyPr>
            <a:normAutofit/>
          </a:bodyPr>
          <a:lstStyle/>
          <a:p>
            <a:r>
              <a:rPr lang="en-US" sz="2400" dirty="0"/>
              <a:t>Shielding of elderly family members at home</a:t>
            </a:r>
          </a:p>
          <a:p>
            <a:r>
              <a:rPr lang="en-US" sz="2400" dirty="0"/>
              <a:t>reduced waiting times and triage</a:t>
            </a:r>
          </a:p>
          <a:p>
            <a:r>
              <a:rPr lang="en-US" sz="2400" dirty="0"/>
              <a:t>Humanitarian aid – food parcels, especially for elderly and pregnant women</a:t>
            </a:r>
          </a:p>
          <a:p>
            <a:r>
              <a:rPr lang="en-US" sz="2400" dirty="0"/>
              <a:t>Pensioner associations and NGOs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46412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7935-E5EE-4835-888C-A44A9186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9474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Maintaining essential non-C19 services</a:t>
            </a:r>
            <a:endParaRPr lang="en-GB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A9D3-D798-409A-90A3-501C4DB7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344" y="1365813"/>
            <a:ext cx="5887655" cy="4890525"/>
          </a:xfrm>
        </p:spPr>
        <p:txBody>
          <a:bodyPr>
            <a:normAutofit/>
          </a:bodyPr>
          <a:lstStyle/>
          <a:p>
            <a:r>
              <a:rPr lang="en-US" sz="2400" dirty="0"/>
              <a:t>The World Health Organization warned that malaria deaths could double from 2018 if the focus on C-19 disrupted interventions for malaria. </a:t>
            </a:r>
          </a:p>
          <a:p>
            <a:r>
              <a:rPr lang="en-US" sz="2400" dirty="0"/>
              <a:t>Stigma and fear associated with C-19 prevented access to care for malaria (Zimbabwe)</a:t>
            </a:r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05725-C838-4A48-BE37-69C8A388E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65812"/>
            <a:ext cx="5571281" cy="489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Solutions</a:t>
            </a:r>
          </a:p>
          <a:p>
            <a:r>
              <a:rPr lang="en-US" sz="2400" dirty="0"/>
              <a:t>integrate services, to </a:t>
            </a:r>
            <a:r>
              <a:rPr lang="en-US" sz="2400" dirty="0" err="1"/>
              <a:t>utilise</a:t>
            </a:r>
            <a:r>
              <a:rPr lang="en-US" sz="2400" dirty="0"/>
              <a:t> senior medical students and other task shifting measures, such as using NGO partners and non-health government workforce.  </a:t>
            </a:r>
          </a:p>
          <a:p>
            <a:r>
              <a:rPr lang="en-US" sz="2400" dirty="0"/>
              <a:t>extension of review periods for stable NCD patients; medication refills at pharmacies without doctor’s consultation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7494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3DC0-0346-432E-A3D6-C7875A2C2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Use of information technology</a:t>
            </a:r>
            <a:endParaRPr lang="en-GB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155AB-51B8-44A4-A917-340A6AB88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1551008"/>
            <a:ext cx="11221797" cy="4697391"/>
          </a:xfrm>
        </p:spPr>
        <p:txBody>
          <a:bodyPr>
            <a:noAutofit/>
          </a:bodyPr>
          <a:lstStyle/>
          <a:p>
            <a:r>
              <a:rPr lang="en-US" sz="2400" dirty="0"/>
              <a:t>Web-based games and videos were promoted (for those who could afford internet) which assisted people to manage lockdown and social isolation through physical exercise to prevent weight-gain and to maintain good psychological well-being (also for NCDs)</a:t>
            </a:r>
          </a:p>
          <a:p>
            <a:r>
              <a:rPr lang="en-US" sz="2400" dirty="0"/>
              <a:t>remote access through use of telemedicine and toll-free phone lines</a:t>
            </a:r>
          </a:p>
          <a:p>
            <a:r>
              <a:rPr lang="en-US" sz="2400" dirty="0"/>
              <a:t>Patient education via </a:t>
            </a:r>
            <a:r>
              <a:rPr lang="en-US" sz="2400" dirty="0" err="1"/>
              <a:t>Whats</a:t>
            </a:r>
            <a:r>
              <a:rPr lang="en-US" sz="2400" dirty="0"/>
              <a:t> App audio messaging was also suggested for people with diabetes who were at higher risk of severe C-19 disease to avoid exposure, also to request home delivery of medication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384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94BCE-38FC-491B-95EE-3B8563F03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43068"/>
            <a:ext cx="10639205" cy="1145894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Adaptation of clinical learning environment for </a:t>
            </a:r>
            <a:r>
              <a:rPr lang="en-US" sz="3200" dirty="0" err="1">
                <a:solidFill>
                  <a:schemeClr val="accent3"/>
                </a:solidFill>
              </a:rPr>
              <a:t>MMed</a:t>
            </a:r>
            <a:r>
              <a:rPr lang="en-US" sz="3200" dirty="0">
                <a:solidFill>
                  <a:schemeClr val="accent3"/>
                </a:solidFill>
              </a:rPr>
              <a:t> FM registrars: </a:t>
            </a:r>
            <a:r>
              <a:rPr lang="en-US" sz="3200" dirty="0">
                <a:solidFill>
                  <a:srgbClr val="FFC000"/>
                </a:solidFill>
              </a:rPr>
              <a:t>Botswana and South Africa</a:t>
            </a:r>
            <a:endParaRPr lang="en-GB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58F9-029A-402A-85C9-9235713E6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7241" y="1643604"/>
            <a:ext cx="5307251" cy="4971327"/>
          </a:xfrm>
        </p:spPr>
        <p:txBody>
          <a:bodyPr>
            <a:normAutofit fontScale="92500" lnSpcReduction="10000"/>
          </a:bodyPr>
          <a:lstStyle/>
          <a:p>
            <a:endParaRPr lang="en-US" sz="2400" dirty="0"/>
          </a:p>
          <a:p>
            <a:r>
              <a:rPr lang="en-US" sz="2400" dirty="0"/>
              <a:t>concerns that registrars would not meet their case-work requirements and timelines for activities</a:t>
            </a:r>
          </a:p>
          <a:p>
            <a:r>
              <a:rPr lang="en-US" sz="2400" dirty="0"/>
              <a:t>experience of the roles family physicians play in district health systems</a:t>
            </a:r>
          </a:p>
          <a:p>
            <a:r>
              <a:rPr lang="en-US" sz="2400" dirty="0"/>
              <a:t>Adapting in response to a crisis is a key skill to be learnt, </a:t>
            </a:r>
            <a:r>
              <a:rPr lang="en-US" sz="2400" dirty="0" err="1"/>
              <a:t>recognising</a:t>
            </a:r>
            <a:r>
              <a:rPr lang="en-US" sz="2400" dirty="0"/>
              <a:t> that over-</a:t>
            </a:r>
            <a:r>
              <a:rPr lang="en-US" sz="2400" dirty="0" err="1"/>
              <a:t>centralising</a:t>
            </a:r>
            <a:r>
              <a:rPr lang="en-US" sz="2400" dirty="0"/>
              <a:t> control may lose the opportunity to build capacity at district levels and for active experiential learning</a:t>
            </a:r>
          </a:p>
          <a:p>
            <a:r>
              <a:rPr lang="en-US" sz="2400" dirty="0"/>
              <a:t>virtual learning platforms </a:t>
            </a:r>
          </a:p>
          <a:p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3CE9C-8078-404D-8D5C-B1AEDBD18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1516284"/>
            <a:ext cx="6190265" cy="509864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alternative learning outcomes in epidemic preparedness, emergency planning, surveillance and infection control </a:t>
            </a:r>
          </a:p>
          <a:p>
            <a:r>
              <a:rPr lang="en-US" sz="2400" dirty="0"/>
              <a:t>development of patient management algorithms for C-19 care </a:t>
            </a:r>
          </a:p>
          <a:p>
            <a:r>
              <a:rPr lang="en-US" sz="2400" dirty="0"/>
              <a:t>knowledge synthesis from emerging scientific literature; and for working with Ministries of Health on strategy and policy development and documentation</a:t>
            </a:r>
          </a:p>
          <a:p>
            <a:r>
              <a:rPr lang="en-US" sz="2400" dirty="0"/>
              <a:t>Flexibility with timetables also allowed registrars to use elective and self-directed learning periods to catch up on care for other conditions, even using web-based platforms to do this  	</a:t>
            </a:r>
            <a:r>
              <a:rPr lang="en-US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54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08A6-0B7D-4340-AF89-4814A383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Invitation to submit articles on PHC response to Covid-19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EF52-BAC5-4E17-8876-FC319D15D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800" dirty="0"/>
              <a:t>We asked for descriptions of innovations and descriptions of best practices in PHC and FM, including the contributions of family physicians, the management of C-19 in district health services and responses of communities to the outbreak</a:t>
            </a:r>
          </a:p>
          <a:p>
            <a:endParaRPr lang="en-US" sz="2800" dirty="0"/>
          </a:p>
          <a:p>
            <a:r>
              <a:rPr lang="en-US" sz="2800" dirty="0"/>
              <a:t>Twenty-seven papers from six countries (Botswana, Ghana, Nigeria, South Africa, Uganda, Zimbabwe) were published as part of a special collection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83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45B5-2E02-4ACD-8EA0-0C5B41676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302"/>
          </a:xfrm>
        </p:spPr>
        <p:txBody>
          <a:bodyPr/>
          <a:lstStyle/>
          <a:p>
            <a:r>
              <a:rPr lang="en-US" sz="3200" dirty="0">
                <a:solidFill>
                  <a:srgbClr val="FFC000"/>
                </a:solidFill>
              </a:rPr>
              <a:t>Community Oriented Primary Care (COPC) </a:t>
            </a:r>
            <a:endParaRPr lang="en-GB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305D0-CB01-4EA3-A098-03C3AD398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2" y="2048718"/>
            <a:ext cx="11192718" cy="4199681"/>
          </a:xfrm>
        </p:spPr>
        <p:txBody>
          <a:bodyPr>
            <a:normAutofit/>
          </a:bodyPr>
          <a:lstStyle/>
          <a:p>
            <a:r>
              <a:rPr lang="en-US" sz="2400" dirty="0" err="1"/>
              <a:t>Mobilising</a:t>
            </a:r>
            <a:r>
              <a:rPr lang="en-US" sz="2400" dirty="0"/>
              <a:t> public health and PHC sectors to work together 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 (ideas + action)</a:t>
            </a:r>
          </a:p>
          <a:p>
            <a:r>
              <a:rPr lang="en-US" sz="2400" dirty="0"/>
              <a:t>A prior commitment to in Cape Town to COPC with its links to primary care facilities, delineated geographic areas and network of community health worker (CHW) teams, facilitated an adaptive community-based response to the C-19 outbreak.  </a:t>
            </a:r>
          </a:p>
          <a:p>
            <a:r>
              <a:rPr lang="en-US" sz="2400" dirty="0"/>
              <a:t>Uganda – decentralized health services, village health teams, CHWs</a:t>
            </a:r>
          </a:p>
          <a:p>
            <a:r>
              <a:rPr lang="en-US" sz="2400" dirty="0"/>
              <a:t>Public health mobilization for health promotion at community levels – sensitization, hygiene, enforcement of no gatherings</a:t>
            </a:r>
          </a:p>
        </p:txBody>
      </p:sp>
    </p:spTree>
    <p:extLst>
      <p:ext uri="{BB962C8B-B14F-4D97-AF65-F5344CB8AC3E}">
        <p14:creationId xmlns:p14="http://schemas.microsoft.com/office/powerpoint/2010/main" val="32437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BC4C3-D33E-4ACD-8E17-FCD623FE0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5748"/>
            <a:ext cx="9404723" cy="133108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Social mobilization should be top of the agenda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B050-4B3D-4FE6-806E-1F31976B0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114" y="2106592"/>
            <a:ext cx="11308466" cy="4141807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sz="2800" dirty="0"/>
              <a:t>The essence of a lockdown is to deprive citizens of their freedom and their agency which risks treating them like prisoners or children, </a:t>
            </a:r>
            <a:r>
              <a:rPr lang="en-US" sz="2800" dirty="0" err="1"/>
              <a:t>fuelling</a:t>
            </a:r>
            <a:r>
              <a:rPr lang="en-US" sz="2800" dirty="0"/>
              <a:t> sentiments of powerlessness, resentment and fatalism, which do little to change </a:t>
            </a:r>
            <a:r>
              <a:rPr lang="en-US" sz="2800" dirty="0" err="1"/>
              <a:t>behaviour</a:t>
            </a:r>
            <a:r>
              <a:rPr lang="en-US" sz="2800" dirty="0"/>
              <a:t>.” </a:t>
            </a:r>
          </a:p>
          <a:p>
            <a:r>
              <a:rPr lang="en-US" sz="2800" dirty="0"/>
              <a:t>“Lockdowns have disrupted people’s daily wages and livelihoods, threatening their survival, and undermining trust and confidence in their governments. Failing to address people’s legitimate concerns will promote more resistance”.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024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0125-C642-4AB3-B0DF-32271E49E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285" y="109960"/>
            <a:ext cx="10058401" cy="85074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Role of community health workers (Uganda, SA)</a:t>
            </a:r>
            <a:endParaRPr lang="en-GB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E71D4-77A2-431F-8417-15BEE3DE4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516" y="960700"/>
            <a:ext cx="5187136" cy="5787341"/>
          </a:xfrm>
        </p:spPr>
        <p:txBody>
          <a:bodyPr>
            <a:noAutofit/>
          </a:bodyPr>
          <a:lstStyle/>
          <a:p>
            <a:r>
              <a:rPr lang="en-US" sz="2400" dirty="0"/>
              <a:t>In SA: CHWs assisted with screening of communities. </a:t>
            </a:r>
          </a:p>
          <a:p>
            <a:r>
              <a:rPr lang="en-US" sz="2400" dirty="0"/>
              <a:t>efforts at community screening was made obsolete by the increasing TOT as cases and contacts could not be followed up in time. </a:t>
            </a:r>
          </a:p>
          <a:p>
            <a:r>
              <a:rPr lang="en-US" sz="2400" dirty="0"/>
              <a:t>CHWs were then asked to screen households in their area, but only refer for testing people aged over 55 years with symptoms or co-morbidities. </a:t>
            </a:r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9524A-C5EA-4FC9-AEB5-2A91E9D0F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1053296"/>
            <a:ext cx="6012788" cy="520304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 SA CHWs delivered medications, non-pharmaceutical equipment and supplies for people with co-morbidities to their homes, thus protecting them from potential exposure at primary care facilities (184,000 parcels delivered in first month). </a:t>
            </a:r>
          </a:p>
          <a:p>
            <a:r>
              <a:rPr lang="en-US" sz="2400" dirty="0"/>
              <a:t>Uganda: Neglect of the role of CHWs and VHTs in health education. These would have been instrumental in household-level health education, for example, regarding social distancing within the household. No community based screening.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10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5245-D415-4D96-8247-7D549B47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Uganda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17C82A-266E-48FC-809B-CE580889D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“…response to the epidemic has not had PHC at the forefront …”</a:t>
            </a:r>
          </a:p>
          <a:p>
            <a:r>
              <a:rPr lang="en-US" sz="3200" dirty="0"/>
              <a:t>Focus was more on providing critical care at central hospitals (ventilators </a:t>
            </a:r>
            <a:r>
              <a:rPr lang="en-US" sz="3200" dirty="0" err="1"/>
              <a:t>etc</a:t>
            </a:r>
            <a:r>
              <a:rPr lang="en-US" sz="3200" dirty="0"/>
              <a:t>) so the opportunity to address stigma and fear as well as to educate the public was lost</a:t>
            </a:r>
          </a:p>
          <a:p>
            <a:r>
              <a:rPr lang="en-US" sz="3200" dirty="0"/>
              <a:t>Also did not use private sector as a resource to educate </a:t>
            </a:r>
            <a:r>
              <a:rPr lang="en-US" sz="3200"/>
              <a:t>in primary care</a:t>
            </a:r>
            <a:endParaRPr lang="en-US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0677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8CC20-0BBE-46B5-B562-5CADC8706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5748"/>
            <a:ext cx="9404723" cy="125006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3"/>
                </a:solidFill>
              </a:rPr>
              <a:t>Re-</a:t>
            </a:r>
            <a:r>
              <a:rPr lang="en-US" sz="3600" dirty="0" err="1">
                <a:solidFill>
                  <a:schemeClr val="accent3"/>
                </a:solidFill>
              </a:rPr>
              <a:t>organising</a:t>
            </a:r>
            <a:r>
              <a:rPr lang="en-US" sz="3600" dirty="0">
                <a:solidFill>
                  <a:schemeClr val="accent3"/>
                </a:solidFill>
              </a:rPr>
              <a:t> provision of care in PHC and district hospitals</a:t>
            </a:r>
            <a:endParaRPr lang="en-GB" sz="36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EDE3A-4D81-4C8F-936C-3DBD824CC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966" y="1516285"/>
            <a:ext cx="5714034" cy="4740054"/>
          </a:xfrm>
        </p:spPr>
        <p:txBody>
          <a:bodyPr>
            <a:noAutofit/>
          </a:bodyPr>
          <a:lstStyle/>
          <a:p>
            <a:r>
              <a:rPr lang="en-US" sz="2400" dirty="0"/>
              <a:t>decongest services - free up capacity to respond to the expected surge of patients with C-19 and reduce risk of nosocomial infection. </a:t>
            </a:r>
          </a:p>
          <a:p>
            <a:r>
              <a:rPr lang="en-US" sz="2400" dirty="0"/>
              <a:t>separate patients into PUIs with respiratory symptoms in a ‘hot’ stream and those without any symptoms into a ‘cold’ stream. In both streams patients with minor ailments were treated and discharged as soon as possible.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D082A-D77E-4F95-9820-D8FFA2E82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352" y="1516284"/>
            <a:ext cx="5478682" cy="4740053"/>
          </a:xfrm>
        </p:spPr>
        <p:txBody>
          <a:bodyPr>
            <a:normAutofit/>
          </a:bodyPr>
          <a:lstStyle/>
          <a:p>
            <a:r>
              <a:rPr lang="en-US" sz="2400" dirty="0"/>
              <a:t>infection control methods: hand washing/</a:t>
            </a:r>
            <a:r>
              <a:rPr lang="en-US" sz="2400" dirty="0" err="1"/>
              <a:t>sanitisation</a:t>
            </a:r>
            <a:r>
              <a:rPr lang="en-US" sz="2400" dirty="0"/>
              <a:t>, physical distancing, use of face masks for patients and use of PPE as appropriate. </a:t>
            </a:r>
          </a:p>
          <a:p>
            <a:r>
              <a:rPr lang="en-US" sz="2400" dirty="0"/>
              <a:t>rapidly built C-19 testing and treatment </a:t>
            </a:r>
            <a:r>
              <a:rPr lang="en-US" sz="2400" dirty="0" err="1"/>
              <a:t>centres</a:t>
            </a:r>
            <a:r>
              <a:rPr lang="en-US" sz="2400" dirty="0"/>
              <a:t> constructed from prefabricated structures, containers and tents outside the entrance.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4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68F95-C42F-40E1-8360-DFF89FFE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Screening and testing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CE25E-569E-4774-B9EF-4F59BCEF3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2" y="1435261"/>
            <a:ext cx="5449888" cy="4821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DIFFICULTIES</a:t>
            </a:r>
          </a:p>
          <a:p>
            <a:r>
              <a:rPr lang="en-US" sz="2400" dirty="0"/>
              <a:t>Procurement of test kits </a:t>
            </a:r>
          </a:p>
          <a:p>
            <a:r>
              <a:rPr lang="en-US" sz="2400" dirty="0"/>
              <a:t>Use of antibody tests with lower sensitivity </a:t>
            </a:r>
          </a:p>
          <a:p>
            <a:r>
              <a:rPr lang="en-US" sz="2400" dirty="0"/>
              <a:t>Long turnaround times at laboratories</a:t>
            </a:r>
          </a:p>
          <a:p>
            <a:r>
              <a:rPr lang="en-US" sz="2400" dirty="0"/>
              <a:t>Limited by number of labs with capacity to screen</a:t>
            </a:r>
          </a:p>
          <a:p>
            <a:r>
              <a:rPr lang="en-US" sz="2400" dirty="0"/>
              <a:t>Self-screening of nurses with symptom checklist – ineffective</a:t>
            </a:r>
          </a:p>
          <a:p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A56BB-B9CE-48CF-AE70-FF22CD8A6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5686" y="1342664"/>
            <a:ext cx="5914663" cy="4913674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Suggested self-testing with </a:t>
            </a:r>
            <a:r>
              <a:rPr lang="en-US" sz="2400" dirty="0" err="1"/>
              <a:t>nasopharangeal</a:t>
            </a:r>
            <a:r>
              <a:rPr lang="en-US" sz="2400" dirty="0"/>
              <a:t> swabs to reduce need for PPE and exposure for HWs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263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3C52-FFA2-461E-B54D-62143040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Appropriate critical care at district hospitals (Kenya, Zimbabwe)</a:t>
            </a:r>
            <a:endParaRPr lang="en-GB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679FB-79D0-492D-A92C-9C433329C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1853248"/>
            <a:ext cx="10900757" cy="43951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establishing early warning systems for hypoxia in patients with COVID-19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acquiring oximeters, oxygen concentrators, and training health staff in fundamentals of critical care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securing oxygen supplies through Assist International, and the </a:t>
            </a:r>
            <a:r>
              <a:rPr lang="en-US" sz="2400" dirty="0" err="1"/>
              <a:t>Lifebox</a:t>
            </a:r>
            <a:r>
              <a:rPr lang="en-US" sz="2400" dirty="0"/>
              <a:t> Scheme for oximeters, promoted through international partnerships such as the World Federation of Societies of </a:t>
            </a:r>
            <a:r>
              <a:rPr lang="en-US" sz="2400" dirty="0" err="1"/>
              <a:t>Anaesthesiologists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resources would continue to be useful in supporting emergency care in district hospitals for emergency surgical, obstetric and newborn care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2076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</TotalTime>
  <Words>1185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Ion</vt:lpstr>
      <vt:lpstr> Sharing lessons on COVID-19 and PHC strengthening  </vt:lpstr>
      <vt:lpstr>Invitation to submit articles on PHC response to Covid-19</vt:lpstr>
      <vt:lpstr>Community Oriented Primary Care (COPC) </vt:lpstr>
      <vt:lpstr>Social mobilization should be top of the agenda</vt:lpstr>
      <vt:lpstr>Role of community health workers (Uganda, SA)</vt:lpstr>
      <vt:lpstr>Uganda</vt:lpstr>
      <vt:lpstr>Re-organising provision of care in PHC and district hospitals</vt:lpstr>
      <vt:lpstr>Screening and testing</vt:lpstr>
      <vt:lpstr>Appropriate critical care at district hospitals (Kenya, Zimbabwe)</vt:lpstr>
      <vt:lpstr>Family physicians running critical care at the Hospital of Hope CTICC</vt:lpstr>
      <vt:lpstr>Care of the vulnerable (Nigeria, Uganda, SA)</vt:lpstr>
      <vt:lpstr>Maintaining essential non-C19 services</vt:lpstr>
      <vt:lpstr>Use of information technology</vt:lpstr>
      <vt:lpstr>Adaptation of clinical learning environment for MMed FM registrars: Botswana and South Africa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lessons on COVID-19 and PHC strengthening</dc:title>
  <dc:creator>Sunanda Ray</dc:creator>
  <cp:lastModifiedBy>Sunanda Ray</cp:lastModifiedBy>
  <cp:revision>5</cp:revision>
  <dcterms:created xsi:type="dcterms:W3CDTF">2020-10-27T15:20:13Z</dcterms:created>
  <dcterms:modified xsi:type="dcterms:W3CDTF">2020-10-28T07:38:52Z</dcterms:modified>
</cp:coreProperties>
</file>